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0"/>
  </p:handoutMasterIdLst>
  <p:sldIdLst>
    <p:sldId id="257" r:id="rId2"/>
    <p:sldId id="258" r:id="rId3"/>
    <p:sldId id="259" r:id="rId4"/>
    <p:sldId id="260" r:id="rId5"/>
    <p:sldId id="262" r:id="rId6"/>
    <p:sldId id="263" r:id="rId7"/>
    <p:sldId id="264" r:id="rId8"/>
    <p:sldId id="265" r:id="rId9"/>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3" d="100"/>
          <a:sy n="63" d="100"/>
        </p:scale>
        <p:origin x="-726" y="-1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fr-FR"/>
          </a:p>
        </p:txBody>
      </p:sp>
      <p:sp>
        <p:nvSpPr>
          <p:cNvPr id="1433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fr-FR"/>
          </a:p>
        </p:txBody>
      </p:sp>
      <p:sp>
        <p:nvSpPr>
          <p:cNvPr id="1434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fr-FR"/>
          </a:p>
        </p:txBody>
      </p:sp>
      <p:sp>
        <p:nvSpPr>
          <p:cNvPr id="1434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4004996F-D9C3-498F-99BB-8DB8B67C9C25}" type="slidenum">
              <a:rPr lang="fr-FR"/>
              <a:pPr/>
              <a:t>‹N°›</a:t>
            </a:fld>
            <a:endParaRPr lang="fr-FR"/>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82F9EF15-725E-4FC2-A0EB-52DC4545AE05}" type="slidenum">
              <a:rPr lang="fr-FR"/>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1600200"/>
            <a:ext cx="8229600" cy="4525963"/>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DB82D7D7-D029-4593-A924-EE8387118EE6}" type="slidenum">
              <a:rPr lang="fr-F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a:prstGeom prst="rect">
            <a:avLst/>
          </a:prstGeo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FE360094-9779-48E5-8DFC-58D7A82C1669}" type="slidenum">
              <a:rPr lang="fr-FR"/>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re et tablea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p>
            <a:r>
              <a:rPr lang="fr-FR" smtClean="0"/>
              <a:t>Cliquez pour modifier le style du titre</a:t>
            </a:r>
            <a:endParaRPr lang="fr-FR"/>
          </a:p>
        </p:txBody>
      </p:sp>
      <p:sp>
        <p:nvSpPr>
          <p:cNvPr id="3" name="Espace réservé du tableau 2"/>
          <p:cNvSpPr>
            <a:spLocks noGrp="1"/>
          </p:cNvSpPr>
          <p:nvPr>
            <p:ph type="tbl" idx="1"/>
          </p:nvPr>
        </p:nvSpPr>
        <p:spPr>
          <a:xfrm>
            <a:off x="457200" y="1600200"/>
            <a:ext cx="8229600" cy="4525963"/>
          </a:xfrm>
          <a:prstGeom prst="rect">
            <a:avLst/>
          </a:prstGeom>
        </p:spPr>
        <p:txBody>
          <a:bodyPr/>
          <a:lstStyle/>
          <a:p>
            <a:endParaRPr lang="fr-FR"/>
          </a:p>
        </p:txBody>
      </p:sp>
      <p:sp>
        <p:nvSpPr>
          <p:cNvPr id="4" name="Espace réservé de la date 3"/>
          <p:cNvSpPr>
            <a:spLocks noGrp="1"/>
          </p:cNvSpPr>
          <p:nvPr>
            <p:ph type="dt" sz="half" idx="10"/>
          </p:nvPr>
        </p:nvSpPr>
        <p:spPr>
          <a:xfrm>
            <a:off x="457200" y="6245225"/>
            <a:ext cx="2133600" cy="476250"/>
          </a:xfrm>
        </p:spPr>
        <p:txBody>
          <a:bodyPr/>
          <a:lstStyle>
            <a:lvl1pPr>
              <a:defRPr/>
            </a:lvl1pPr>
          </a:lstStyle>
          <a:p>
            <a:endParaRPr lang="fr-FR"/>
          </a:p>
        </p:txBody>
      </p:sp>
      <p:sp>
        <p:nvSpPr>
          <p:cNvPr id="5" name="Espace réservé du pied de page 4"/>
          <p:cNvSpPr>
            <a:spLocks noGrp="1"/>
          </p:cNvSpPr>
          <p:nvPr>
            <p:ph type="ftr" sz="quarter" idx="11"/>
          </p:nvPr>
        </p:nvSpPr>
        <p:spPr>
          <a:xfrm>
            <a:off x="3124200" y="6245225"/>
            <a:ext cx="2895600" cy="476250"/>
          </a:xfrm>
        </p:spPr>
        <p:txBody>
          <a:bodyPr/>
          <a:lstStyle>
            <a:lvl1pPr>
              <a:defRPr/>
            </a:lvl1pPr>
          </a:lstStyle>
          <a:p>
            <a:endParaRPr lang="fr-FR"/>
          </a:p>
        </p:txBody>
      </p:sp>
      <p:sp>
        <p:nvSpPr>
          <p:cNvPr id="6" name="Espace réservé du numéro de diapositive 5"/>
          <p:cNvSpPr>
            <a:spLocks noGrp="1"/>
          </p:cNvSpPr>
          <p:nvPr>
            <p:ph type="sldNum" sz="quarter" idx="12"/>
          </p:nvPr>
        </p:nvSpPr>
        <p:spPr>
          <a:xfrm>
            <a:off x="6553200" y="6245225"/>
            <a:ext cx="2133600" cy="476250"/>
          </a:xfrm>
        </p:spPr>
        <p:txBody>
          <a:bodyPr/>
          <a:lstStyle>
            <a:lvl1pPr>
              <a:defRPr/>
            </a:lvl1pPr>
          </a:lstStyle>
          <a:p>
            <a:fld id="{D7073FA4-E421-48BF-9352-0F579833E3D5}" type="slidenum">
              <a:rPr lang="fr-F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a:xfrm>
            <a:off x="457200" y="1600200"/>
            <a:ext cx="8229600" cy="4525963"/>
          </a:xfrm>
          <a:prstGeom prst="rect">
            <a:avLst/>
          </a:prstGeo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542A2B02-D742-4CDD-828E-8A70D89CCEC7}" type="slidenum">
              <a:rPr lang="fr-F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endParaRPr lang="fr-FR"/>
          </a:p>
        </p:txBody>
      </p:sp>
      <p:sp>
        <p:nvSpPr>
          <p:cNvPr id="5" name="Espace réservé du pied de page 4"/>
          <p:cNvSpPr>
            <a:spLocks noGrp="1"/>
          </p:cNvSpPr>
          <p:nvPr>
            <p:ph type="ftr" sz="quarter" idx="11"/>
          </p:nvPr>
        </p:nvSpPr>
        <p:spPr/>
        <p:txBody>
          <a:bodyPr/>
          <a:lstStyle>
            <a:lvl1pPr>
              <a:defRPr/>
            </a:lvl1pPr>
          </a:lstStyle>
          <a:p>
            <a:endParaRPr lang="fr-FR"/>
          </a:p>
        </p:txBody>
      </p:sp>
      <p:sp>
        <p:nvSpPr>
          <p:cNvPr id="6" name="Espace réservé du numéro de diapositive 5"/>
          <p:cNvSpPr>
            <a:spLocks noGrp="1"/>
          </p:cNvSpPr>
          <p:nvPr>
            <p:ph type="sldNum" sz="quarter" idx="12"/>
          </p:nvPr>
        </p:nvSpPr>
        <p:spPr/>
        <p:txBody>
          <a:bodyPr/>
          <a:lstStyle>
            <a:lvl1pPr>
              <a:defRPr/>
            </a:lvl1pPr>
          </a:lstStyle>
          <a:p>
            <a:fld id="{0BC208AD-A859-48F5-B5E8-64F5DAA92162}" type="slidenum">
              <a:rPr lang="fr-F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lvl1pPr>
              <a:defRPr/>
            </a:lvl1pPr>
          </a:lstStyle>
          <a:p>
            <a:endParaRPr lang="fr-FR"/>
          </a:p>
        </p:txBody>
      </p:sp>
      <p:sp>
        <p:nvSpPr>
          <p:cNvPr id="6" name="Espace réservé du pied de page 5"/>
          <p:cNvSpPr>
            <a:spLocks noGrp="1"/>
          </p:cNvSpPr>
          <p:nvPr>
            <p:ph type="ftr" sz="quarter" idx="11"/>
          </p:nvPr>
        </p:nvSpPr>
        <p:spPr/>
        <p:txBody>
          <a:bodyPr/>
          <a:lstStyle>
            <a:lvl1pPr>
              <a:defRPr/>
            </a:lvl1pPr>
          </a:lstStyle>
          <a:p>
            <a:endParaRPr lang="fr-FR"/>
          </a:p>
        </p:txBody>
      </p:sp>
      <p:sp>
        <p:nvSpPr>
          <p:cNvPr id="7" name="Espace réservé du numéro de diapositive 6"/>
          <p:cNvSpPr>
            <a:spLocks noGrp="1"/>
          </p:cNvSpPr>
          <p:nvPr>
            <p:ph type="sldNum" sz="quarter" idx="12"/>
          </p:nvPr>
        </p:nvSpPr>
        <p:spPr/>
        <p:txBody>
          <a:bodyPr/>
          <a:lstStyle>
            <a:lvl1pPr>
              <a:defRPr/>
            </a:lvl1pPr>
          </a:lstStyle>
          <a:p>
            <a:fld id="{D2895A21-D81A-40C5-A29A-DF493917E02E}" type="slidenum">
              <a:rPr lang="fr-F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lvl1pPr>
              <a:defRPr/>
            </a:lvl1pPr>
          </a:lstStyle>
          <a:p>
            <a:endParaRPr lang="fr-FR"/>
          </a:p>
        </p:txBody>
      </p:sp>
      <p:sp>
        <p:nvSpPr>
          <p:cNvPr id="8" name="Espace réservé du pied de page 7"/>
          <p:cNvSpPr>
            <a:spLocks noGrp="1"/>
          </p:cNvSpPr>
          <p:nvPr>
            <p:ph type="ftr" sz="quarter" idx="11"/>
          </p:nvPr>
        </p:nvSpPr>
        <p:spPr/>
        <p:txBody>
          <a:bodyPr/>
          <a:lstStyle>
            <a:lvl1pPr>
              <a:defRPr/>
            </a:lvl1pPr>
          </a:lstStyle>
          <a:p>
            <a:endParaRPr lang="fr-FR"/>
          </a:p>
        </p:txBody>
      </p:sp>
      <p:sp>
        <p:nvSpPr>
          <p:cNvPr id="9" name="Espace réservé du numéro de diapositive 8"/>
          <p:cNvSpPr>
            <a:spLocks noGrp="1"/>
          </p:cNvSpPr>
          <p:nvPr>
            <p:ph type="sldNum" sz="quarter" idx="12"/>
          </p:nvPr>
        </p:nvSpPr>
        <p:spPr/>
        <p:txBody>
          <a:bodyPr/>
          <a:lstStyle>
            <a:lvl1pPr>
              <a:defRPr/>
            </a:lvl1pPr>
          </a:lstStyle>
          <a:p>
            <a:fld id="{A275CED0-12A0-4DB6-B05A-7B8147B85F27}" type="slidenum">
              <a:rPr lang="fr-F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lvl1pPr>
              <a:defRPr/>
            </a:lvl1pPr>
          </a:lstStyle>
          <a:p>
            <a:endParaRPr lang="fr-FR"/>
          </a:p>
        </p:txBody>
      </p:sp>
      <p:sp>
        <p:nvSpPr>
          <p:cNvPr id="4" name="Espace réservé du pied de page 3"/>
          <p:cNvSpPr>
            <a:spLocks noGrp="1"/>
          </p:cNvSpPr>
          <p:nvPr>
            <p:ph type="ftr" sz="quarter" idx="11"/>
          </p:nvPr>
        </p:nvSpPr>
        <p:spPr/>
        <p:txBody>
          <a:bodyPr/>
          <a:lstStyle>
            <a:lvl1pPr>
              <a:defRPr/>
            </a:lvl1pPr>
          </a:lstStyle>
          <a:p>
            <a:endParaRPr lang="fr-FR"/>
          </a:p>
        </p:txBody>
      </p:sp>
      <p:sp>
        <p:nvSpPr>
          <p:cNvPr id="5" name="Espace réservé du numéro de diapositive 4"/>
          <p:cNvSpPr>
            <a:spLocks noGrp="1"/>
          </p:cNvSpPr>
          <p:nvPr>
            <p:ph type="sldNum" sz="quarter" idx="12"/>
          </p:nvPr>
        </p:nvSpPr>
        <p:spPr/>
        <p:txBody>
          <a:bodyPr/>
          <a:lstStyle>
            <a:lvl1pPr>
              <a:defRPr/>
            </a:lvl1pPr>
          </a:lstStyle>
          <a:p>
            <a:fld id="{C25498E7-01F1-4824-864D-C790081EF7B0}" type="slidenum">
              <a:rPr lang="fr-F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p>
        </p:txBody>
      </p:sp>
      <p:sp>
        <p:nvSpPr>
          <p:cNvPr id="3" name="Espace réservé du pied de page 2"/>
          <p:cNvSpPr>
            <a:spLocks noGrp="1"/>
          </p:cNvSpPr>
          <p:nvPr>
            <p:ph type="ftr" sz="quarter" idx="11"/>
          </p:nvPr>
        </p:nvSpPr>
        <p:spPr/>
        <p:txBody>
          <a:bodyPr/>
          <a:lstStyle>
            <a:lvl1pPr>
              <a:defRPr/>
            </a:lvl1pPr>
          </a:lstStyle>
          <a:p>
            <a:endParaRPr lang="fr-FR"/>
          </a:p>
        </p:txBody>
      </p:sp>
      <p:sp>
        <p:nvSpPr>
          <p:cNvPr id="4" name="Espace réservé du numéro de diapositive 3"/>
          <p:cNvSpPr>
            <a:spLocks noGrp="1"/>
          </p:cNvSpPr>
          <p:nvPr>
            <p:ph type="sldNum" sz="quarter" idx="12"/>
          </p:nvPr>
        </p:nvSpPr>
        <p:spPr/>
        <p:txBody>
          <a:bodyPr/>
          <a:lstStyle>
            <a:lvl1pPr>
              <a:defRPr/>
            </a:lvl1pPr>
          </a:lstStyle>
          <a:p>
            <a:fld id="{10FF24F4-D03B-488B-A67F-17A1ECF590CD}" type="slidenum">
              <a:rPr lang="fr-F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p>
        </p:txBody>
      </p:sp>
      <p:sp>
        <p:nvSpPr>
          <p:cNvPr id="6" name="Espace réservé du pied de page 5"/>
          <p:cNvSpPr>
            <a:spLocks noGrp="1"/>
          </p:cNvSpPr>
          <p:nvPr>
            <p:ph type="ftr" sz="quarter" idx="11"/>
          </p:nvPr>
        </p:nvSpPr>
        <p:spPr/>
        <p:txBody>
          <a:bodyPr/>
          <a:lstStyle>
            <a:lvl1pPr>
              <a:defRPr/>
            </a:lvl1pPr>
          </a:lstStyle>
          <a:p>
            <a:endParaRPr lang="fr-FR"/>
          </a:p>
        </p:txBody>
      </p:sp>
      <p:sp>
        <p:nvSpPr>
          <p:cNvPr id="7" name="Espace réservé du numéro de diapositive 6"/>
          <p:cNvSpPr>
            <a:spLocks noGrp="1"/>
          </p:cNvSpPr>
          <p:nvPr>
            <p:ph type="sldNum" sz="quarter" idx="12"/>
          </p:nvPr>
        </p:nvSpPr>
        <p:spPr/>
        <p:txBody>
          <a:bodyPr/>
          <a:lstStyle>
            <a:lvl1pPr>
              <a:defRPr/>
            </a:lvl1pPr>
          </a:lstStyle>
          <a:p>
            <a:fld id="{D516EC3B-B8A4-43E9-8355-A9D357D709B6}" type="slidenum">
              <a:rPr lang="fr-F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p>
        </p:txBody>
      </p:sp>
      <p:sp>
        <p:nvSpPr>
          <p:cNvPr id="6" name="Espace réservé du pied de page 5"/>
          <p:cNvSpPr>
            <a:spLocks noGrp="1"/>
          </p:cNvSpPr>
          <p:nvPr>
            <p:ph type="ftr" sz="quarter" idx="11"/>
          </p:nvPr>
        </p:nvSpPr>
        <p:spPr/>
        <p:txBody>
          <a:bodyPr/>
          <a:lstStyle>
            <a:lvl1pPr>
              <a:defRPr/>
            </a:lvl1pPr>
          </a:lstStyle>
          <a:p>
            <a:endParaRPr lang="fr-FR"/>
          </a:p>
        </p:txBody>
      </p:sp>
      <p:sp>
        <p:nvSpPr>
          <p:cNvPr id="7" name="Espace réservé du numéro de diapositive 6"/>
          <p:cNvSpPr>
            <a:spLocks noGrp="1"/>
          </p:cNvSpPr>
          <p:nvPr>
            <p:ph type="sldNum" sz="quarter" idx="12"/>
          </p:nvPr>
        </p:nvSpPr>
        <p:spPr/>
        <p:txBody>
          <a:bodyPr/>
          <a:lstStyle>
            <a:lvl1pPr>
              <a:defRPr/>
            </a:lvl1pPr>
          </a:lstStyle>
          <a:p>
            <a:fld id="{20D5DCE5-15AB-4896-9EA5-E00476314D7C}" type="slidenum">
              <a:rPr lang="fr-F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http://www.synagri.com/ca1/Logos.nsf/vID/EB84D659B83F39F5C12573710020A342/$FILE/ATTIXFCO.jpg?OpenElement" TargetMode="Externa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fr-F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fr-F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DEDD957F-EF31-4FE7-8A5D-E1376FB3F4E0}" type="slidenum">
              <a:rPr lang="fr-FR"/>
              <a:pPr/>
              <a:t>‹N°›</a:t>
            </a:fld>
            <a:endParaRPr lang="fr-FR"/>
          </a:p>
        </p:txBody>
      </p:sp>
      <p:pic>
        <p:nvPicPr>
          <p:cNvPr id="1031" name="Picture 7" descr="Afficher le logo en taille réelle"/>
          <p:cNvPicPr>
            <a:picLocks noChangeAspect="1" noChangeArrowheads="1"/>
          </p:cNvPicPr>
          <p:nvPr userDrawn="1"/>
        </p:nvPicPr>
        <p:blipFill>
          <a:blip r:embed="rId14" r:link="rId15" cstate="print"/>
          <a:srcRect/>
          <a:stretch>
            <a:fillRect/>
          </a:stretch>
        </p:blipFill>
        <p:spPr bwMode="auto">
          <a:xfrm>
            <a:off x="179388" y="5373688"/>
            <a:ext cx="1223962" cy="1223962"/>
          </a:xfrm>
          <a:prstGeom prst="rect">
            <a:avLst/>
          </a:prstGeom>
          <a:noFill/>
        </p:spPr>
      </p:pic>
      <p:sp>
        <p:nvSpPr>
          <p:cNvPr id="1033" name="Rectangle 9"/>
          <p:cNvSpPr>
            <a:spLocks noChangeArrowheads="1"/>
          </p:cNvSpPr>
          <p:nvPr userDrawn="1"/>
        </p:nvSpPr>
        <p:spPr bwMode="auto">
          <a:xfrm>
            <a:off x="0" y="2857500"/>
            <a:ext cx="9144000" cy="0"/>
          </a:xfrm>
          <a:prstGeom prst="rect">
            <a:avLst/>
          </a:prstGeom>
          <a:noFill/>
          <a:ln w="9525">
            <a:noFill/>
            <a:miter lim="800000"/>
            <a:headEnd/>
            <a:tailEnd/>
          </a:ln>
          <a:effectLst/>
        </p:spPr>
        <p:txBody>
          <a:bodyPr wrap="none" anchor="ctr">
            <a:spAutoFit/>
          </a:bodyPr>
          <a:lstStyle/>
          <a:p>
            <a:endParaRPr lang="fr-FR"/>
          </a:p>
        </p:txBody>
      </p:sp>
      <p:sp>
        <p:nvSpPr>
          <p:cNvPr id="1034" name="Rectangle 10"/>
          <p:cNvSpPr>
            <a:spLocks noChangeArrowheads="1"/>
          </p:cNvSpPr>
          <p:nvPr userDrawn="1"/>
        </p:nvSpPr>
        <p:spPr bwMode="auto">
          <a:xfrm>
            <a:off x="0" y="2857500"/>
            <a:ext cx="9144000" cy="0"/>
          </a:xfrm>
          <a:prstGeom prst="rect">
            <a:avLst/>
          </a:prstGeom>
          <a:noFill/>
          <a:ln w="9525">
            <a:noFill/>
            <a:miter lim="800000"/>
            <a:headEnd/>
            <a:tailEnd/>
          </a:ln>
          <a:effectLst/>
        </p:spPr>
        <p:txBody>
          <a:bodyPr anchor="ctr">
            <a:spAutoFit/>
          </a:bodyPr>
          <a:lstStyle/>
          <a:p>
            <a:endParaRPr lang="fr-FR"/>
          </a:p>
        </p:txBody>
      </p:sp>
      <p:sp>
        <p:nvSpPr>
          <p:cNvPr id="1035" name="Rectangle 11"/>
          <p:cNvSpPr>
            <a:spLocks noChangeArrowheads="1"/>
          </p:cNvSpPr>
          <p:nvPr userDrawn="1"/>
        </p:nvSpPr>
        <p:spPr bwMode="auto">
          <a:xfrm>
            <a:off x="0" y="0"/>
            <a:ext cx="1547813" cy="5345113"/>
          </a:xfrm>
          <a:prstGeom prst="rect">
            <a:avLst/>
          </a:prstGeom>
          <a:solidFill>
            <a:srgbClr val="33CC66"/>
          </a:solidFill>
          <a:ln w="9525">
            <a:noFill/>
            <a:miter lim="800000"/>
            <a:headEnd/>
            <a:tailEnd/>
          </a:ln>
        </p:spPr>
        <p:txBody>
          <a:bodyPr wrap="none" anchor="ctr"/>
          <a:lstStyle/>
          <a:p>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ctr" rtl="0" fontAlgn="base">
        <a:spcBef>
          <a:spcPct val="20000"/>
        </a:spcBef>
        <a:spcAft>
          <a:spcPct val="0"/>
        </a:spcAft>
        <a:buChar char="•"/>
        <a:defRPr sz="1600" b="1">
          <a:solidFill>
            <a:srgbClr val="000000"/>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j-lt"/>
          <a:cs typeface="+mn-cs"/>
        </a:defRPr>
      </a:lvl2pPr>
      <a:lvl3pPr marL="1143000" indent="-228600" algn="l" rtl="0" fontAlgn="base">
        <a:spcBef>
          <a:spcPct val="20000"/>
        </a:spcBef>
        <a:spcAft>
          <a:spcPct val="0"/>
        </a:spcAft>
        <a:buChar char="•"/>
        <a:defRPr sz="2400">
          <a:solidFill>
            <a:schemeClr val="tx1"/>
          </a:solidFill>
          <a:latin typeface="+mj-lt"/>
          <a:cs typeface="+mn-cs"/>
        </a:defRPr>
      </a:lvl3pPr>
      <a:lvl4pPr marL="1600200" indent="-228600" algn="l" rtl="0" fontAlgn="base">
        <a:spcBef>
          <a:spcPct val="20000"/>
        </a:spcBef>
        <a:spcAft>
          <a:spcPct val="0"/>
        </a:spcAft>
        <a:buChar char="–"/>
        <a:defRPr sz="2000">
          <a:solidFill>
            <a:schemeClr val="tx1"/>
          </a:solidFill>
          <a:latin typeface="+mj-lt"/>
          <a:cs typeface="+mn-cs"/>
        </a:defRPr>
      </a:lvl4pPr>
      <a:lvl5pPr marL="2057400" indent="-228600" algn="l" rtl="0" fontAlgn="base">
        <a:spcBef>
          <a:spcPct val="20000"/>
        </a:spcBef>
        <a:spcAft>
          <a:spcPct val="0"/>
        </a:spcAft>
        <a:buChar char="»"/>
        <a:defRPr sz="2000">
          <a:solidFill>
            <a:schemeClr val="tx1"/>
          </a:solidFill>
          <a:latin typeface="+mj-lt"/>
          <a:cs typeface="+mn-cs"/>
        </a:defRPr>
      </a:lvl5pPr>
      <a:lvl6pPr marL="2514600" indent="-228600" algn="l" rtl="0" fontAlgn="base">
        <a:spcBef>
          <a:spcPct val="20000"/>
        </a:spcBef>
        <a:spcAft>
          <a:spcPct val="0"/>
        </a:spcAft>
        <a:buChar char="»"/>
        <a:defRPr sz="2000">
          <a:solidFill>
            <a:schemeClr val="tx1"/>
          </a:solidFill>
          <a:latin typeface="+mj-lt"/>
          <a:cs typeface="+mn-cs"/>
        </a:defRPr>
      </a:lvl6pPr>
      <a:lvl7pPr marL="2971800" indent="-228600" algn="l" rtl="0" fontAlgn="base">
        <a:spcBef>
          <a:spcPct val="20000"/>
        </a:spcBef>
        <a:spcAft>
          <a:spcPct val="0"/>
        </a:spcAft>
        <a:buChar char="»"/>
        <a:defRPr sz="2000">
          <a:solidFill>
            <a:schemeClr val="tx1"/>
          </a:solidFill>
          <a:latin typeface="+mj-lt"/>
          <a:cs typeface="+mn-cs"/>
        </a:defRPr>
      </a:lvl7pPr>
      <a:lvl8pPr marL="3429000" indent="-228600" algn="l" rtl="0" fontAlgn="base">
        <a:spcBef>
          <a:spcPct val="20000"/>
        </a:spcBef>
        <a:spcAft>
          <a:spcPct val="0"/>
        </a:spcAft>
        <a:buChar char="»"/>
        <a:defRPr sz="2000">
          <a:solidFill>
            <a:schemeClr val="tx1"/>
          </a:solidFill>
          <a:latin typeface="+mj-lt"/>
          <a:cs typeface="+mn-cs"/>
        </a:defRPr>
      </a:lvl8pPr>
      <a:lvl9pPr marL="3886200" indent="-228600" algn="l" rtl="0" fontAlgn="base">
        <a:spcBef>
          <a:spcPct val="20000"/>
        </a:spcBef>
        <a:spcAft>
          <a:spcPct val="0"/>
        </a:spcAft>
        <a:buChar char="»"/>
        <a:defRPr sz="2000">
          <a:solidFill>
            <a:schemeClr val="tx1"/>
          </a:solidFill>
          <a:latin typeface="+mj-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63713" y="260350"/>
            <a:ext cx="7210425" cy="1152525"/>
          </a:xfrm>
        </p:spPr>
        <p:txBody>
          <a:bodyPr/>
          <a:lstStyle/>
          <a:p>
            <a:r>
              <a:rPr lang="fr-FR" sz="2800">
                <a:solidFill>
                  <a:srgbClr val="0000FF"/>
                </a:solidFill>
                <a:latin typeface="Arial Black" pitchFamily="34" charset="0"/>
              </a:rPr>
              <a:t>Le « groupe » Chambres d’Agriculture de Bretagne, c’est …</a:t>
            </a:r>
          </a:p>
        </p:txBody>
      </p:sp>
      <p:sp>
        <p:nvSpPr>
          <p:cNvPr id="3075" name="Rectangle 3"/>
          <p:cNvSpPr>
            <a:spLocks noGrp="1" noChangeArrowheads="1"/>
          </p:cNvSpPr>
          <p:nvPr>
            <p:ph type="body" idx="1"/>
          </p:nvPr>
        </p:nvSpPr>
        <p:spPr bwMode="auto">
          <a:xfrm>
            <a:off x="1476375" y="2060575"/>
            <a:ext cx="7488238" cy="3455988"/>
          </a:xfrm>
          <a:noFill/>
          <a:ln>
            <a:miter lim="800000"/>
            <a:headEnd/>
            <a:tailEnd/>
          </a:ln>
        </p:spPr>
        <p:txBody>
          <a:bodyPr vert="horz" wrap="square" lIns="91440" tIns="45720" rIns="91440" bIns="45720" numCol="1" anchor="t" anchorCtr="0" compatLnSpc="1">
            <a:prstTxWarp prst="textNoShape">
              <a:avLst/>
            </a:prstTxWarp>
          </a:bodyPr>
          <a:lstStyle/>
          <a:p>
            <a:pPr algn="l"/>
            <a:r>
              <a:rPr lang="fr-FR" sz="2000"/>
              <a:t>4 Chambres départementales (22, 29, 35 et 56)</a:t>
            </a:r>
          </a:p>
          <a:p>
            <a:pPr algn="l"/>
            <a:r>
              <a:rPr lang="fr-FR" sz="2000"/>
              <a:t>1 Chambre Régionale</a:t>
            </a:r>
            <a:br>
              <a:rPr lang="fr-FR" sz="2000"/>
            </a:br>
            <a:r>
              <a:rPr lang="fr-FR" sz="2000"/>
              <a:t>dans un processus de mutualisation régionale renforcé</a:t>
            </a:r>
            <a:br>
              <a:rPr lang="fr-FR" sz="2000"/>
            </a:br>
            <a:r>
              <a:rPr lang="fr-FR" sz="2000"/>
              <a:t/>
            </a:r>
            <a:br>
              <a:rPr lang="fr-FR" sz="2000"/>
            </a:br>
            <a:endParaRPr lang="fr-FR" sz="2000"/>
          </a:p>
          <a:p>
            <a:pPr algn="l">
              <a:buFont typeface="Wingdings" pitchFamily="2" charset="2"/>
              <a:buChar char="Ø"/>
            </a:pPr>
            <a:r>
              <a:rPr lang="fr-FR" sz="2000"/>
              <a:t>Environ 100 élus et 600 agents</a:t>
            </a:r>
          </a:p>
          <a:p>
            <a:pPr algn="l">
              <a:buFont typeface="Wingdings" pitchFamily="2" charset="2"/>
              <a:buChar char="Ø"/>
            </a:pPr>
            <a:r>
              <a:rPr lang="fr-FR" sz="2000"/>
              <a:t>Pour 3 missions : régalienne, consulaire et intervention</a:t>
            </a:r>
          </a:p>
          <a:p>
            <a:pPr algn="l">
              <a:buFont typeface="Wingdings" pitchFamily="2" charset="2"/>
              <a:buNone/>
            </a:pPr>
            <a:r>
              <a:rPr lang="fr-FR" sz="2000"/>
              <a:t>		</a:t>
            </a:r>
          </a:p>
          <a:p>
            <a:pPr algn="l">
              <a:buFont typeface="Wingdings" pitchFamily="2" charset="2"/>
              <a:buNone/>
            </a:pPr>
            <a:r>
              <a:rPr lang="fr-FR" sz="2000"/>
              <a:t>	30 000 entreprises agricoles sur 75% du territoire breton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835150" y="404813"/>
            <a:ext cx="6696075" cy="1143000"/>
          </a:xfrm>
        </p:spPr>
        <p:txBody>
          <a:bodyPr/>
          <a:lstStyle/>
          <a:p>
            <a:r>
              <a:rPr lang="fr-FR" sz="2800">
                <a:solidFill>
                  <a:srgbClr val="0000FF"/>
                </a:solidFill>
                <a:latin typeface="Arial Black" pitchFamily="34" charset="0"/>
              </a:rPr>
              <a:t>Le développement durable est en filigrane de nos actions territoriales au quotidien</a:t>
            </a:r>
          </a:p>
        </p:txBody>
      </p:sp>
      <p:sp>
        <p:nvSpPr>
          <p:cNvPr id="4100" name="Oval 4"/>
          <p:cNvSpPr>
            <a:spLocks noChangeArrowheads="1"/>
          </p:cNvSpPr>
          <p:nvPr/>
        </p:nvSpPr>
        <p:spPr bwMode="auto">
          <a:xfrm>
            <a:off x="1979613" y="1773238"/>
            <a:ext cx="4392612" cy="3959225"/>
          </a:xfrm>
          <a:prstGeom prst="ellipse">
            <a:avLst/>
          </a:prstGeom>
          <a:noFill/>
          <a:ln w="19050">
            <a:solidFill>
              <a:srgbClr val="008080"/>
            </a:solidFill>
            <a:round/>
            <a:headEnd/>
            <a:tailEnd/>
          </a:ln>
          <a:effectLst/>
        </p:spPr>
        <p:txBody>
          <a:bodyPr wrap="none" anchor="ctr"/>
          <a:lstStyle/>
          <a:p>
            <a:endParaRPr lang="fr-FR"/>
          </a:p>
        </p:txBody>
      </p:sp>
      <p:sp>
        <p:nvSpPr>
          <p:cNvPr id="4102" name="Line 6"/>
          <p:cNvSpPr>
            <a:spLocks noChangeShapeType="1"/>
          </p:cNvSpPr>
          <p:nvPr/>
        </p:nvSpPr>
        <p:spPr bwMode="auto">
          <a:xfrm flipV="1">
            <a:off x="1619250" y="6092825"/>
            <a:ext cx="719138" cy="215900"/>
          </a:xfrm>
          <a:prstGeom prst="line">
            <a:avLst/>
          </a:prstGeom>
          <a:noFill/>
          <a:ln w="34925">
            <a:solidFill>
              <a:schemeClr val="tx1"/>
            </a:solidFill>
            <a:round/>
            <a:headEnd type="triangle" w="med" len="med"/>
            <a:tailEnd/>
          </a:ln>
          <a:effectLst/>
        </p:spPr>
        <p:txBody>
          <a:bodyPr/>
          <a:lstStyle/>
          <a:p>
            <a:endParaRPr lang="fr-FR"/>
          </a:p>
        </p:txBody>
      </p:sp>
      <p:sp>
        <p:nvSpPr>
          <p:cNvPr id="4104" name="Text Box 8"/>
          <p:cNvSpPr txBox="1">
            <a:spLocks noChangeArrowheads="1"/>
          </p:cNvSpPr>
          <p:nvPr/>
        </p:nvSpPr>
        <p:spPr bwMode="auto">
          <a:xfrm>
            <a:off x="2411413" y="5876925"/>
            <a:ext cx="5441950" cy="641350"/>
          </a:xfrm>
          <a:prstGeom prst="rect">
            <a:avLst/>
          </a:prstGeom>
          <a:noFill/>
          <a:ln w="9525">
            <a:noFill/>
            <a:miter lim="800000"/>
            <a:headEnd/>
            <a:tailEnd/>
          </a:ln>
          <a:effectLst/>
        </p:spPr>
        <p:txBody>
          <a:bodyPr wrap="none">
            <a:spAutoFit/>
          </a:bodyPr>
          <a:lstStyle/>
          <a:p>
            <a:r>
              <a:rPr lang="fr-FR"/>
              <a:t>Un nouveau logo et un nouveau nom pour souligner</a:t>
            </a:r>
            <a:br>
              <a:rPr lang="fr-FR"/>
            </a:br>
            <a:r>
              <a:rPr lang="fr-FR"/>
              <a:t>notre engagement sur le territoire</a:t>
            </a:r>
          </a:p>
        </p:txBody>
      </p:sp>
      <p:sp>
        <p:nvSpPr>
          <p:cNvPr id="4105" name="Line 9"/>
          <p:cNvSpPr>
            <a:spLocks noChangeShapeType="1"/>
          </p:cNvSpPr>
          <p:nvPr/>
        </p:nvSpPr>
        <p:spPr bwMode="auto">
          <a:xfrm>
            <a:off x="4140200" y="2781300"/>
            <a:ext cx="0" cy="863600"/>
          </a:xfrm>
          <a:prstGeom prst="line">
            <a:avLst/>
          </a:prstGeom>
          <a:noFill/>
          <a:ln w="60325">
            <a:solidFill>
              <a:schemeClr val="tx1"/>
            </a:solidFill>
            <a:round/>
            <a:headEnd type="triangle" w="med" len="med"/>
            <a:tailEnd/>
          </a:ln>
          <a:effectLst/>
        </p:spPr>
        <p:txBody>
          <a:bodyPr/>
          <a:lstStyle/>
          <a:p>
            <a:endParaRPr lang="fr-FR"/>
          </a:p>
        </p:txBody>
      </p:sp>
      <p:sp>
        <p:nvSpPr>
          <p:cNvPr id="4106" name="Line 10"/>
          <p:cNvSpPr>
            <a:spLocks noChangeShapeType="1"/>
          </p:cNvSpPr>
          <p:nvPr/>
        </p:nvSpPr>
        <p:spPr bwMode="auto">
          <a:xfrm flipH="1">
            <a:off x="3203575" y="3573463"/>
            <a:ext cx="935038" cy="503237"/>
          </a:xfrm>
          <a:prstGeom prst="line">
            <a:avLst/>
          </a:prstGeom>
          <a:noFill/>
          <a:ln w="53975">
            <a:solidFill>
              <a:schemeClr val="tx1"/>
            </a:solidFill>
            <a:round/>
            <a:headEnd/>
            <a:tailEnd type="triangle" w="med" len="med"/>
          </a:ln>
          <a:effectLst/>
        </p:spPr>
        <p:txBody>
          <a:bodyPr/>
          <a:lstStyle/>
          <a:p>
            <a:endParaRPr lang="fr-FR"/>
          </a:p>
        </p:txBody>
      </p:sp>
      <p:sp>
        <p:nvSpPr>
          <p:cNvPr id="4107" name="Line 11"/>
          <p:cNvSpPr>
            <a:spLocks noChangeShapeType="1"/>
          </p:cNvSpPr>
          <p:nvPr/>
        </p:nvSpPr>
        <p:spPr bwMode="auto">
          <a:xfrm>
            <a:off x="4140200" y="3573463"/>
            <a:ext cx="863600" cy="719137"/>
          </a:xfrm>
          <a:prstGeom prst="line">
            <a:avLst/>
          </a:prstGeom>
          <a:noFill/>
          <a:ln w="53975">
            <a:solidFill>
              <a:schemeClr val="tx1"/>
            </a:solidFill>
            <a:round/>
            <a:headEnd/>
            <a:tailEnd type="triangle" w="med" len="med"/>
          </a:ln>
          <a:effectLst/>
        </p:spPr>
        <p:txBody>
          <a:bodyPr/>
          <a:lstStyle/>
          <a:p>
            <a:endParaRPr lang="fr-FR"/>
          </a:p>
        </p:txBody>
      </p:sp>
      <p:sp>
        <p:nvSpPr>
          <p:cNvPr id="4108" name="Text Box 12"/>
          <p:cNvSpPr txBox="1">
            <a:spLocks noChangeArrowheads="1"/>
          </p:cNvSpPr>
          <p:nvPr/>
        </p:nvSpPr>
        <p:spPr bwMode="auto">
          <a:xfrm>
            <a:off x="3708400" y="2276475"/>
            <a:ext cx="1276350" cy="366713"/>
          </a:xfrm>
          <a:prstGeom prst="rect">
            <a:avLst/>
          </a:prstGeom>
          <a:noFill/>
          <a:ln w="9525">
            <a:noFill/>
            <a:miter lim="800000"/>
            <a:headEnd/>
            <a:tailEnd/>
          </a:ln>
          <a:effectLst/>
        </p:spPr>
        <p:txBody>
          <a:bodyPr wrap="none">
            <a:spAutoFit/>
          </a:bodyPr>
          <a:lstStyle/>
          <a:p>
            <a:r>
              <a:rPr lang="fr-FR" b="1">
                <a:solidFill>
                  <a:srgbClr val="0000FF"/>
                </a:solidFill>
              </a:rPr>
              <a:t>Economie</a:t>
            </a:r>
          </a:p>
        </p:txBody>
      </p:sp>
      <p:sp>
        <p:nvSpPr>
          <p:cNvPr id="4109" name="Text Box 13"/>
          <p:cNvSpPr txBox="1">
            <a:spLocks noChangeArrowheads="1"/>
          </p:cNvSpPr>
          <p:nvPr/>
        </p:nvSpPr>
        <p:spPr bwMode="auto">
          <a:xfrm>
            <a:off x="5076825" y="4149725"/>
            <a:ext cx="1008063" cy="366713"/>
          </a:xfrm>
          <a:prstGeom prst="rect">
            <a:avLst/>
          </a:prstGeom>
          <a:noFill/>
          <a:ln w="9525">
            <a:noFill/>
            <a:miter lim="800000"/>
            <a:headEnd/>
            <a:tailEnd/>
          </a:ln>
          <a:effectLst/>
        </p:spPr>
        <p:txBody>
          <a:bodyPr>
            <a:spAutoFit/>
          </a:bodyPr>
          <a:lstStyle/>
          <a:p>
            <a:pPr>
              <a:spcBef>
                <a:spcPct val="50000"/>
              </a:spcBef>
            </a:pPr>
            <a:r>
              <a:rPr lang="fr-FR" b="1">
                <a:solidFill>
                  <a:srgbClr val="0000FF"/>
                </a:solidFill>
              </a:rPr>
              <a:t>Social</a:t>
            </a:r>
          </a:p>
        </p:txBody>
      </p:sp>
      <p:sp>
        <p:nvSpPr>
          <p:cNvPr id="4110" name="Text Box 14"/>
          <p:cNvSpPr txBox="1">
            <a:spLocks noChangeArrowheads="1"/>
          </p:cNvSpPr>
          <p:nvPr/>
        </p:nvSpPr>
        <p:spPr bwMode="auto">
          <a:xfrm>
            <a:off x="2195513" y="4221163"/>
            <a:ext cx="2374900" cy="366712"/>
          </a:xfrm>
          <a:prstGeom prst="rect">
            <a:avLst/>
          </a:prstGeom>
          <a:noFill/>
          <a:ln w="9525">
            <a:noFill/>
            <a:miter lim="800000"/>
            <a:headEnd/>
            <a:tailEnd/>
          </a:ln>
          <a:effectLst/>
        </p:spPr>
        <p:txBody>
          <a:bodyPr>
            <a:spAutoFit/>
          </a:bodyPr>
          <a:lstStyle/>
          <a:p>
            <a:pPr>
              <a:spcBef>
                <a:spcPct val="50000"/>
              </a:spcBef>
            </a:pPr>
            <a:r>
              <a:rPr lang="fr-FR" b="1">
                <a:solidFill>
                  <a:srgbClr val="0000FF"/>
                </a:solidFill>
              </a:rPr>
              <a:t>Environnement</a:t>
            </a:r>
          </a:p>
        </p:txBody>
      </p:sp>
      <p:sp>
        <p:nvSpPr>
          <p:cNvPr id="4111" name="Text Box 15"/>
          <p:cNvSpPr txBox="1">
            <a:spLocks noChangeArrowheads="1"/>
          </p:cNvSpPr>
          <p:nvPr/>
        </p:nvSpPr>
        <p:spPr bwMode="auto">
          <a:xfrm>
            <a:off x="6516688" y="3573463"/>
            <a:ext cx="1511300" cy="396875"/>
          </a:xfrm>
          <a:prstGeom prst="rect">
            <a:avLst/>
          </a:prstGeom>
          <a:noFill/>
          <a:ln w="9525">
            <a:noFill/>
            <a:miter lim="800000"/>
            <a:headEnd/>
            <a:tailEnd/>
          </a:ln>
          <a:effectLst/>
        </p:spPr>
        <p:txBody>
          <a:bodyPr>
            <a:spAutoFit/>
          </a:bodyPr>
          <a:lstStyle/>
          <a:p>
            <a:pPr>
              <a:spcBef>
                <a:spcPct val="50000"/>
              </a:spcBef>
            </a:pPr>
            <a:r>
              <a:rPr lang="fr-FR" sz="2000" b="1">
                <a:solidFill>
                  <a:schemeClr val="hlink"/>
                </a:solidFill>
              </a:rPr>
              <a:t>Territoire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619250" y="260350"/>
            <a:ext cx="7221538" cy="1143000"/>
          </a:xfrm>
        </p:spPr>
        <p:txBody>
          <a:bodyPr/>
          <a:lstStyle/>
          <a:p>
            <a:r>
              <a:rPr lang="fr-FR" sz="2800" b="1">
                <a:solidFill>
                  <a:srgbClr val="0000FF"/>
                </a:solidFill>
                <a:latin typeface="Arial Black" pitchFamily="34" charset="0"/>
              </a:rPr>
              <a:t>Une organisation au service des démarches territoriales de développement durable</a:t>
            </a:r>
          </a:p>
        </p:txBody>
      </p:sp>
      <p:graphicFrame>
        <p:nvGraphicFramePr>
          <p:cNvPr id="6399" name="Group 255"/>
          <p:cNvGraphicFramePr>
            <a:graphicFrameLocks noGrp="1"/>
          </p:cNvGraphicFramePr>
          <p:nvPr>
            <p:ph idx="1"/>
          </p:nvPr>
        </p:nvGraphicFramePr>
        <p:xfrm>
          <a:off x="611188" y="1700213"/>
          <a:ext cx="8280400" cy="4766247"/>
        </p:xfrm>
        <a:graphic>
          <a:graphicData uri="http://schemas.openxmlformats.org/drawingml/2006/table">
            <a:tbl>
              <a:tblPr/>
              <a:tblGrid>
                <a:gridCol w="2355850"/>
                <a:gridCol w="2403475"/>
                <a:gridCol w="377825"/>
                <a:gridCol w="3143250"/>
              </a:tblGrid>
              <a:tr h="431800">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fr-FR" sz="1400" b="1" i="0" u="none" strike="noStrike" cap="none" normalizeH="0" baseline="0" smtClean="0">
                          <a:ln>
                            <a:noFill/>
                          </a:ln>
                          <a:solidFill>
                            <a:srgbClr val="0000FF"/>
                          </a:solidFill>
                          <a:effectLst/>
                          <a:latin typeface="Century Gothic" pitchFamily="34" charset="0"/>
                          <a:cs typeface="Times New Roman" pitchFamily="18" charset="0"/>
                        </a:rPr>
                        <a:t>Niveau régional</a:t>
                      </a:r>
                    </a:p>
                  </a:txBody>
                  <a:tcPr horzOverflow="overflow">
                    <a:lnL cap="flat">
                      <a:noFill/>
                    </a:lnL>
                    <a:lnR w="12700" cap="flat" cmpd="sng" algn="ctr">
                      <a:solidFill>
                        <a:schemeClr val="tx1"/>
                      </a:solidFill>
                      <a:prstDash val="solid"/>
                      <a:round/>
                      <a:headEnd type="none" w="med" len="med"/>
                      <a:tailEnd type="none" w="med" len="med"/>
                    </a:lnR>
                    <a:lnT cap="flat">
                      <a:noFill/>
                    </a:lnT>
                    <a:lnB>
                      <a:noFill/>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100" b="1" i="0" u="none" strike="noStrike" cap="none" normalizeH="0" baseline="0" smtClean="0">
                          <a:ln>
                            <a:noFill/>
                          </a:ln>
                          <a:solidFill>
                            <a:srgbClr val="000000"/>
                          </a:solidFill>
                          <a:effectLst/>
                          <a:latin typeface="Century Gothic" pitchFamily="34" charset="0"/>
                          <a:cs typeface="Times New Roman" pitchFamily="18" charset="0"/>
                        </a:rPr>
                        <a:t>Pôle Recherche développement formation territoires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fr-FR"/>
                    </a:p>
                  </a:txBody>
                  <a:tcPr/>
                </a:tc>
                <a:tc hMerge="1">
                  <a:txBody>
                    <a:bodyPr/>
                    <a:lstStyle/>
                    <a:p>
                      <a:endParaRPr lang="fr-FR"/>
                    </a:p>
                  </a:txBody>
                  <a:tcPr/>
                </a:tc>
              </a:tr>
              <a:tr h="180975">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endParaRPr kumimoji="0" lang="fr-FR" sz="1100" b="1" i="0" u="none" strike="noStrike" cap="none" normalizeH="0" baseline="0" smtClean="0">
                        <a:ln>
                          <a:noFill/>
                        </a:ln>
                        <a:solidFill>
                          <a:srgbClr val="000000"/>
                        </a:solidFill>
                        <a:effectLst/>
                        <a:latin typeface="Century Gothic" pitchFamily="34" charset="0"/>
                        <a:cs typeface="Times New Roman" pitchFamily="18"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100" b="1" i="0" u="none" strike="noStrike" cap="none" normalizeH="0" baseline="0" smtClean="0">
                        <a:ln>
                          <a:noFill/>
                        </a:ln>
                        <a:solidFill>
                          <a:srgbClr val="000000"/>
                        </a:solidFill>
                        <a:effectLst/>
                        <a:latin typeface="Century Gothic" pitchFamily="34" charset="0"/>
                        <a:cs typeface="Times New Roman" pitchFamily="18" charset="0"/>
                      </a:endParaRP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100" b="1" i="0" u="none" strike="noStrike" cap="none" normalizeH="0" baseline="0" smtClean="0">
                        <a:ln>
                          <a:noFill/>
                        </a:ln>
                        <a:solidFill>
                          <a:srgbClr val="000000"/>
                        </a:solidFill>
                        <a:effectLst/>
                        <a:latin typeface="Century Gothic" pitchFamily="34" charset="0"/>
                        <a:cs typeface="Times New Roman" pitchFamily="18" charset="0"/>
                      </a:endParaRPr>
                    </a:p>
                  </a:txBody>
                  <a:tcP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100" b="1" i="0" u="none" strike="noStrike" cap="none" normalizeH="0" baseline="0" smtClean="0">
                        <a:ln>
                          <a:noFill/>
                        </a:ln>
                        <a:solidFill>
                          <a:srgbClr val="000000"/>
                        </a:solidFill>
                        <a:effectLst/>
                        <a:latin typeface="Century Gothic" pitchFamily="34" charset="0"/>
                        <a:cs typeface="Times New Roman" pitchFamily="18" charset="0"/>
                      </a:endParaRPr>
                    </a:p>
                  </a:txBody>
                  <a:tcP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6900">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endParaRPr kumimoji="0" lang="fr-FR" sz="1100" b="1" i="0" u="none" strike="noStrike" cap="none" normalizeH="0" baseline="0" smtClean="0">
                        <a:ln>
                          <a:noFill/>
                        </a:ln>
                        <a:solidFill>
                          <a:srgbClr val="000000"/>
                        </a:solidFill>
                        <a:effectLst/>
                        <a:latin typeface="Century Gothic" pitchFamily="34" charset="0"/>
                        <a:cs typeface="Times New Roman" pitchFamily="18" charset="0"/>
                      </a:endParaRPr>
                    </a:p>
                  </a:txBody>
                  <a:tcPr horzOverflow="overflow">
                    <a:lnL cap="flat">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100" b="1" i="0" u="none" strike="noStrike" cap="none" normalizeH="0" baseline="0" smtClean="0">
                          <a:ln>
                            <a:noFill/>
                          </a:ln>
                          <a:solidFill>
                            <a:srgbClr val="000000"/>
                          </a:solidFill>
                          <a:effectLst/>
                          <a:latin typeface="Century Gothic" pitchFamily="34" charset="0"/>
                          <a:cs typeface="Times New Roman" pitchFamily="18" charset="0"/>
                        </a:rPr>
                        <a:t>Comité professionnel</a:t>
                      </a:r>
                      <a:br>
                        <a:rPr kumimoji="0" lang="fr-FR" sz="1100" b="1" i="0" u="none" strike="noStrike" cap="none" normalizeH="0" baseline="0" smtClean="0">
                          <a:ln>
                            <a:noFill/>
                          </a:ln>
                          <a:solidFill>
                            <a:srgbClr val="000000"/>
                          </a:solidFill>
                          <a:effectLst/>
                          <a:latin typeface="Century Gothic" pitchFamily="34" charset="0"/>
                          <a:cs typeface="Times New Roman" pitchFamily="18" charset="0"/>
                        </a:rPr>
                      </a:br>
                      <a:r>
                        <a:rPr kumimoji="0" lang="fr-FR" sz="1100" b="1" i="0" u="none" strike="noStrike" cap="none" normalizeH="0" baseline="0" smtClean="0">
                          <a:ln>
                            <a:noFill/>
                          </a:ln>
                          <a:solidFill>
                            <a:srgbClr val="000000"/>
                          </a:solidFill>
                          <a:effectLst/>
                          <a:latin typeface="Century Gothic" pitchFamily="34" charset="0"/>
                          <a:cs typeface="Times New Roman" pitchFamily="18" charset="0"/>
                        </a:rPr>
                        <a:t/>
                      </a:r>
                      <a:br>
                        <a:rPr kumimoji="0" lang="fr-FR" sz="1100" b="1" i="0" u="none" strike="noStrike" cap="none" normalizeH="0" baseline="0" smtClean="0">
                          <a:ln>
                            <a:noFill/>
                          </a:ln>
                          <a:solidFill>
                            <a:srgbClr val="000000"/>
                          </a:solidFill>
                          <a:effectLst/>
                          <a:latin typeface="Century Gothic" pitchFamily="34" charset="0"/>
                          <a:cs typeface="Times New Roman" pitchFamily="18" charset="0"/>
                        </a:rPr>
                      </a:br>
                      <a:r>
                        <a:rPr kumimoji="0" lang="fr-FR" sz="1100" b="1" i="0" u="none" strike="noStrike" cap="none" normalizeH="0" baseline="0" smtClean="0">
                          <a:ln>
                            <a:noFill/>
                          </a:ln>
                          <a:solidFill>
                            <a:srgbClr val="000000"/>
                          </a:solidFill>
                          <a:effectLst/>
                          <a:latin typeface="Century Gothic" pitchFamily="34" charset="0"/>
                          <a:cs typeface="Times New Roman" pitchFamily="18" charset="0"/>
                        </a:rPr>
                        <a:t>16 élus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100" b="1" i="0" u="none" strike="noStrike" cap="none" normalizeH="0" baseline="0" smtClean="0">
                        <a:ln>
                          <a:noFill/>
                        </a:ln>
                        <a:solidFill>
                          <a:srgbClr val="000000"/>
                        </a:solidFill>
                        <a:effectLst/>
                        <a:latin typeface="Century Gothic" pitchFamily="34"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100" b="1" i="0" u="none" strike="noStrike" cap="none" normalizeH="0" baseline="0" smtClean="0">
                          <a:ln>
                            <a:noFill/>
                          </a:ln>
                          <a:solidFill>
                            <a:srgbClr val="000000"/>
                          </a:solidFill>
                          <a:effectLst/>
                          <a:latin typeface="Century Gothic" pitchFamily="34" charset="0"/>
                          <a:cs typeface="Times New Roman" pitchFamily="18" charset="0"/>
                        </a:rPr>
                        <a:t>Equipe des correspondants départementaux</a:t>
                      </a:r>
                      <a:br>
                        <a:rPr kumimoji="0" lang="fr-FR" sz="1100" b="1" i="0" u="none" strike="noStrike" cap="none" normalizeH="0" baseline="0" smtClean="0">
                          <a:ln>
                            <a:noFill/>
                          </a:ln>
                          <a:solidFill>
                            <a:srgbClr val="000000"/>
                          </a:solidFill>
                          <a:effectLst/>
                          <a:latin typeface="Century Gothic" pitchFamily="34" charset="0"/>
                          <a:cs typeface="Times New Roman" pitchFamily="18" charset="0"/>
                        </a:rPr>
                      </a:br>
                      <a:r>
                        <a:rPr kumimoji="0" lang="fr-FR" sz="1100" b="1" i="0" u="none" strike="noStrike" cap="none" normalizeH="0" baseline="0" smtClean="0">
                          <a:ln>
                            <a:noFill/>
                          </a:ln>
                          <a:solidFill>
                            <a:srgbClr val="000000"/>
                          </a:solidFill>
                          <a:effectLst/>
                          <a:latin typeface="Century Gothic" pitchFamily="34" charset="0"/>
                          <a:cs typeface="Times New Roman" pitchFamily="18" charset="0"/>
                        </a:rPr>
                        <a:t>4 agents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127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400" b="1" i="0" u="none" strike="noStrike" cap="none" normalizeH="0" baseline="0" smtClean="0">
                        <a:ln>
                          <a:noFill/>
                        </a:ln>
                        <a:solidFill>
                          <a:srgbClr val="000000"/>
                        </a:solidFill>
                        <a:effectLst/>
                        <a:latin typeface="Century Gothic" pitchFamily="34" charset="0"/>
                        <a:cs typeface="Times New Roman" pitchFamily="18"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100" b="1" i="0" u="none" strike="noStrike" cap="none" normalizeH="0" baseline="0" smtClean="0">
                        <a:ln>
                          <a:noFill/>
                        </a:ln>
                        <a:solidFill>
                          <a:srgbClr val="000000"/>
                        </a:solidFill>
                        <a:effectLst/>
                        <a:latin typeface="Century Gothic" pitchFamily="34" charset="0"/>
                        <a:cs typeface="Times New Roman" pitchFamily="18" charset="0"/>
                      </a:endParaRP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100" b="1" i="0" u="none" strike="noStrike" cap="none" normalizeH="0" baseline="0" smtClean="0">
                        <a:ln>
                          <a:noFill/>
                        </a:ln>
                        <a:solidFill>
                          <a:srgbClr val="000000"/>
                        </a:solidFill>
                        <a:effectLst/>
                        <a:latin typeface="Century Gothic" pitchFamily="34" charset="0"/>
                        <a:cs typeface="Times New Roman" pitchFamily="18"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100" b="1" i="0" u="none" strike="noStrike" cap="none" normalizeH="0" baseline="0" smtClean="0">
                        <a:ln>
                          <a:noFill/>
                        </a:ln>
                        <a:solidFill>
                          <a:srgbClr val="000000"/>
                        </a:solidFill>
                        <a:effectLst/>
                        <a:latin typeface="Century Gothic" pitchFamily="34" charset="0"/>
                        <a:cs typeface="Times New Roman" pitchFamily="18" charset="0"/>
                      </a:endParaRPr>
                    </a:p>
                  </a:txBody>
                  <a:tcP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2425">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fr-FR" sz="1400" b="1" i="0" u="none" strike="noStrike" cap="none" normalizeH="0" baseline="0" smtClean="0">
                          <a:ln>
                            <a:noFill/>
                          </a:ln>
                          <a:solidFill>
                            <a:srgbClr val="0000FF"/>
                          </a:solidFill>
                          <a:effectLst/>
                          <a:latin typeface="Century Gothic" pitchFamily="34" charset="0"/>
                          <a:cs typeface="Times New Roman" pitchFamily="18" charset="0"/>
                        </a:rPr>
                        <a:t>Niveau départemental</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300" b="1" i="0" u="none" strike="noStrike" cap="none" normalizeH="0" baseline="0" smtClean="0">
                        <a:ln>
                          <a:noFill/>
                        </a:ln>
                        <a:solidFill>
                          <a:srgbClr val="0000FF"/>
                        </a:solidFill>
                        <a:effectLst/>
                        <a:latin typeface="Century Gothic" pitchFamily="34" charset="0"/>
                        <a:cs typeface="Times New Roman" pitchFamily="18" charset="0"/>
                      </a:endParaRPr>
                    </a:p>
                  </a:txBody>
                  <a:tcPr horzOverflow="overflow">
                    <a:lnL cap="flat">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100" b="1" i="0" u="none" strike="noStrike" cap="none" normalizeH="0" baseline="0" smtClean="0">
                          <a:ln>
                            <a:noFill/>
                          </a:ln>
                          <a:solidFill>
                            <a:srgbClr val="000000"/>
                          </a:solidFill>
                          <a:effectLst/>
                          <a:latin typeface="Century Gothic" pitchFamily="34" charset="0"/>
                          <a:cs typeface="Times New Roman" pitchFamily="18" charset="0"/>
                        </a:rPr>
                        <a:t>Commissions professionnelles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100" b="1" i="0" u="none" strike="noStrike" cap="none" normalizeH="0" baseline="0" smtClean="0">
                        <a:ln>
                          <a:noFill/>
                        </a:ln>
                        <a:solidFill>
                          <a:srgbClr val="000000"/>
                        </a:solidFill>
                        <a:effectLst/>
                        <a:latin typeface="Century Gothic" pitchFamily="34"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100" b="1" i="0" u="none" strike="noStrike" cap="none" normalizeH="0" baseline="0" smtClean="0">
                          <a:ln>
                            <a:noFill/>
                          </a:ln>
                          <a:solidFill>
                            <a:srgbClr val="000000"/>
                          </a:solidFill>
                          <a:effectLst/>
                          <a:latin typeface="Century Gothic" pitchFamily="34" charset="0"/>
                          <a:cs typeface="Times New Roman" pitchFamily="18" charset="0"/>
                        </a:rPr>
                        <a:t>Services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699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100" b="1" i="0" u="none" strike="noStrike" cap="none" normalizeH="0" baseline="0" smtClean="0">
                        <a:ln>
                          <a:noFill/>
                        </a:ln>
                        <a:solidFill>
                          <a:srgbClr val="000000"/>
                        </a:solidFill>
                        <a:effectLst/>
                        <a:latin typeface="Century Gothic" pitchFamily="34" charset="0"/>
                        <a:cs typeface="Times New Roman" pitchFamily="18"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100" b="1" i="0" u="none" strike="noStrike" cap="none" normalizeH="0" baseline="0" smtClean="0">
                          <a:ln>
                            <a:noFill/>
                          </a:ln>
                          <a:solidFill>
                            <a:srgbClr val="000000"/>
                          </a:solidFill>
                          <a:effectLst/>
                          <a:latin typeface="Century Gothic" pitchFamily="34" charset="0"/>
                          <a:cs typeface="Times New Roman" pitchFamily="18" charset="0"/>
                        </a:rPr>
                        <a:t>- Comité Territoires et Entreprises</a:t>
                      </a:r>
                      <a:br>
                        <a:rPr kumimoji="0" lang="fr-FR" sz="1100" b="1" i="0" u="none" strike="noStrike" cap="none" normalizeH="0" baseline="0" smtClean="0">
                          <a:ln>
                            <a:noFill/>
                          </a:ln>
                          <a:solidFill>
                            <a:srgbClr val="000000"/>
                          </a:solidFill>
                          <a:effectLst/>
                          <a:latin typeface="Century Gothic" pitchFamily="34" charset="0"/>
                          <a:cs typeface="Times New Roman" pitchFamily="18" charset="0"/>
                        </a:rPr>
                      </a:br>
                      <a:r>
                        <a:rPr kumimoji="0" lang="fr-FR" sz="1100" b="1" i="0" u="none" strike="noStrike" cap="none" normalizeH="0" baseline="0" smtClean="0">
                          <a:ln>
                            <a:noFill/>
                          </a:ln>
                          <a:solidFill>
                            <a:srgbClr val="000000"/>
                          </a:solidFill>
                          <a:effectLst/>
                          <a:latin typeface="Century Gothic" pitchFamily="34" charset="0"/>
                          <a:cs typeface="Times New Roman" pitchFamily="18" charset="0"/>
                        </a:rPr>
                        <a:t>- Commission foncier et urbanisme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100" b="1" i="0" u="none" strike="noStrike" cap="none" normalizeH="0" baseline="0" smtClean="0">
                          <a:ln>
                            <a:noFill/>
                          </a:ln>
                          <a:solidFill>
                            <a:srgbClr val="000000"/>
                          </a:solidFill>
                          <a:effectLst/>
                          <a:latin typeface="Century Gothic" pitchFamily="34" charset="0"/>
                          <a:cs typeface="Times New Roman" pitchFamily="18" charset="0"/>
                        </a:rPr>
                        <a:t>- Commission Agriculture littorale et péri-urbaine</a:t>
                      </a:r>
                    </a:p>
                  </a:txBody>
                  <a:tcP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100" b="1" i="0" u="none" strike="noStrike" cap="none" normalizeH="0" baseline="0" smtClean="0">
                        <a:ln>
                          <a:noFill/>
                        </a:ln>
                        <a:solidFill>
                          <a:srgbClr val="000000"/>
                        </a:solidFill>
                        <a:effectLst/>
                        <a:latin typeface="Century Gothic" pitchFamily="34" charset="0"/>
                        <a:cs typeface="Times New Roman" pitchFamily="18"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100" b="1" i="0" u="none" strike="noStrike" cap="none" normalizeH="0" baseline="0" smtClean="0">
                          <a:ln>
                            <a:noFill/>
                          </a:ln>
                          <a:solidFill>
                            <a:srgbClr val="000000"/>
                          </a:solidFill>
                          <a:effectLst/>
                          <a:latin typeface="Century Gothic" pitchFamily="34" charset="0"/>
                          <a:cs typeface="Times New Roman" pitchFamily="18" charset="0"/>
                        </a:rPr>
                        <a:t>- Territoires et Entreprises</a:t>
                      </a:r>
                      <a:br>
                        <a:rPr kumimoji="0" lang="fr-FR" sz="1100" b="1" i="0" u="none" strike="noStrike" cap="none" normalizeH="0" baseline="0" smtClean="0">
                          <a:ln>
                            <a:noFill/>
                          </a:ln>
                          <a:solidFill>
                            <a:srgbClr val="000000"/>
                          </a:solidFill>
                          <a:effectLst/>
                          <a:latin typeface="Century Gothic" pitchFamily="34" charset="0"/>
                          <a:cs typeface="Times New Roman" pitchFamily="18" charset="0"/>
                        </a:rPr>
                      </a:br>
                      <a:r>
                        <a:rPr kumimoji="0" lang="fr-FR" sz="1100" b="1" i="0" u="none" strike="noStrike" cap="none" normalizeH="0" baseline="0" smtClean="0">
                          <a:ln>
                            <a:noFill/>
                          </a:ln>
                          <a:solidFill>
                            <a:srgbClr val="000000"/>
                          </a:solidFill>
                          <a:effectLst/>
                          <a:latin typeface="Century Gothic" pitchFamily="34" charset="0"/>
                          <a:cs typeface="Times New Roman" pitchFamily="18" charset="0"/>
                        </a:rPr>
                        <a:t>- Aménagement</a:t>
                      </a:r>
                      <a:br>
                        <a:rPr kumimoji="0" lang="fr-FR" sz="1100" b="1" i="0" u="none" strike="noStrike" cap="none" normalizeH="0" baseline="0" smtClean="0">
                          <a:ln>
                            <a:noFill/>
                          </a:ln>
                          <a:solidFill>
                            <a:srgbClr val="000000"/>
                          </a:solidFill>
                          <a:effectLst/>
                          <a:latin typeface="Century Gothic" pitchFamily="34" charset="0"/>
                          <a:cs typeface="Times New Roman" pitchFamily="18" charset="0"/>
                        </a:rPr>
                      </a:br>
                      <a:r>
                        <a:rPr kumimoji="0" lang="fr-FR" sz="1100" b="1" i="0" u="none" strike="noStrike" cap="none" normalizeH="0" baseline="0" smtClean="0">
                          <a:ln>
                            <a:noFill/>
                          </a:ln>
                          <a:solidFill>
                            <a:srgbClr val="000000"/>
                          </a:solidFill>
                          <a:effectLst/>
                          <a:latin typeface="Century Gothic" pitchFamily="34" charset="0"/>
                          <a:cs typeface="Times New Roman" pitchFamily="18" charset="0"/>
                        </a:rPr>
                        <a:t>- Foncier</a:t>
                      </a:r>
                      <a:br>
                        <a:rPr kumimoji="0" lang="fr-FR" sz="1100" b="1" i="0" u="none" strike="noStrike" cap="none" normalizeH="0" baseline="0" smtClean="0">
                          <a:ln>
                            <a:noFill/>
                          </a:ln>
                          <a:solidFill>
                            <a:srgbClr val="000000"/>
                          </a:solidFill>
                          <a:effectLst/>
                          <a:latin typeface="Century Gothic" pitchFamily="34" charset="0"/>
                          <a:cs typeface="Times New Roman" pitchFamily="18" charset="0"/>
                        </a:rPr>
                      </a:br>
                      <a:r>
                        <a:rPr kumimoji="0" lang="fr-FR" sz="1100" b="1" i="0" u="none" strike="noStrike" cap="none" normalizeH="0" baseline="0" smtClean="0">
                          <a:ln>
                            <a:noFill/>
                          </a:ln>
                          <a:solidFill>
                            <a:srgbClr val="000000"/>
                          </a:solidFill>
                          <a:effectLst/>
                          <a:latin typeface="Century Gothic" pitchFamily="34" charset="0"/>
                          <a:cs typeface="Times New Roman" pitchFamily="18" charset="0"/>
                        </a:rPr>
                        <a:t>…</a:t>
                      </a:r>
                    </a:p>
                  </a:txBody>
                  <a:tcPr horzOverflow="overflow">
                    <a:lnL>
                      <a:noFill/>
                    </a:lnL>
                    <a:lnR cap="flat">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180975">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endParaRPr kumimoji="0" lang="fr-FR" sz="1400" b="1" i="0" u="none" strike="noStrike" cap="none" normalizeH="0" baseline="0" smtClean="0">
                        <a:ln>
                          <a:noFill/>
                        </a:ln>
                        <a:solidFill>
                          <a:srgbClr val="000000"/>
                        </a:solidFill>
                        <a:effectLst/>
                        <a:latin typeface="Century Gothic" pitchFamily="34" charset="0"/>
                        <a:cs typeface="Times New Roman" pitchFamily="18"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100" b="1" i="0" u="none" strike="noStrike" cap="none" normalizeH="0" baseline="0" smtClean="0">
                          <a:ln>
                            <a:noFill/>
                          </a:ln>
                          <a:solidFill>
                            <a:srgbClr val="000000"/>
                          </a:solidFill>
                          <a:effectLst/>
                          <a:latin typeface="Century Gothic" pitchFamily="34" charset="0"/>
                          <a:cs typeface="Times New Roman" pitchFamily="18" charset="0"/>
                        </a:rPr>
                        <a:t>…</a:t>
                      </a: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100" b="1" i="0" u="none" strike="noStrike" cap="none" normalizeH="0" baseline="0" smtClean="0">
                        <a:ln>
                          <a:noFill/>
                        </a:ln>
                        <a:solidFill>
                          <a:srgbClr val="000000"/>
                        </a:solidFill>
                        <a:effectLst/>
                        <a:latin typeface="Century Gothic" pitchFamily="34" charset="0"/>
                        <a:cs typeface="Times New Roman" pitchFamily="18"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100" b="1" i="0" u="none" strike="noStrike" cap="none" normalizeH="0" baseline="0" smtClean="0">
                        <a:ln>
                          <a:noFill/>
                        </a:ln>
                        <a:solidFill>
                          <a:srgbClr val="000000"/>
                        </a:solidFill>
                        <a:effectLst/>
                        <a:latin typeface="Century Gothic" pitchFamily="34" charset="0"/>
                        <a:cs typeface="Times New Roman" pitchFamily="18" charset="0"/>
                      </a:endParaRPr>
                    </a:p>
                  </a:txBody>
                  <a:tcPr horzOverflow="overflow">
                    <a:lnL>
                      <a:noFill/>
                    </a:lnL>
                    <a:lnR cap="flat">
                      <a:noFill/>
                    </a:lnR>
                    <a:lnT>
                      <a:noFill/>
                    </a:lnT>
                    <a:lnB w="12700" cap="flat" cmpd="sng" algn="ctr">
                      <a:solidFill>
                        <a:schemeClr val="tx1"/>
                      </a:solidFill>
                      <a:prstDash val="solid"/>
                      <a:round/>
                      <a:headEnd type="none" w="med" len="med"/>
                      <a:tailEnd type="none" w="med" len="med"/>
                    </a:lnB>
                    <a:lnTlToBr>
                      <a:noFill/>
                    </a:lnTlToBr>
                    <a:lnBlToTr>
                      <a:noFill/>
                    </a:lnBlToTr>
                    <a:noFill/>
                  </a:tcPr>
                </a:tc>
              </a:tr>
              <a:tr h="385763">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fr-FR" sz="1400" b="1" i="0" u="none" strike="noStrike" cap="none" normalizeH="0" baseline="0" smtClean="0">
                          <a:ln>
                            <a:noFill/>
                          </a:ln>
                          <a:solidFill>
                            <a:srgbClr val="0000FF"/>
                          </a:solidFill>
                          <a:effectLst/>
                          <a:latin typeface="Century Gothic" pitchFamily="34" charset="0"/>
                          <a:cs typeface="Times New Roman" pitchFamily="18" charset="0"/>
                        </a:rPr>
                        <a:t>Niveau local</a:t>
                      </a:r>
                    </a:p>
                  </a:txBody>
                  <a:tcPr horzOverflow="overflow">
                    <a:lnL cap="flat">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100" b="1" i="0" u="none" strike="noStrike" cap="none" normalizeH="0" baseline="0" smtClean="0">
                          <a:ln>
                            <a:noFill/>
                          </a:ln>
                          <a:solidFill>
                            <a:srgbClr val="000000"/>
                          </a:solidFill>
                          <a:effectLst/>
                          <a:latin typeface="Century Gothic" pitchFamily="34" charset="0"/>
                          <a:cs typeface="Times New Roman" pitchFamily="18" charset="0"/>
                        </a:rPr>
                        <a:t>Groupes Territoires Professionnels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100" b="1" i="0" u="none" strike="noStrike" cap="none" normalizeH="0" baseline="0" smtClean="0">
                        <a:ln>
                          <a:noFill/>
                        </a:ln>
                        <a:solidFill>
                          <a:srgbClr val="000000"/>
                        </a:solidFill>
                        <a:effectLst/>
                        <a:latin typeface="Century Gothic" pitchFamily="34"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100" b="1" i="0" u="none" strike="noStrike" cap="none" normalizeH="0" baseline="0" smtClean="0">
                          <a:ln>
                            <a:noFill/>
                          </a:ln>
                          <a:solidFill>
                            <a:srgbClr val="000000"/>
                          </a:solidFill>
                          <a:effectLst/>
                          <a:latin typeface="Century Gothic" pitchFamily="34" charset="0"/>
                          <a:cs typeface="Times New Roman" pitchFamily="18" charset="0"/>
                        </a:rPr>
                        <a:t>Antennes de proximité</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endParaRPr kumimoji="0" lang="fr-FR" sz="1100" b="1" i="0" u="none" strike="noStrike" cap="none" normalizeH="0" baseline="0" smtClean="0">
                        <a:ln>
                          <a:noFill/>
                        </a:ln>
                        <a:solidFill>
                          <a:srgbClr val="000000"/>
                        </a:solidFill>
                        <a:effectLst/>
                        <a:latin typeface="Century Gothic" pitchFamily="34" charset="0"/>
                        <a:cs typeface="Times New Roman" pitchFamily="18" charset="0"/>
                      </a:endParaRPr>
                    </a:p>
                  </a:txBody>
                  <a:tcPr horzOverflow="overflow">
                    <a:lnL cap="flat">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100" b="1" i="0" u="none" strike="noStrike" cap="none" normalizeH="0" baseline="0" smtClean="0">
                          <a:ln>
                            <a:noFill/>
                          </a:ln>
                          <a:solidFill>
                            <a:srgbClr val="000000"/>
                          </a:solidFill>
                          <a:effectLst/>
                          <a:latin typeface="Century Gothic" pitchFamily="34" charset="0"/>
                          <a:cs typeface="Times New Roman" pitchFamily="18" charset="0"/>
                        </a:rPr>
                        <a:t>- Comités Régionaux de Développement agricole</a:t>
                      </a:r>
                      <a:br>
                        <a:rPr kumimoji="0" lang="fr-FR" sz="1100" b="1" i="0" u="none" strike="noStrike" cap="none" normalizeH="0" baseline="0" smtClean="0">
                          <a:ln>
                            <a:noFill/>
                          </a:ln>
                          <a:solidFill>
                            <a:srgbClr val="000000"/>
                          </a:solidFill>
                          <a:effectLst/>
                          <a:latin typeface="Century Gothic" pitchFamily="34" charset="0"/>
                          <a:cs typeface="Times New Roman" pitchFamily="18" charset="0"/>
                        </a:rPr>
                      </a:br>
                      <a:r>
                        <a:rPr kumimoji="0" lang="fr-FR" sz="1100" b="1" i="0" u="none" strike="noStrike" cap="none" normalizeH="0" baseline="0" smtClean="0">
                          <a:ln>
                            <a:noFill/>
                          </a:ln>
                          <a:solidFill>
                            <a:srgbClr val="000000"/>
                          </a:solidFill>
                          <a:effectLst/>
                          <a:latin typeface="Century Gothic" pitchFamily="34" charset="0"/>
                          <a:cs typeface="Times New Roman" pitchFamily="18" charset="0"/>
                        </a:rPr>
                        <a:t>- Comités de Développement</a:t>
                      </a:r>
                      <a:br>
                        <a:rPr kumimoji="0" lang="fr-FR" sz="1100" b="1" i="0" u="none" strike="noStrike" cap="none" normalizeH="0" baseline="0" smtClean="0">
                          <a:ln>
                            <a:noFill/>
                          </a:ln>
                          <a:solidFill>
                            <a:srgbClr val="000000"/>
                          </a:solidFill>
                          <a:effectLst/>
                          <a:latin typeface="Century Gothic" pitchFamily="34" charset="0"/>
                          <a:cs typeface="Times New Roman" pitchFamily="18" charset="0"/>
                        </a:rPr>
                      </a:br>
                      <a:r>
                        <a:rPr kumimoji="0" lang="fr-FR" sz="1100" b="1" i="0" u="none" strike="noStrike" cap="none" normalizeH="0" baseline="0" smtClean="0">
                          <a:ln>
                            <a:noFill/>
                          </a:ln>
                          <a:solidFill>
                            <a:srgbClr val="000000"/>
                          </a:solidFill>
                          <a:effectLst/>
                          <a:latin typeface="Century Gothic" pitchFamily="34" charset="0"/>
                          <a:cs typeface="Times New Roman" pitchFamily="18" charset="0"/>
                        </a:rPr>
                        <a:t>- Comités professionnels SCOT, SAGE …</a:t>
                      </a:r>
                    </a:p>
                  </a:txBody>
                  <a:tcPr horzOverflow="overflow">
                    <a:lnL>
                      <a:noFill/>
                    </a:lnL>
                    <a:lnR>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100" b="1" i="0" u="none" strike="noStrike" cap="none" normalizeH="0" baseline="0" smtClean="0">
                        <a:ln>
                          <a:noFill/>
                        </a:ln>
                        <a:solidFill>
                          <a:srgbClr val="000000"/>
                        </a:solidFill>
                        <a:effectLst/>
                        <a:latin typeface="Century Gothic" pitchFamily="34" charset="0"/>
                        <a:cs typeface="Times New Roman" pitchFamily="18" charset="0"/>
                      </a:endParaRPr>
                    </a:p>
                  </a:txBody>
                  <a:tcPr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Char char="-"/>
                        <a:tabLst/>
                      </a:pPr>
                      <a:r>
                        <a:rPr kumimoji="0" lang="fr-FR" sz="1100" b="1" i="0" u="none" strike="noStrike" cap="none" normalizeH="0" baseline="0" smtClean="0">
                          <a:ln>
                            <a:noFill/>
                          </a:ln>
                          <a:solidFill>
                            <a:srgbClr val="000000"/>
                          </a:solidFill>
                          <a:effectLst/>
                          <a:latin typeface="Century Gothic" pitchFamily="34" charset="0"/>
                          <a:cs typeface="Times New Roman" pitchFamily="18" charset="0"/>
                        </a:rPr>
                        <a:t> Animateurs projets territoriaux</a:t>
                      </a:r>
                      <a:br>
                        <a:rPr kumimoji="0" lang="fr-FR" sz="1100" b="1" i="0" u="none" strike="noStrike" cap="none" normalizeH="0" baseline="0" smtClean="0">
                          <a:ln>
                            <a:noFill/>
                          </a:ln>
                          <a:solidFill>
                            <a:srgbClr val="000000"/>
                          </a:solidFill>
                          <a:effectLst/>
                          <a:latin typeface="Century Gothic" pitchFamily="34" charset="0"/>
                          <a:cs typeface="Times New Roman" pitchFamily="18" charset="0"/>
                        </a:rPr>
                      </a:br>
                      <a:r>
                        <a:rPr kumimoji="0" lang="fr-FR" sz="1100" b="1" i="0" u="none" strike="noStrike" cap="none" normalizeH="0" baseline="0" smtClean="0">
                          <a:ln>
                            <a:noFill/>
                          </a:ln>
                          <a:solidFill>
                            <a:srgbClr val="000000"/>
                          </a:solidFill>
                          <a:effectLst/>
                          <a:latin typeface="Century Gothic" pitchFamily="34" charset="0"/>
                          <a:cs typeface="Times New Roman" pitchFamily="18" charset="0"/>
                        </a:rPr>
                        <a:t>- Chargés de développement local</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fr-FR" sz="1100" b="1" i="0" u="none" strike="noStrike" cap="none" normalizeH="0" baseline="0" smtClean="0">
                          <a:ln>
                            <a:noFill/>
                          </a:ln>
                          <a:solidFill>
                            <a:srgbClr val="000000"/>
                          </a:solidFill>
                          <a:effectLst/>
                          <a:latin typeface="Century Gothic" pitchFamily="34" charset="0"/>
                          <a:cs typeface="Times New Roman" pitchFamily="18" charset="0"/>
                        </a:rPr>
                        <a:t> …</a:t>
                      </a:r>
                    </a:p>
                  </a:txBody>
                  <a:tcPr horzOverflow="overflow">
                    <a:lnL>
                      <a:noFill/>
                    </a:lnL>
                    <a:lnR cap="flat">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619250" y="260350"/>
            <a:ext cx="7221538" cy="1143000"/>
          </a:xfrm>
        </p:spPr>
        <p:txBody>
          <a:bodyPr/>
          <a:lstStyle/>
          <a:p>
            <a:r>
              <a:rPr lang="fr-FR" sz="2800" b="1">
                <a:solidFill>
                  <a:srgbClr val="0000FF"/>
                </a:solidFill>
                <a:latin typeface="Arial Black" pitchFamily="34" charset="0"/>
              </a:rPr>
              <a:t>Des compétences au service des démarches territoriales de développement durable</a:t>
            </a:r>
          </a:p>
        </p:txBody>
      </p:sp>
      <p:graphicFrame>
        <p:nvGraphicFramePr>
          <p:cNvPr id="8422" name="Group 230"/>
          <p:cNvGraphicFramePr>
            <a:graphicFrameLocks noGrp="1"/>
          </p:cNvGraphicFramePr>
          <p:nvPr>
            <p:ph type="tbl" idx="1"/>
          </p:nvPr>
        </p:nvGraphicFramePr>
        <p:xfrm>
          <a:off x="2051050" y="1989138"/>
          <a:ext cx="6624638" cy="4464685"/>
        </p:xfrm>
        <a:graphic>
          <a:graphicData uri="http://schemas.openxmlformats.org/drawingml/2006/table">
            <a:tbl>
              <a:tblPr/>
              <a:tblGrid>
                <a:gridCol w="2087563"/>
                <a:gridCol w="215900"/>
                <a:gridCol w="2089150"/>
                <a:gridCol w="215900"/>
                <a:gridCol w="2016125"/>
              </a:tblGrid>
              <a:tr h="5032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300" b="1" i="0" u="none" strike="noStrike" cap="none" normalizeH="0" baseline="0" smtClean="0">
                          <a:ln>
                            <a:noFill/>
                          </a:ln>
                          <a:solidFill>
                            <a:srgbClr val="0000FF"/>
                          </a:solidFill>
                          <a:effectLst/>
                          <a:latin typeface="Century Gothic" pitchFamily="34" charset="0"/>
                          <a:cs typeface="Times New Roman" pitchFamily="18" charset="0"/>
                        </a:rPr>
                        <a:t>Différentes compétences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fr-FR" sz="1300" b="1" i="0" u="none" strike="noStrike" cap="none" normalizeH="0" baseline="0" smtClean="0">
                        <a:ln>
                          <a:noFill/>
                        </a:ln>
                        <a:solidFill>
                          <a:srgbClr val="0000FF"/>
                        </a:solidFill>
                        <a:effectLst/>
                        <a:latin typeface="Century Gothic" pitchFamily="34"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300" b="1" i="0" u="none" strike="noStrike" cap="none" normalizeH="0" baseline="0" smtClean="0">
                          <a:ln>
                            <a:noFill/>
                          </a:ln>
                          <a:solidFill>
                            <a:srgbClr val="0000FF"/>
                          </a:solidFill>
                          <a:effectLst/>
                          <a:latin typeface="Century Gothic" pitchFamily="34" charset="0"/>
                          <a:cs typeface="Times New Roman" pitchFamily="18" charset="0"/>
                        </a:rPr>
                        <a:t>Différentes modalités en collectif ou en individuel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fr-FR" sz="1300" b="1" i="0" u="none" strike="noStrike" cap="none" normalizeH="0" baseline="0" smtClean="0">
                        <a:ln>
                          <a:noFill/>
                        </a:ln>
                        <a:solidFill>
                          <a:srgbClr val="0000FF"/>
                        </a:solidFill>
                        <a:effectLst/>
                        <a:latin typeface="Century Gothic" pitchFamily="34"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1300" b="1" i="0" u="none" strike="noStrike" cap="none" normalizeH="0" baseline="0" smtClean="0">
                          <a:ln>
                            <a:noFill/>
                          </a:ln>
                          <a:solidFill>
                            <a:srgbClr val="0000FF"/>
                          </a:solidFill>
                          <a:effectLst/>
                          <a:latin typeface="Century Gothic" pitchFamily="34" charset="0"/>
                          <a:cs typeface="Times New Roman" pitchFamily="18" charset="0"/>
                        </a:rPr>
                        <a:t>Différents publics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9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300" b="1" i="0" u="none" strike="noStrike" cap="none" normalizeH="0" baseline="0" smtClean="0">
                          <a:ln>
                            <a:noFill/>
                          </a:ln>
                          <a:solidFill>
                            <a:srgbClr val="000000"/>
                          </a:solidFill>
                          <a:effectLst/>
                          <a:latin typeface="Century Gothic" pitchFamily="34" charset="0"/>
                          <a:cs typeface="Times New Roman" pitchFamily="18" charset="0"/>
                        </a:rPr>
                        <a:t>. Agronomie–cultures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300" b="1" i="0" u="none" strike="noStrike" cap="none" normalizeH="0" baseline="0" smtClean="0">
                          <a:ln>
                            <a:noFill/>
                          </a:ln>
                          <a:solidFill>
                            <a:srgbClr val="000000"/>
                          </a:solidFill>
                          <a:effectLst/>
                          <a:latin typeface="Century Gothic" pitchFamily="34" charset="0"/>
                          <a:cs typeface="Times New Roman" pitchFamily="18" charset="0"/>
                        </a:rPr>
                        <a:t>. Elevage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300" b="1" i="0" u="none" strike="noStrike" cap="none" normalizeH="0" baseline="0" smtClean="0">
                          <a:ln>
                            <a:noFill/>
                          </a:ln>
                          <a:solidFill>
                            <a:srgbClr val="000000"/>
                          </a:solidFill>
                          <a:effectLst/>
                          <a:latin typeface="Century Gothic" pitchFamily="34" charset="0"/>
                          <a:cs typeface="Times New Roman" pitchFamily="18" charset="0"/>
                        </a:rPr>
                        <a:t>. Environnement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300" b="1" i="0" u="none" strike="noStrike" cap="none" normalizeH="0" baseline="0" smtClean="0">
                          <a:ln>
                            <a:noFill/>
                          </a:ln>
                          <a:solidFill>
                            <a:srgbClr val="000000"/>
                          </a:solidFill>
                          <a:effectLst/>
                          <a:latin typeface="Century Gothic" pitchFamily="34" charset="0"/>
                          <a:cs typeface="Times New Roman" pitchFamily="18" charset="0"/>
                        </a:rPr>
                        <a:t>. Economie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300" b="1" i="0" u="none" strike="noStrike" cap="none" normalizeH="0" baseline="0" smtClean="0">
                          <a:ln>
                            <a:noFill/>
                          </a:ln>
                          <a:solidFill>
                            <a:srgbClr val="000000"/>
                          </a:solidFill>
                          <a:effectLst/>
                          <a:latin typeface="Century Gothic" pitchFamily="34" charset="0"/>
                          <a:cs typeface="Times New Roman" pitchFamily="18" charset="0"/>
                        </a:rPr>
                        <a:t>. Agriculture biologique</a:t>
                      </a:r>
                      <a:br>
                        <a:rPr kumimoji="0" lang="fr-FR" sz="1300" b="1" i="0" u="none" strike="noStrike" cap="none" normalizeH="0" baseline="0" smtClean="0">
                          <a:ln>
                            <a:noFill/>
                          </a:ln>
                          <a:solidFill>
                            <a:srgbClr val="000000"/>
                          </a:solidFill>
                          <a:effectLst/>
                          <a:latin typeface="Century Gothic" pitchFamily="34" charset="0"/>
                          <a:cs typeface="Times New Roman" pitchFamily="18" charset="0"/>
                        </a:rPr>
                      </a:br>
                      <a:r>
                        <a:rPr kumimoji="0" lang="fr-FR" sz="1300" b="1" i="0" u="none" strike="noStrike" cap="none" normalizeH="0" baseline="0" smtClean="0">
                          <a:ln>
                            <a:noFill/>
                          </a:ln>
                          <a:solidFill>
                            <a:srgbClr val="000000"/>
                          </a:solidFill>
                          <a:effectLst/>
                          <a:latin typeface="Century Gothic" pitchFamily="34" charset="0"/>
                          <a:cs typeface="Times New Roman" pitchFamily="18" charset="0"/>
                        </a:rPr>
                        <a:t>. Energie</a:t>
                      </a:r>
                      <a:br>
                        <a:rPr kumimoji="0" lang="fr-FR" sz="1300" b="1" i="0" u="none" strike="noStrike" cap="none" normalizeH="0" baseline="0" smtClean="0">
                          <a:ln>
                            <a:noFill/>
                          </a:ln>
                          <a:solidFill>
                            <a:srgbClr val="000000"/>
                          </a:solidFill>
                          <a:effectLst/>
                          <a:latin typeface="Century Gothic" pitchFamily="34" charset="0"/>
                          <a:cs typeface="Times New Roman" pitchFamily="18" charset="0"/>
                        </a:rPr>
                      </a:br>
                      <a:r>
                        <a:rPr kumimoji="0" lang="fr-FR" sz="1300" b="1" i="0" u="none" strike="noStrike" cap="none" normalizeH="0" baseline="0" smtClean="0">
                          <a:ln>
                            <a:noFill/>
                          </a:ln>
                          <a:solidFill>
                            <a:srgbClr val="000000"/>
                          </a:solidFill>
                          <a:effectLst/>
                          <a:latin typeface="Century Gothic" pitchFamily="34" charset="0"/>
                          <a:cs typeface="Times New Roman" pitchFamily="18" charset="0"/>
                        </a:rPr>
                        <a:t>. Nouveaux marchés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300" b="1" i="0" u="none" strike="noStrike" cap="none" normalizeH="0" baseline="0" smtClean="0">
                          <a:ln>
                            <a:noFill/>
                          </a:ln>
                          <a:solidFill>
                            <a:srgbClr val="000000"/>
                          </a:solidFill>
                          <a:effectLst/>
                          <a:latin typeface="Century Gothic" pitchFamily="34" charset="0"/>
                          <a:cs typeface="Times New Roman" pitchFamily="18" charset="0"/>
                        </a:rPr>
                        <a:t>  - Nouvelles filières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300" b="1" i="0" u="none" strike="noStrike" cap="none" normalizeH="0" baseline="0" smtClean="0">
                          <a:ln>
                            <a:noFill/>
                          </a:ln>
                          <a:solidFill>
                            <a:srgbClr val="000000"/>
                          </a:solidFill>
                          <a:effectLst/>
                          <a:latin typeface="Century Gothic" pitchFamily="34" charset="0"/>
                          <a:cs typeface="Times New Roman" pitchFamily="18" charset="0"/>
                        </a:rPr>
                        <a:t>. Développement local</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300" b="1" i="0" u="none" strike="noStrike" cap="none" normalizeH="0" baseline="0" smtClean="0">
                          <a:ln>
                            <a:noFill/>
                          </a:ln>
                          <a:solidFill>
                            <a:srgbClr val="000000"/>
                          </a:solidFill>
                          <a:effectLst/>
                          <a:latin typeface="Century Gothic" pitchFamily="34" charset="0"/>
                          <a:cs typeface="Times New Roman" pitchFamily="18" charset="0"/>
                        </a:rPr>
                        <a:t>. Aménagement du territoire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300" b="1" i="0" u="none" strike="noStrike" cap="none" normalizeH="0" baseline="0" smtClean="0">
                          <a:ln>
                            <a:noFill/>
                          </a:ln>
                          <a:solidFill>
                            <a:srgbClr val="000000"/>
                          </a:solidFill>
                          <a:effectLst/>
                          <a:latin typeface="Century Gothic" pitchFamily="34" charset="0"/>
                          <a:cs typeface="Times New Roman" pitchFamily="18" charset="0"/>
                        </a:rPr>
                        <a:t>. Foncier – urbanisme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300" b="1" i="0" u="none" strike="noStrike" cap="none" normalizeH="0" baseline="0" smtClean="0">
                          <a:ln>
                            <a:noFill/>
                          </a:ln>
                          <a:solidFill>
                            <a:srgbClr val="000000"/>
                          </a:solidFill>
                          <a:effectLst/>
                          <a:latin typeface="Century Gothic" pitchFamily="34" charset="0"/>
                          <a:cs typeface="Times New Roman" pitchFamily="18" charset="0"/>
                        </a:rPr>
                        <a:t>. Juridique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300" b="1" i="0" u="none" strike="noStrike" cap="none" normalizeH="0" baseline="0" smtClean="0">
                          <a:ln>
                            <a:noFill/>
                          </a:ln>
                          <a:solidFill>
                            <a:srgbClr val="000000"/>
                          </a:solidFill>
                          <a:effectLst/>
                          <a:latin typeface="Century Gothic" pitchFamily="34" charset="0"/>
                          <a:cs typeface="Times New Roman" pitchFamily="18" charset="0"/>
                        </a:rPr>
                        <a:t>. Bâtiment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300" b="1" i="0" u="none" strike="noStrike" cap="none" normalizeH="0" baseline="0" smtClean="0">
                        <a:ln>
                          <a:noFill/>
                        </a:ln>
                        <a:solidFill>
                          <a:srgbClr val="000000"/>
                        </a:solidFill>
                        <a:effectLst/>
                        <a:latin typeface="Century Gothic" pitchFamily="34"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300" b="1" i="0" u="none" strike="noStrike" cap="none" normalizeH="0" baseline="0" smtClean="0">
                          <a:ln>
                            <a:noFill/>
                          </a:ln>
                          <a:solidFill>
                            <a:srgbClr val="000000"/>
                          </a:solidFill>
                          <a:effectLst/>
                          <a:latin typeface="Century Gothic" pitchFamily="34" charset="0"/>
                          <a:cs typeface="Times New Roman" pitchFamily="18" charset="0"/>
                        </a:rPr>
                        <a:t>. Appui consulaire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300" b="1" i="0" u="none" strike="noStrike" cap="none" normalizeH="0" baseline="0" smtClean="0">
                          <a:ln>
                            <a:noFill/>
                          </a:ln>
                          <a:solidFill>
                            <a:srgbClr val="000000"/>
                          </a:solidFill>
                          <a:effectLst/>
                          <a:latin typeface="Century Gothic" pitchFamily="34" charset="0"/>
                          <a:cs typeface="Times New Roman" pitchFamily="18" charset="0"/>
                        </a:rPr>
                        <a:t>. Service public</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300" b="1" i="0" u="none" strike="noStrike" cap="none" normalizeH="0" baseline="0" smtClean="0">
                          <a:ln>
                            <a:noFill/>
                          </a:ln>
                          <a:solidFill>
                            <a:srgbClr val="000000"/>
                          </a:solidFill>
                          <a:effectLst/>
                          <a:latin typeface="Century Gothic" pitchFamily="34" charset="0"/>
                          <a:cs typeface="Times New Roman" pitchFamily="18" charset="0"/>
                        </a:rPr>
                        <a:t>. Formation</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300" b="1" i="0" u="none" strike="noStrike" cap="none" normalizeH="0" baseline="0" smtClean="0">
                          <a:ln>
                            <a:noFill/>
                          </a:ln>
                          <a:solidFill>
                            <a:srgbClr val="000000"/>
                          </a:solidFill>
                          <a:effectLst/>
                          <a:latin typeface="Century Gothic" pitchFamily="34" charset="0"/>
                          <a:cs typeface="Times New Roman" pitchFamily="18" charset="0"/>
                        </a:rPr>
                        <a:t>. Recherche appliquée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300" b="1" i="0" u="none" strike="noStrike" cap="none" normalizeH="0" baseline="0" smtClean="0">
                          <a:ln>
                            <a:noFill/>
                          </a:ln>
                          <a:solidFill>
                            <a:srgbClr val="000000"/>
                          </a:solidFill>
                          <a:effectLst/>
                          <a:latin typeface="Century Gothic" pitchFamily="34" charset="0"/>
                          <a:cs typeface="Times New Roman" pitchFamily="18" charset="0"/>
                        </a:rPr>
                        <a:t>. Conseil</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300" b="1" i="0" u="none" strike="noStrike" cap="none" normalizeH="0" baseline="0" smtClean="0">
                          <a:ln>
                            <a:noFill/>
                          </a:ln>
                          <a:solidFill>
                            <a:srgbClr val="000000"/>
                          </a:solidFill>
                          <a:effectLst/>
                          <a:latin typeface="Century Gothic" pitchFamily="34" charset="0"/>
                          <a:cs typeface="Times New Roman" pitchFamily="18" charset="0"/>
                        </a:rPr>
                        <a:t>. Animation territoriale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300" b="1" i="0" u="none" strike="noStrike" cap="none" normalizeH="0" baseline="0" smtClean="0">
                        <a:ln>
                          <a:noFill/>
                        </a:ln>
                        <a:solidFill>
                          <a:srgbClr val="000000"/>
                        </a:solidFill>
                        <a:effectLst/>
                        <a:latin typeface="Century Gothic" pitchFamily="34"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300" b="1" i="0" u="none" strike="noStrike" cap="none" normalizeH="0" baseline="0" smtClean="0">
                          <a:ln>
                            <a:noFill/>
                          </a:ln>
                          <a:solidFill>
                            <a:srgbClr val="000000"/>
                          </a:solidFill>
                          <a:effectLst/>
                          <a:latin typeface="Century Gothic" pitchFamily="34" charset="0"/>
                          <a:cs typeface="Times New Roman" pitchFamily="18" charset="0"/>
                        </a:rPr>
                        <a:t>. Elus Chambre</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300" b="1" i="0" u="none" strike="noStrike" cap="none" normalizeH="0" baseline="0" smtClean="0">
                          <a:ln>
                            <a:noFill/>
                          </a:ln>
                          <a:solidFill>
                            <a:srgbClr val="000000"/>
                          </a:solidFill>
                          <a:effectLst/>
                          <a:latin typeface="Century Gothic" pitchFamily="34" charset="0"/>
                          <a:cs typeface="Times New Roman" pitchFamily="18" charset="0"/>
                        </a:rPr>
                        <a:t>. Actifs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300" b="1" i="0" u="none" strike="noStrike" cap="none" normalizeH="0" baseline="0" smtClean="0">
                          <a:ln>
                            <a:noFill/>
                          </a:ln>
                          <a:solidFill>
                            <a:srgbClr val="000000"/>
                          </a:solidFill>
                          <a:effectLst/>
                          <a:latin typeface="Century Gothic" pitchFamily="34" charset="0"/>
                          <a:cs typeface="Times New Roman" pitchFamily="18" charset="0"/>
                        </a:rPr>
                        <a:t>. Réseaux de développement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300" b="1" i="0" u="none" strike="noStrike" cap="none" normalizeH="0" baseline="0" smtClean="0">
                          <a:ln>
                            <a:noFill/>
                          </a:ln>
                          <a:solidFill>
                            <a:srgbClr val="000000"/>
                          </a:solidFill>
                          <a:effectLst/>
                          <a:latin typeface="Century Gothic" pitchFamily="34" charset="0"/>
                          <a:cs typeface="Times New Roman" pitchFamily="18" charset="0"/>
                        </a:rPr>
                        <a:t>. Futurs actifs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1300" b="1" i="0" u="none" strike="noStrike" cap="none" normalizeH="0" baseline="0" smtClean="0">
                          <a:ln>
                            <a:noFill/>
                          </a:ln>
                          <a:solidFill>
                            <a:srgbClr val="000000"/>
                          </a:solidFill>
                          <a:effectLst/>
                          <a:latin typeface="Century Gothic" pitchFamily="34" charset="0"/>
                          <a:cs typeface="Times New Roman" pitchFamily="18" charset="0"/>
                        </a:rPr>
                        <a:t>. Collectivités locales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300" b="1" i="0" u="none" strike="noStrike" cap="none" normalizeH="0" baseline="0" smtClean="0">
                        <a:ln>
                          <a:noFill/>
                        </a:ln>
                        <a:solidFill>
                          <a:srgbClr val="000000"/>
                        </a:solidFill>
                        <a:effectLst/>
                        <a:latin typeface="Century Gothic" pitchFamily="34" charset="0"/>
                        <a:cs typeface="Times New Roman" pitchFamily="18" charset="0"/>
                      </a:endParaRPr>
                    </a:p>
                  </a:txBody>
                  <a:tcPr horzOverflow="overflow">
                    <a:lnL cap="flat">
                      <a:noFill/>
                    </a:lnL>
                    <a:lnR>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300" b="1" i="0" u="none" strike="noStrike" cap="none" normalizeH="0" baseline="0" smtClean="0">
                        <a:ln>
                          <a:noFill/>
                        </a:ln>
                        <a:solidFill>
                          <a:srgbClr val="000000"/>
                        </a:solidFill>
                        <a:effectLst/>
                        <a:latin typeface="Century Gothic" pitchFamily="34" charset="0"/>
                        <a:cs typeface="Times New Roman" pitchFamily="18" charset="0"/>
                      </a:endParaRPr>
                    </a:p>
                  </a:txBody>
                  <a:tcPr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300" b="1" i="0" u="none" strike="noStrike" cap="none" normalizeH="0" baseline="0" smtClean="0">
                        <a:ln>
                          <a:noFill/>
                        </a:ln>
                        <a:solidFill>
                          <a:srgbClr val="000000"/>
                        </a:solidFill>
                        <a:effectLst/>
                        <a:latin typeface="Century Gothic" pitchFamily="34" charset="0"/>
                        <a:cs typeface="Times New Roman" pitchFamily="18" charset="0"/>
                      </a:endParaRPr>
                    </a:p>
                  </a:txBody>
                  <a:tcPr horzOverflow="overflow">
                    <a:lnL>
                      <a:noFill/>
                    </a:lnL>
                    <a:lnR>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300" b="1" i="0" u="none" strike="noStrike" cap="none" normalizeH="0" baseline="0" smtClean="0">
                        <a:ln>
                          <a:noFill/>
                        </a:ln>
                        <a:solidFill>
                          <a:srgbClr val="000000"/>
                        </a:solidFill>
                        <a:effectLst/>
                        <a:latin typeface="Century Gothic" pitchFamily="34" charset="0"/>
                        <a:cs typeface="Times New Roman" pitchFamily="18" charset="0"/>
                      </a:endParaRPr>
                    </a:p>
                  </a:txBody>
                  <a:tcPr horzOverflow="overflow">
                    <a:lnL>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fr-FR" sz="1300" b="1" i="0" u="none" strike="noStrike" cap="none" normalizeH="0" baseline="0" smtClean="0">
                        <a:ln>
                          <a:noFill/>
                        </a:ln>
                        <a:solidFill>
                          <a:srgbClr val="000000"/>
                        </a:solidFill>
                        <a:effectLst/>
                        <a:latin typeface="Century Gothic" pitchFamily="34" charset="0"/>
                        <a:cs typeface="Times New Roman" pitchFamily="18" charset="0"/>
                      </a:endParaRPr>
                    </a:p>
                  </a:txBody>
                  <a:tcPr horzOverflow="overflow">
                    <a:lnL>
                      <a:noFill/>
                    </a:lnL>
                    <a:lnR cap="flat">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2051050" y="274638"/>
            <a:ext cx="6913563" cy="1143000"/>
          </a:xfrm>
        </p:spPr>
        <p:txBody>
          <a:bodyPr/>
          <a:lstStyle/>
          <a:p>
            <a:r>
              <a:rPr lang="fr-FR" sz="2800" b="1">
                <a:solidFill>
                  <a:srgbClr val="0000FF"/>
                </a:solidFill>
                <a:latin typeface="Arial Black" pitchFamily="34" charset="0"/>
              </a:rPr>
              <a:t>Les démarches territoriales de « développement durable » dans lesquelles nous sommes engagés</a:t>
            </a:r>
          </a:p>
        </p:txBody>
      </p:sp>
      <p:sp>
        <p:nvSpPr>
          <p:cNvPr id="10243" name="Rectangle 3"/>
          <p:cNvSpPr>
            <a:spLocks noGrp="1" noChangeArrowheads="1"/>
          </p:cNvSpPr>
          <p:nvPr>
            <p:ph type="body" idx="1"/>
          </p:nvPr>
        </p:nvSpPr>
        <p:spPr bwMode="auto">
          <a:xfrm>
            <a:off x="1763713" y="2276475"/>
            <a:ext cx="6059487" cy="3311525"/>
          </a:xfrm>
          <a:noFill/>
          <a:ln>
            <a:miter lim="800000"/>
            <a:headEnd/>
            <a:tailEnd/>
          </a:ln>
        </p:spPr>
        <p:txBody>
          <a:bodyPr vert="horz" wrap="square" lIns="91440" tIns="45720" rIns="91440" bIns="45720" numCol="1" anchor="t" anchorCtr="0" compatLnSpc="1">
            <a:prstTxWarp prst="textNoShape">
              <a:avLst/>
            </a:prstTxWarp>
          </a:bodyPr>
          <a:lstStyle/>
          <a:p>
            <a:pPr algn="l"/>
            <a:r>
              <a:rPr lang="fr-FR" sz="1800"/>
              <a:t>Approvisionnement en restauration collective</a:t>
            </a:r>
          </a:p>
          <a:p>
            <a:pPr algn="l"/>
            <a:r>
              <a:rPr lang="fr-FR" sz="1800"/>
              <a:t>Opérations Breizh Bocage</a:t>
            </a:r>
          </a:p>
          <a:p>
            <a:pPr algn="l"/>
            <a:r>
              <a:rPr lang="fr-FR" sz="1800"/>
              <a:t>Réseau bio diversité</a:t>
            </a:r>
          </a:p>
          <a:p>
            <a:pPr algn="l"/>
            <a:r>
              <a:rPr lang="fr-FR" sz="1800"/>
              <a:t>Circuits courts</a:t>
            </a:r>
          </a:p>
          <a:p>
            <a:pPr algn="l"/>
            <a:r>
              <a:rPr lang="fr-FR" sz="1800"/>
              <a:t>Filière Bois Energie</a:t>
            </a:r>
          </a:p>
          <a:p>
            <a:pPr algn="l"/>
            <a:r>
              <a:rPr lang="fr-FR" sz="1800"/>
              <a:t>Diagnostics agricoles</a:t>
            </a:r>
          </a:p>
          <a:p>
            <a:pPr algn="l"/>
            <a:r>
              <a:rPr lang="fr-FR" sz="1800"/>
              <a:t>Méthanisation</a:t>
            </a:r>
          </a:p>
          <a:p>
            <a:pPr algn="l"/>
            <a:r>
              <a:rPr lang="fr-FR" sz="1800"/>
              <a:t>Accompagnement en agriculture biologique</a:t>
            </a:r>
          </a:p>
          <a:p>
            <a:pPr algn="l"/>
            <a:r>
              <a:rPr lang="fr-FR" sz="1800"/>
              <a:t>SCOT</a:t>
            </a:r>
          </a:p>
          <a:p>
            <a:pPr algn="l"/>
            <a:r>
              <a:rPr lang="fr-FR" sz="1800"/>
              <a:t>SAGE</a:t>
            </a:r>
          </a:p>
          <a:p>
            <a:pPr algn="l"/>
            <a:r>
              <a:rPr lang="fr-FR" sz="1800"/>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051050" y="274638"/>
            <a:ext cx="6913563" cy="1143000"/>
          </a:xfrm>
        </p:spPr>
        <p:txBody>
          <a:bodyPr/>
          <a:lstStyle/>
          <a:p>
            <a:r>
              <a:rPr lang="fr-FR" sz="2800" b="1">
                <a:solidFill>
                  <a:srgbClr val="0000FF"/>
                </a:solidFill>
                <a:latin typeface="Arial Black" pitchFamily="34" charset="0"/>
              </a:rPr>
              <a:t>Un engagement limité dans les « Agenda 21 » locaux</a:t>
            </a:r>
          </a:p>
        </p:txBody>
      </p:sp>
      <p:sp>
        <p:nvSpPr>
          <p:cNvPr id="11267" name="Rectangle 3"/>
          <p:cNvSpPr>
            <a:spLocks noGrp="1" noChangeArrowheads="1"/>
          </p:cNvSpPr>
          <p:nvPr>
            <p:ph type="body" idx="1"/>
          </p:nvPr>
        </p:nvSpPr>
        <p:spPr bwMode="auto">
          <a:xfrm>
            <a:off x="2124075" y="2565400"/>
            <a:ext cx="6624638" cy="3600450"/>
          </a:xfrm>
          <a:noFill/>
          <a:ln>
            <a:miter lim="800000"/>
            <a:headEnd/>
            <a:tailEnd/>
          </a:ln>
        </p:spPr>
        <p:txBody>
          <a:bodyPr vert="horz" wrap="square" lIns="91440" tIns="45720" rIns="91440" bIns="45720" numCol="1" anchor="t" anchorCtr="0" compatLnSpc="1">
            <a:prstTxWarp prst="textNoShape">
              <a:avLst/>
            </a:prstTxWarp>
          </a:bodyPr>
          <a:lstStyle/>
          <a:p>
            <a:pPr algn="l">
              <a:lnSpc>
                <a:spcPct val="80000"/>
              </a:lnSpc>
            </a:pPr>
            <a:r>
              <a:rPr lang="fr-FR" sz="1800"/>
              <a:t>Des contributions actives dans les projets de :</a:t>
            </a:r>
            <a:br>
              <a:rPr lang="fr-FR" sz="1800"/>
            </a:br>
            <a:r>
              <a:rPr lang="fr-FR" sz="1800"/>
              <a:t>	- Conseil Général 56</a:t>
            </a:r>
            <a:br>
              <a:rPr lang="fr-FR" sz="1800"/>
            </a:br>
            <a:r>
              <a:rPr lang="fr-FR" sz="1800"/>
              <a:t>	- Cap L’orient</a:t>
            </a:r>
            <a:br>
              <a:rPr lang="fr-FR" sz="1800"/>
            </a:br>
            <a:r>
              <a:rPr lang="fr-FR" sz="1800"/>
              <a:t>	- CC du Pays léonard</a:t>
            </a:r>
            <a:br>
              <a:rPr lang="fr-FR" sz="1800"/>
            </a:br>
            <a:endParaRPr lang="fr-FR" sz="1800"/>
          </a:p>
          <a:p>
            <a:pPr algn="l">
              <a:lnSpc>
                <a:spcPct val="80000"/>
              </a:lnSpc>
            </a:pPr>
            <a:r>
              <a:rPr lang="fr-FR" sz="1800"/>
              <a:t>Des interventions ponctuelles dans les projets de :</a:t>
            </a:r>
            <a:br>
              <a:rPr lang="fr-FR" sz="1800"/>
            </a:br>
            <a:r>
              <a:rPr lang="fr-FR" sz="1800"/>
              <a:t>	- Vannes Agglo</a:t>
            </a:r>
            <a:br>
              <a:rPr lang="fr-FR" sz="1800"/>
            </a:br>
            <a:r>
              <a:rPr lang="fr-FR" sz="1800"/>
              <a:t>	- Pontivy Communauté</a:t>
            </a:r>
            <a:br>
              <a:rPr lang="fr-FR" sz="1800"/>
            </a:br>
            <a:r>
              <a:rPr lang="fr-FR" sz="1800"/>
              <a:t>	- COCOPAQ (Pays de Quimperlé)</a:t>
            </a:r>
            <a:br>
              <a:rPr lang="fr-FR" sz="1800"/>
            </a:br>
            <a:r>
              <a:rPr lang="fr-FR" sz="1800"/>
              <a:t>	- CC Douarnenez</a:t>
            </a:r>
            <a:br>
              <a:rPr lang="fr-FR" sz="1800"/>
            </a:br>
            <a:r>
              <a:rPr lang="fr-FR" sz="1800"/>
              <a:t>	- CC Pays Bigouden</a:t>
            </a:r>
            <a:br>
              <a:rPr lang="fr-FR" sz="1800"/>
            </a:br>
            <a:r>
              <a:rPr lang="fr-FR" sz="1800"/>
              <a:t/>
            </a:r>
            <a:br>
              <a:rPr lang="fr-FR" sz="1800"/>
            </a:br>
            <a:r>
              <a:rPr lang="fr-FR" sz="1800"/>
              <a:t>et de communes : Locmaria – Plouzané, Plabennec, Guidel, Ploemeur</a:t>
            </a:r>
            <a:br>
              <a:rPr lang="fr-FR" sz="1800"/>
            </a:br>
            <a:r>
              <a:rPr lang="fr-FR" sz="1000"/>
              <a:t/>
            </a:r>
            <a:br>
              <a:rPr lang="fr-FR" sz="1000"/>
            </a:br>
            <a:r>
              <a:rPr lang="fr-FR" sz="1000"/>
              <a:t>		</a:t>
            </a:r>
          </a:p>
        </p:txBody>
      </p:sp>
      <p:sp>
        <p:nvSpPr>
          <p:cNvPr id="11268" name="Text Box 4"/>
          <p:cNvSpPr txBox="1">
            <a:spLocks noChangeArrowheads="1"/>
          </p:cNvSpPr>
          <p:nvPr/>
        </p:nvSpPr>
        <p:spPr bwMode="auto">
          <a:xfrm>
            <a:off x="2051050" y="1773238"/>
            <a:ext cx="3240088" cy="366712"/>
          </a:xfrm>
          <a:prstGeom prst="rect">
            <a:avLst/>
          </a:prstGeom>
          <a:noFill/>
          <a:ln w="9525">
            <a:noFill/>
            <a:miter lim="800000"/>
            <a:headEnd/>
            <a:tailEnd/>
          </a:ln>
          <a:effectLst/>
        </p:spPr>
        <p:txBody>
          <a:bodyPr>
            <a:spAutoFit/>
          </a:bodyPr>
          <a:lstStyle/>
          <a:p>
            <a:r>
              <a:rPr lang="fr-FR" b="1" i="1"/>
              <a:t>Exemples : 29 et 56</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2051050" y="274638"/>
            <a:ext cx="6913563" cy="1209675"/>
          </a:xfrm>
        </p:spPr>
        <p:txBody>
          <a:bodyPr/>
          <a:lstStyle/>
          <a:p>
            <a:r>
              <a:rPr lang="fr-FR" sz="2400" b="1">
                <a:solidFill>
                  <a:srgbClr val="0000FF"/>
                </a:solidFill>
                <a:latin typeface="Arial Black" pitchFamily="34" charset="0"/>
              </a:rPr>
              <a:t>Les facteurs de participation dans les démarches territoriales de développement durable</a:t>
            </a:r>
          </a:p>
        </p:txBody>
      </p:sp>
      <p:sp>
        <p:nvSpPr>
          <p:cNvPr id="12291" name="Rectangle 3"/>
          <p:cNvSpPr>
            <a:spLocks noGrp="1" noChangeArrowheads="1"/>
          </p:cNvSpPr>
          <p:nvPr>
            <p:ph type="body" idx="1"/>
          </p:nvPr>
        </p:nvSpPr>
        <p:spPr bwMode="auto">
          <a:xfrm>
            <a:off x="1979613" y="2492375"/>
            <a:ext cx="6624637" cy="2016125"/>
          </a:xfrm>
          <a:noFill/>
          <a:ln>
            <a:miter lim="800000"/>
            <a:headEnd/>
            <a:tailEnd/>
          </a:ln>
        </p:spPr>
        <p:txBody>
          <a:bodyPr vert="horz" wrap="square" lIns="91440" tIns="45720" rIns="91440" bIns="45720" numCol="1" anchor="t" anchorCtr="0" compatLnSpc="1">
            <a:prstTxWarp prst="textNoShape">
              <a:avLst/>
            </a:prstTxWarp>
          </a:bodyPr>
          <a:lstStyle/>
          <a:p>
            <a:pPr algn="l">
              <a:buFontTx/>
              <a:buNone/>
            </a:pPr>
            <a:r>
              <a:rPr lang="fr-FR" sz="2000"/>
              <a:t>Un arbitrage au profit des projets identifiés (circuits courts, SCOT, SAGE, …) et au détriment des projets plus globaux type Agenda 21 compte tenu de la multiplicité des sollicitations et de la disponibilité des acteurs</a:t>
            </a:r>
            <a:br>
              <a:rPr lang="fr-FR" sz="2000"/>
            </a:br>
            <a:r>
              <a:rPr lang="fr-FR" sz="1400"/>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051050" y="274638"/>
            <a:ext cx="6913563" cy="1209675"/>
          </a:xfrm>
        </p:spPr>
        <p:txBody>
          <a:bodyPr/>
          <a:lstStyle/>
          <a:p>
            <a:r>
              <a:rPr lang="fr-FR" sz="2800" b="1">
                <a:solidFill>
                  <a:srgbClr val="0000FF"/>
                </a:solidFill>
                <a:latin typeface="Arial Black" pitchFamily="34" charset="0"/>
              </a:rPr>
              <a:t>Nos contacts</a:t>
            </a:r>
          </a:p>
        </p:txBody>
      </p:sp>
      <p:sp>
        <p:nvSpPr>
          <p:cNvPr id="13316" name="Rectangle 4"/>
          <p:cNvSpPr>
            <a:spLocks noGrp="1" noChangeArrowheads="1"/>
          </p:cNvSpPr>
          <p:nvPr>
            <p:ph type="body" idx="1"/>
          </p:nvPr>
        </p:nvSpPr>
        <p:spPr bwMode="auto">
          <a:xfrm>
            <a:off x="1908175" y="1557338"/>
            <a:ext cx="6985000" cy="4525962"/>
          </a:xfrm>
          <a:noFill/>
          <a:ln>
            <a:miter lim="800000"/>
            <a:headEnd/>
            <a:tailEnd/>
          </a:ln>
        </p:spPr>
        <p:txBody>
          <a:bodyPr vert="horz" wrap="square" lIns="91440" tIns="45720" rIns="91440" bIns="45720" numCol="1" anchor="t" anchorCtr="0" compatLnSpc="1">
            <a:prstTxWarp prst="textNoShape">
              <a:avLst/>
            </a:prstTxWarp>
          </a:bodyPr>
          <a:lstStyle/>
          <a:p>
            <a:pPr algn="l">
              <a:tabLst>
                <a:tab pos="541338" algn="l"/>
              </a:tabLst>
            </a:pPr>
            <a:r>
              <a:rPr lang="fr-FR" sz="2400"/>
              <a:t>22 : Yves Le Troquer</a:t>
            </a:r>
            <a:br>
              <a:rPr lang="fr-FR" sz="2400"/>
            </a:br>
            <a:r>
              <a:rPr lang="fr-FR" sz="2400"/>
              <a:t>		</a:t>
            </a:r>
            <a:r>
              <a:rPr lang="fr-FR" sz="2000">
                <a:solidFill>
                  <a:schemeClr val="hlink"/>
                </a:solidFill>
              </a:rPr>
              <a:t>Yves.LETROQUER@cotes-d-armor.chambagri.fr </a:t>
            </a:r>
            <a:br>
              <a:rPr lang="fr-FR" sz="2000">
                <a:solidFill>
                  <a:schemeClr val="hlink"/>
                </a:solidFill>
              </a:rPr>
            </a:br>
            <a:endParaRPr lang="fr-FR" sz="2000">
              <a:solidFill>
                <a:schemeClr val="hlink"/>
              </a:solidFill>
            </a:endParaRPr>
          </a:p>
          <a:p>
            <a:pPr algn="l">
              <a:tabLst>
                <a:tab pos="541338" algn="l"/>
              </a:tabLst>
            </a:pPr>
            <a:r>
              <a:rPr lang="fr-FR" sz="2400"/>
              <a:t>29 :	Anne Le Duigou</a:t>
            </a:r>
            <a:br>
              <a:rPr lang="fr-FR" sz="2400"/>
            </a:br>
            <a:r>
              <a:rPr lang="fr-FR" sz="2400"/>
              <a:t>		</a:t>
            </a:r>
            <a:r>
              <a:rPr lang="fr-FR" sz="2000">
                <a:solidFill>
                  <a:schemeClr val="hlink"/>
                </a:solidFill>
              </a:rPr>
              <a:t>anne.leduigou@finistere.chambagri.fr </a:t>
            </a:r>
            <a:r>
              <a:rPr lang="fr-FR" sz="2400">
                <a:solidFill>
                  <a:schemeClr val="hlink"/>
                </a:solidFill>
              </a:rPr>
              <a:t/>
            </a:r>
            <a:br>
              <a:rPr lang="fr-FR" sz="2400">
                <a:solidFill>
                  <a:schemeClr val="hlink"/>
                </a:solidFill>
              </a:rPr>
            </a:br>
            <a:endParaRPr lang="fr-FR" sz="2400">
              <a:solidFill>
                <a:schemeClr val="hlink"/>
              </a:solidFill>
            </a:endParaRPr>
          </a:p>
          <a:p>
            <a:pPr algn="l">
              <a:tabLst>
                <a:tab pos="541338" algn="l"/>
              </a:tabLst>
            </a:pPr>
            <a:r>
              <a:rPr lang="fr-FR" sz="2400"/>
              <a:t>35 : Michelle Debroize</a:t>
            </a:r>
            <a:br>
              <a:rPr lang="fr-FR" sz="2400"/>
            </a:br>
            <a:r>
              <a:rPr lang="fr-FR" sz="2400"/>
              <a:t>		</a:t>
            </a:r>
            <a:r>
              <a:rPr lang="fr-FR" sz="2000">
                <a:solidFill>
                  <a:schemeClr val="hlink"/>
                </a:solidFill>
              </a:rPr>
              <a:t>michelle.debroize@ille-et-vilaine.chambagri.fr</a:t>
            </a:r>
            <a:r>
              <a:rPr lang="fr-FR" sz="2400">
                <a:solidFill>
                  <a:schemeClr val="hlink"/>
                </a:solidFill>
              </a:rPr>
              <a:t/>
            </a:r>
            <a:br>
              <a:rPr lang="fr-FR" sz="2400">
                <a:solidFill>
                  <a:schemeClr val="hlink"/>
                </a:solidFill>
              </a:rPr>
            </a:br>
            <a:endParaRPr lang="fr-FR" sz="2400">
              <a:solidFill>
                <a:schemeClr val="hlink"/>
              </a:solidFill>
            </a:endParaRPr>
          </a:p>
          <a:p>
            <a:pPr algn="l">
              <a:tabLst>
                <a:tab pos="541338" algn="l"/>
              </a:tabLst>
            </a:pPr>
            <a:r>
              <a:rPr lang="fr-FR" sz="2400"/>
              <a:t>56 : Manuela Voisin</a:t>
            </a:r>
            <a:br>
              <a:rPr lang="fr-FR" sz="2400"/>
            </a:br>
            <a:r>
              <a:rPr lang="fr-FR" sz="2400"/>
              <a:t>		</a:t>
            </a:r>
            <a:r>
              <a:rPr lang="fr-FR" sz="2000">
                <a:solidFill>
                  <a:schemeClr val="hlink"/>
                </a:solidFill>
              </a:rPr>
              <a:t>manuela.voisin@morbihan.chambagri.fr </a:t>
            </a:r>
            <a:r>
              <a:rPr lang="fr-FR">
                <a:solidFill>
                  <a:schemeClr val="hlink"/>
                </a:solidFill>
              </a:rPr>
              <a:t>	</a:t>
            </a:r>
          </a:p>
        </p:txBody>
      </p:sp>
    </p:spTree>
  </p:cSld>
  <p:clrMapOvr>
    <a:masterClrMapping/>
  </p:clrMapOvr>
</p:sld>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Century Gothic"/>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191</TotalTime>
  <Words>267</Words>
  <Application>Microsoft Office PowerPoint</Application>
  <PresentationFormat>Affichage à l'écran (4:3)</PresentationFormat>
  <Paragraphs>80</Paragraphs>
  <Slides>8</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8</vt:i4>
      </vt:variant>
    </vt:vector>
  </HeadingPairs>
  <TitlesOfParts>
    <vt:vector size="14" baseType="lpstr">
      <vt:lpstr>Arial</vt:lpstr>
      <vt:lpstr>Century Gothic</vt:lpstr>
      <vt:lpstr>Times New Roman</vt:lpstr>
      <vt:lpstr>Arial Black</vt:lpstr>
      <vt:lpstr>Wingdings</vt:lpstr>
      <vt:lpstr>Modèle par défaut</vt:lpstr>
      <vt:lpstr>Le « groupe » Chambres d’Agriculture de Bretagne, c’est …</vt:lpstr>
      <vt:lpstr>Le développement durable est en filigrane de nos actions territoriales au quotidien</vt:lpstr>
      <vt:lpstr>Une organisation au service des démarches territoriales de développement durable</vt:lpstr>
      <vt:lpstr>Des compétences au service des démarches territoriales de développement durable</vt:lpstr>
      <vt:lpstr>Les démarches territoriales de « développement durable » dans lesquelles nous sommes engagés</vt:lpstr>
      <vt:lpstr>Un engagement limité dans les « Agenda 21 » locaux</vt:lpstr>
      <vt:lpstr>Les facteurs de participation dans les démarches territoriales de développement durable</vt:lpstr>
      <vt:lpstr>Nos contacts</vt:lpstr>
    </vt:vector>
  </TitlesOfParts>
  <Company>Chambre d'Agriculture 56</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dc:creator>
  <cp:lastModifiedBy>aurelie.brohan</cp:lastModifiedBy>
  <cp:revision>18</cp:revision>
  <dcterms:created xsi:type="dcterms:W3CDTF">2011-04-14T11:02:12Z</dcterms:created>
  <dcterms:modified xsi:type="dcterms:W3CDTF">2011-06-10T15:39:05Z</dcterms:modified>
</cp:coreProperties>
</file>