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35"/>
  </p:notesMasterIdLst>
  <p:sldIdLst>
    <p:sldId id="286"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x="10691813" cy="7559675"/>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8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0"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fr-FR" sz="4400" b="0" strike="noStrike" spc="-1">
                <a:latin typeface="Arial"/>
              </a:rPr>
              <a:t>Cliquez pour déplacer la diapo</a:t>
            </a:r>
          </a:p>
        </p:txBody>
      </p:sp>
      <p:sp>
        <p:nvSpPr>
          <p:cNvPr id="191"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Arial"/>
              </a:rPr>
              <a:t>Cliquez pour modifier le format des notes</a:t>
            </a:r>
          </a:p>
        </p:txBody>
      </p:sp>
      <p:sp>
        <p:nvSpPr>
          <p:cNvPr id="192"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Times New Roman"/>
              </a:rPr>
              <a:t>&lt;en-tête&gt;</a:t>
            </a:r>
          </a:p>
        </p:txBody>
      </p:sp>
      <p:sp>
        <p:nvSpPr>
          <p:cNvPr id="193"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Times New Roman"/>
              </a:rPr>
              <a:t>&lt;date/heure&gt;</a:t>
            </a:r>
          </a:p>
        </p:txBody>
      </p:sp>
      <p:sp>
        <p:nvSpPr>
          <p:cNvPr id="194"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Times New Roman"/>
              </a:rPr>
              <a:t>&lt;pied de page&gt;</a:t>
            </a:r>
          </a:p>
        </p:txBody>
      </p:sp>
      <p:sp>
        <p:nvSpPr>
          <p:cNvPr id="195"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237C6B4C-E491-4E49-AE1F-691C69F53BA1}"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PlaceHolder 1"/>
          <p:cNvSpPr>
            <a:spLocks noGrp="1" noRot="1" noChangeAspect="1"/>
          </p:cNvSpPr>
          <p:nvPr>
            <p:ph type="sldImg"/>
          </p:nvPr>
        </p:nvSpPr>
        <p:spPr>
          <a:xfrm>
            <a:off x="1246188" y="1143000"/>
            <a:ext cx="4364037" cy="3084513"/>
          </a:xfrm>
          <a:prstGeom prst="rect">
            <a:avLst/>
          </a:prstGeom>
        </p:spPr>
      </p:sp>
      <p:sp>
        <p:nvSpPr>
          <p:cNvPr id="902" name="PlaceHolder 2"/>
          <p:cNvSpPr>
            <a:spLocks noGrp="1"/>
          </p:cNvSpPr>
          <p:nvPr>
            <p:ph type="body"/>
          </p:nvPr>
        </p:nvSpPr>
        <p:spPr>
          <a:xfrm>
            <a:off x="685800" y="4400640"/>
            <a:ext cx="5484960" cy="3598920"/>
          </a:xfrm>
          <a:prstGeom prst="rect">
            <a:avLst/>
          </a:prstGeom>
        </p:spPr>
        <p:txBody>
          <a:bodyPr lIns="99000" tIns="49680" rIns="99000" bIns="49680">
            <a:noAutofit/>
          </a:bodyPr>
          <a:lstStyle/>
          <a:p>
            <a:endParaRPr lang="fr-FR" sz="2000" b="0" strike="noStrike" spc="-1">
              <a:latin typeface="Arial"/>
            </a:endParaRPr>
          </a:p>
        </p:txBody>
      </p:sp>
      <p:sp>
        <p:nvSpPr>
          <p:cNvPr id="903" name="CustomShape 3"/>
          <p:cNvSpPr/>
          <p:nvPr/>
        </p:nvSpPr>
        <p:spPr>
          <a:xfrm>
            <a:off x="0" y="0"/>
            <a:ext cx="3075840" cy="5108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pPr>
            <a:r>
              <a:rPr lang="fr-FR" sz="1300" b="0" strike="noStrike" spc="-1">
                <a:solidFill>
                  <a:srgbClr val="000000"/>
                </a:solidFill>
                <a:latin typeface="Arial"/>
              </a:rPr>
              <a:t>AAA</a:t>
            </a:r>
            <a:endParaRPr lang="fr-FR" sz="1300" b="0" strike="noStrike" spc="-1">
              <a:latin typeface="Arial"/>
            </a:endParaRPr>
          </a:p>
        </p:txBody>
      </p:sp>
      <p:sp>
        <p:nvSpPr>
          <p:cNvPr id="904" name="CustomShape 4"/>
          <p:cNvSpPr/>
          <p:nvPr/>
        </p:nvSpPr>
        <p:spPr>
          <a:xfrm>
            <a:off x="0" y="9721080"/>
            <a:ext cx="3075840" cy="5108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pPr>
            <a:r>
              <a:rPr lang="fr-FR" sz="1300" b="0" strike="noStrike" spc="-1">
                <a:solidFill>
                  <a:srgbClr val="000000"/>
                </a:solidFill>
                <a:latin typeface="Times New Roman"/>
              </a:rPr>
              <a:t>EEE</a:t>
            </a:r>
            <a:endParaRPr lang="fr-FR" sz="1300" b="0" strike="noStrike" spc="-1">
              <a:latin typeface="Arial"/>
            </a:endParaRPr>
          </a:p>
        </p:txBody>
      </p:sp>
      <p:sp>
        <p:nvSpPr>
          <p:cNvPr id="905" name="CustomShape 5"/>
          <p:cNvSpPr/>
          <p:nvPr/>
        </p:nvSpPr>
        <p:spPr>
          <a:xfrm>
            <a:off x="4024080" y="9721080"/>
            <a:ext cx="3075840" cy="5108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70289314-31C3-4FFA-8AF7-6E972BD2BA3A}" type="slidenum">
              <a:rPr lang="fr-FR" sz="1300" b="0" strike="noStrike" spc="-1">
                <a:solidFill>
                  <a:srgbClr val="000000"/>
                </a:solidFill>
                <a:latin typeface="Times New Roman"/>
              </a:rPr>
              <a:t>2</a:t>
            </a:fld>
            <a:endParaRPr lang="fr-FR" sz="13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noRot="1" noChangeAspect="1"/>
          </p:cNvSpPr>
          <p:nvPr>
            <p:ph type="sldImg"/>
          </p:nvPr>
        </p:nvSpPr>
        <p:spPr>
          <a:xfrm>
            <a:off x="1246188" y="1143000"/>
            <a:ext cx="4364037" cy="3084513"/>
          </a:xfrm>
          <a:prstGeom prst="rect">
            <a:avLst/>
          </a:prstGeom>
        </p:spPr>
      </p:sp>
      <p:sp>
        <p:nvSpPr>
          <p:cNvPr id="907" name="PlaceHolder 2"/>
          <p:cNvSpPr>
            <a:spLocks noGrp="1"/>
          </p:cNvSpPr>
          <p:nvPr>
            <p:ph type="body"/>
          </p:nvPr>
        </p:nvSpPr>
        <p:spPr>
          <a:xfrm>
            <a:off x="685800" y="4400640"/>
            <a:ext cx="5484960" cy="3598920"/>
          </a:xfrm>
          <a:prstGeom prst="rect">
            <a:avLst/>
          </a:prstGeom>
        </p:spPr>
        <p:txBody>
          <a:bodyPr lIns="99000" tIns="49680" rIns="99000" bIns="49680">
            <a:noAutofit/>
          </a:bodyPr>
          <a:lstStyle/>
          <a:p>
            <a:endParaRPr lang="fr-FR" sz="2000" b="0" strike="noStrike" spc="-1">
              <a:latin typeface="Arial"/>
            </a:endParaRPr>
          </a:p>
        </p:txBody>
      </p:sp>
      <p:sp>
        <p:nvSpPr>
          <p:cNvPr id="908" name="CustomShape 3"/>
          <p:cNvSpPr/>
          <p:nvPr/>
        </p:nvSpPr>
        <p:spPr>
          <a:xfrm>
            <a:off x="0" y="0"/>
            <a:ext cx="3075840" cy="5108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pPr>
            <a:r>
              <a:rPr lang="fr-FR" sz="1300" b="0" strike="noStrike" spc="-1">
                <a:solidFill>
                  <a:srgbClr val="000000"/>
                </a:solidFill>
                <a:latin typeface="Arial"/>
              </a:rPr>
              <a:t>AAA</a:t>
            </a:r>
            <a:endParaRPr lang="fr-FR" sz="1300" b="0" strike="noStrike" spc="-1">
              <a:latin typeface="Arial"/>
            </a:endParaRPr>
          </a:p>
        </p:txBody>
      </p:sp>
      <p:sp>
        <p:nvSpPr>
          <p:cNvPr id="909" name="CustomShape 4"/>
          <p:cNvSpPr/>
          <p:nvPr/>
        </p:nvSpPr>
        <p:spPr>
          <a:xfrm>
            <a:off x="0" y="9721080"/>
            <a:ext cx="3075840" cy="5108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pPr>
            <a:r>
              <a:rPr lang="fr-FR" sz="1300" b="0" strike="noStrike" spc="-1">
                <a:solidFill>
                  <a:srgbClr val="000000"/>
                </a:solidFill>
                <a:latin typeface="Times New Roman"/>
              </a:rPr>
              <a:t>EEE</a:t>
            </a:r>
            <a:endParaRPr lang="fr-FR" sz="1300" b="0" strike="noStrike" spc="-1">
              <a:latin typeface="Arial"/>
            </a:endParaRPr>
          </a:p>
        </p:txBody>
      </p:sp>
      <p:sp>
        <p:nvSpPr>
          <p:cNvPr id="910" name="CustomShape 5"/>
          <p:cNvSpPr/>
          <p:nvPr/>
        </p:nvSpPr>
        <p:spPr>
          <a:xfrm>
            <a:off x="4024080" y="9721080"/>
            <a:ext cx="3075840" cy="5108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11F8DF50-BF3D-4741-A275-6572F1530A27}" type="slidenum">
              <a:rPr lang="fr-FR" sz="1300" b="0" strike="noStrike" spc="-1">
                <a:solidFill>
                  <a:srgbClr val="000000"/>
                </a:solidFill>
                <a:latin typeface="Times New Roman"/>
              </a:rPr>
              <a:t>6</a:t>
            </a:fld>
            <a:endParaRPr lang="fr-FR" sz="13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PlaceHolder 1"/>
          <p:cNvSpPr>
            <a:spLocks noGrp="1" noRot="1" noChangeAspect="1"/>
          </p:cNvSpPr>
          <p:nvPr>
            <p:ph type="sldImg"/>
          </p:nvPr>
        </p:nvSpPr>
        <p:spPr>
          <a:xfrm>
            <a:off x="1246188" y="1143000"/>
            <a:ext cx="4364037" cy="3084513"/>
          </a:xfrm>
          <a:prstGeom prst="rect">
            <a:avLst/>
          </a:prstGeom>
        </p:spPr>
      </p:sp>
      <p:sp>
        <p:nvSpPr>
          <p:cNvPr id="912" name="PlaceHolder 2"/>
          <p:cNvSpPr>
            <a:spLocks noGrp="1"/>
          </p:cNvSpPr>
          <p:nvPr>
            <p:ph type="body"/>
          </p:nvPr>
        </p:nvSpPr>
        <p:spPr>
          <a:xfrm>
            <a:off x="685800" y="4400640"/>
            <a:ext cx="5484960" cy="3598920"/>
          </a:xfrm>
          <a:prstGeom prst="rect">
            <a:avLst/>
          </a:prstGeom>
        </p:spPr>
        <p:txBody>
          <a:bodyPr lIns="90000" tIns="45000" rIns="90000" bIns="45000">
            <a:noAutofit/>
          </a:bodyPr>
          <a:lstStyle/>
          <a:p>
            <a:endParaRPr lang="fr-FR" sz="2000" b="0" strike="noStrike" spc="-1">
              <a:latin typeface="Arial"/>
            </a:endParaRPr>
          </a:p>
        </p:txBody>
      </p:sp>
      <p:sp>
        <p:nvSpPr>
          <p:cNvPr id="913" name="CustomShape 3"/>
          <p:cNvSpPr/>
          <p:nvPr/>
        </p:nvSpPr>
        <p:spPr>
          <a:xfrm>
            <a:off x="3884760" y="8685360"/>
            <a:ext cx="2970360" cy="45720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4534AA-3CF2-4A54-AA43-72371130A32A}" type="slidenum">
              <a:rPr lang="fr-FR" sz="1200" b="0" strike="noStrike" spc="-1">
                <a:solidFill>
                  <a:srgbClr val="000000"/>
                </a:solidFill>
                <a:latin typeface="Calibri"/>
              </a:rPr>
              <a:t>26</a:t>
            </a:fld>
            <a:endParaRPr lang="fr-FR"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24" name="PlaceHolder 2"/>
          <p:cNvSpPr>
            <a:spLocks noGrp="1"/>
          </p:cNvSpPr>
          <p:nvPr>
            <p:ph type="body"/>
          </p:nvPr>
        </p:nvSpPr>
        <p:spPr>
          <a:xfrm>
            <a:off x="534240" y="1768680"/>
            <a:ext cx="9622080" cy="2090880"/>
          </a:xfrm>
          <a:prstGeom prst="rect">
            <a:avLst/>
          </a:prstGeom>
        </p:spPr>
        <p:txBody>
          <a:bodyPr lIns="0" tIns="0" rIns="0" bIns="0">
            <a:normAutofit/>
          </a:bodyPr>
          <a:lstStyle/>
          <a:p>
            <a:endParaRPr lang="fr-FR" sz="3200" b="0" strike="noStrike" spc="-1">
              <a:latin typeface="Arial"/>
            </a:endParaRPr>
          </a:p>
        </p:txBody>
      </p:sp>
      <p:sp>
        <p:nvSpPr>
          <p:cNvPr id="25" name="PlaceHolder 3"/>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27"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28"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29"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
        <p:nvSpPr>
          <p:cNvPr id="30" name="PlaceHolder 5"/>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32" name="PlaceHolder 2"/>
          <p:cNvSpPr>
            <a:spLocks noGrp="1"/>
          </p:cNvSpPr>
          <p:nvPr>
            <p:ph type="body"/>
          </p:nvPr>
        </p:nvSpPr>
        <p:spPr>
          <a:xfrm>
            <a:off x="534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33" name="PlaceHolder 3"/>
          <p:cNvSpPr>
            <a:spLocks noGrp="1"/>
          </p:cNvSpPr>
          <p:nvPr>
            <p:ph type="body"/>
          </p:nvPr>
        </p:nvSpPr>
        <p:spPr>
          <a:xfrm>
            <a:off x="3787560" y="1768680"/>
            <a:ext cx="3098160" cy="2090880"/>
          </a:xfrm>
          <a:prstGeom prst="rect">
            <a:avLst/>
          </a:prstGeom>
        </p:spPr>
        <p:txBody>
          <a:bodyPr lIns="0" tIns="0" rIns="0" bIns="0">
            <a:normAutofit/>
          </a:bodyPr>
          <a:lstStyle/>
          <a:p>
            <a:endParaRPr lang="fr-FR" sz="3200" b="0" strike="noStrike" spc="-1">
              <a:latin typeface="Arial"/>
            </a:endParaRPr>
          </a:p>
        </p:txBody>
      </p:sp>
      <p:sp>
        <p:nvSpPr>
          <p:cNvPr id="34" name="PlaceHolder 4"/>
          <p:cNvSpPr>
            <a:spLocks noGrp="1"/>
          </p:cNvSpPr>
          <p:nvPr>
            <p:ph type="body"/>
          </p:nvPr>
        </p:nvSpPr>
        <p:spPr>
          <a:xfrm>
            <a:off x="7041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35" name="PlaceHolder 5"/>
          <p:cNvSpPr>
            <a:spLocks noGrp="1"/>
          </p:cNvSpPr>
          <p:nvPr>
            <p:ph type="body"/>
          </p:nvPr>
        </p:nvSpPr>
        <p:spPr>
          <a:xfrm>
            <a:off x="534240" y="4058640"/>
            <a:ext cx="3098160" cy="2090880"/>
          </a:xfrm>
          <a:prstGeom prst="rect">
            <a:avLst/>
          </a:prstGeom>
        </p:spPr>
        <p:txBody>
          <a:bodyPr lIns="0" tIns="0" rIns="0" bIns="0">
            <a:normAutofit/>
          </a:bodyPr>
          <a:lstStyle/>
          <a:p>
            <a:endParaRPr lang="fr-FR" sz="3200" b="0" strike="noStrike" spc="-1">
              <a:latin typeface="Arial"/>
            </a:endParaRPr>
          </a:p>
        </p:txBody>
      </p:sp>
      <p:sp>
        <p:nvSpPr>
          <p:cNvPr id="36" name="PlaceHolder 6"/>
          <p:cNvSpPr>
            <a:spLocks noGrp="1"/>
          </p:cNvSpPr>
          <p:nvPr>
            <p:ph type="body"/>
          </p:nvPr>
        </p:nvSpPr>
        <p:spPr>
          <a:xfrm>
            <a:off x="3787560" y="4058640"/>
            <a:ext cx="3098160" cy="2090880"/>
          </a:xfrm>
          <a:prstGeom prst="rect">
            <a:avLst/>
          </a:prstGeom>
        </p:spPr>
        <p:txBody>
          <a:bodyPr lIns="0" tIns="0" rIns="0" bIns="0">
            <a:normAutofit/>
          </a:bodyPr>
          <a:lstStyle/>
          <a:p>
            <a:endParaRPr lang="fr-FR" sz="3200" b="0" strike="noStrike" spc="-1">
              <a:latin typeface="Arial"/>
            </a:endParaRPr>
          </a:p>
        </p:txBody>
      </p:sp>
      <p:sp>
        <p:nvSpPr>
          <p:cNvPr id="37" name="PlaceHolder 7"/>
          <p:cNvSpPr>
            <a:spLocks noGrp="1"/>
          </p:cNvSpPr>
          <p:nvPr>
            <p:ph type="body"/>
          </p:nvPr>
        </p:nvSpPr>
        <p:spPr>
          <a:xfrm>
            <a:off x="7041240" y="4058640"/>
            <a:ext cx="309816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41" name="PlaceHolder 2"/>
          <p:cNvSpPr>
            <a:spLocks noGrp="1"/>
          </p:cNvSpPr>
          <p:nvPr>
            <p:ph type="subTitle"/>
          </p:nvPr>
        </p:nvSpPr>
        <p:spPr>
          <a:xfrm>
            <a:off x="534240" y="1768680"/>
            <a:ext cx="9622080" cy="43840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43" name="PlaceHolder 2"/>
          <p:cNvSpPr>
            <a:spLocks noGrp="1"/>
          </p:cNvSpPr>
          <p:nvPr>
            <p:ph type="body"/>
          </p:nvPr>
        </p:nvSpPr>
        <p:spPr>
          <a:xfrm>
            <a:off x="534240" y="1768680"/>
            <a:ext cx="96220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45"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46"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34240" y="301320"/>
            <a:ext cx="9622080" cy="585036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50"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51"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
        <p:nvSpPr>
          <p:cNvPr id="52"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3" name="PlaceHolder 2"/>
          <p:cNvSpPr>
            <a:spLocks noGrp="1"/>
          </p:cNvSpPr>
          <p:nvPr>
            <p:ph type="subTitle"/>
          </p:nvPr>
        </p:nvSpPr>
        <p:spPr>
          <a:xfrm>
            <a:off x="534240" y="1768680"/>
            <a:ext cx="9622080" cy="43840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54"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55"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56" name="PlaceHolder 4"/>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58"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59"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60" name="PlaceHolder 4"/>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62" name="PlaceHolder 2"/>
          <p:cNvSpPr>
            <a:spLocks noGrp="1"/>
          </p:cNvSpPr>
          <p:nvPr>
            <p:ph type="body"/>
          </p:nvPr>
        </p:nvSpPr>
        <p:spPr>
          <a:xfrm>
            <a:off x="534240" y="1768680"/>
            <a:ext cx="9622080" cy="2090880"/>
          </a:xfrm>
          <a:prstGeom prst="rect">
            <a:avLst/>
          </a:prstGeom>
        </p:spPr>
        <p:txBody>
          <a:bodyPr lIns="0" tIns="0" rIns="0" bIns="0">
            <a:normAutofit/>
          </a:bodyPr>
          <a:lstStyle/>
          <a:p>
            <a:endParaRPr lang="fr-FR" sz="3200" b="0" strike="noStrike" spc="-1">
              <a:latin typeface="Arial"/>
            </a:endParaRPr>
          </a:p>
        </p:txBody>
      </p:sp>
      <p:sp>
        <p:nvSpPr>
          <p:cNvPr id="63" name="PlaceHolder 3"/>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65"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66"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67"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
        <p:nvSpPr>
          <p:cNvPr id="68" name="PlaceHolder 5"/>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70" name="PlaceHolder 2"/>
          <p:cNvSpPr>
            <a:spLocks noGrp="1"/>
          </p:cNvSpPr>
          <p:nvPr>
            <p:ph type="body"/>
          </p:nvPr>
        </p:nvSpPr>
        <p:spPr>
          <a:xfrm>
            <a:off x="534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71" name="PlaceHolder 3"/>
          <p:cNvSpPr>
            <a:spLocks noGrp="1"/>
          </p:cNvSpPr>
          <p:nvPr>
            <p:ph type="body"/>
          </p:nvPr>
        </p:nvSpPr>
        <p:spPr>
          <a:xfrm>
            <a:off x="3787560" y="1768680"/>
            <a:ext cx="3098160" cy="2090880"/>
          </a:xfrm>
          <a:prstGeom prst="rect">
            <a:avLst/>
          </a:prstGeom>
        </p:spPr>
        <p:txBody>
          <a:bodyPr lIns="0" tIns="0" rIns="0" bIns="0">
            <a:normAutofit/>
          </a:bodyPr>
          <a:lstStyle/>
          <a:p>
            <a:endParaRPr lang="fr-FR" sz="3200" b="0" strike="noStrike" spc="-1">
              <a:latin typeface="Arial"/>
            </a:endParaRPr>
          </a:p>
        </p:txBody>
      </p:sp>
      <p:sp>
        <p:nvSpPr>
          <p:cNvPr id="72" name="PlaceHolder 4"/>
          <p:cNvSpPr>
            <a:spLocks noGrp="1"/>
          </p:cNvSpPr>
          <p:nvPr>
            <p:ph type="body"/>
          </p:nvPr>
        </p:nvSpPr>
        <p:spPr>
          <a:xfrm>
            <a:off x="7041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73" name="PlaceHolder 5"/>
          <p:cNvSpPr>
            <a:spLocks noGrp="1"/>
          </p:cNvSpPr>
          <p:nvPr>
            <p:ph type="body"/>
          </p:nvPr>
        </p:nvSpPr>
        <p:spPr>
          <a:xfrm>
            <a:off x="534240" y="4058640"/>
            <a:ext cx="3098160" cy="2090880"/>
          </a:xfrm>
          <a:prstGeom prst="rect">
            <a:avLst/>
          </a:prstGeom>
        </p:spPr>
        <p:txBody>
          <a:bodyPr lIns="0" tIns="0" rIns="0" bIns="0">
            <a:normAutofit/>
          </a:bodyPr>
          <a:lstStyle/>
          <a:p>
            <a:endParaRPr lang="fr-FR" sz="3200" b="0" strike="noStrike" spc="-1">
              <a:latin typeface="Arial"/>
            </a:endParaRPr>
          </a:p>
        </p:txBody>
      </p:sp>
      <p:sp>
        <p:nvSpPr>
          <p:cNvPr id="74" name="PlaceHolder 6"/>
          <p:cNvSpPr>
            <a:spLocks noGrp="1"/>
          </p:cNvSpPr>
          <p:nvPr>
            <p:ph type="body"/>
          </p:nvPr>
        </p:nvSpPr>
        <p:spPr>
          <a:xfrm>
            <a:off x="3787560" y="4058640"/>
            <a:ext cx="3098160" cy="2090880"/>
          </a:xfrm>
          <a:prstGeom prst="rect">
            <a:avLst/>
          </a:prstGeom>
        </p:spPr>
        <p:txBody>
          <a:bodyPr lIns="0" tIns="0" rIns="0" bIns="0">
            <a:normAutofit/>
          </a:bodyPr>
          <a:lstStyle/>
          <a:p>
            <a:endParaRPr lang="fr-FR" sz="3200" b="0" strike="noStrike" spc="-1">
              <a:latin typeface="Arial"/>
            </a:endParaRPr>
          </a:p>
        </p:txBody>
      </p:sp>
      <p:sp>
        <p:nvSpPr>
          <p:cNvPr id="75" name="PlaceHolder 7"/>
          <p:cNvSpPr>
            <a:spLocks noGrp="1"/>
          </p:cNvSpPr>
          <p:nvPr>
            <p:ph type="body"/>
          </p:nvPr>
        </p:nvSpPr>
        <p:spPr>
          <a:xfrm>
            <a:off x="7041240" y="4058640"/>
            <a:ext cx="309816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79" name="PlaceHolder 2"/>
          <p:cNvSpPr>
            <a:spLocks noGrp="1"/>
          </p:cNvSpPr>
          <p:nvPr>
            <p:ph type="subTitle"/>
          </p:nvPr>
        </p:nvSpPr>
        <p:spPr>
          <a:xfrm>
            <a:off x="534240" y="1768680"/>
            <a:ext cx="9622080" cy="43840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81" name="PlaceHolder 2"/>
          <p:cNvSpPr>
            <a:spLocks noGrp="1"/>
          </p:cNvSpPr>
          <p:nvPr>
            <p:ph type="body"/>
          </p:nvPr>
        </p:nvSpPr>
        <p:spPr>
          <a:xfrm>
            <a:off x="534240" y="1768680"/>
            <a:ext cx="96220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83"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84"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5" name="PlaceHolder 2"/>
          <p:cNvSpPr>
            <a:spLocks noGrp="1"/>
          </p:cNvSpPr>
          <p:nvPr>
            <p:ph type="body"/>
          </p:nvPr>
        </p:nvSpPr>
        <p:spPr>
          <a:xfrm>
            <a:off x="534240" y="1768680"/>
            <a:ext cx="96220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34240" y="301320"/>
            <a:ext cx="9622080" cy="585036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88"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89"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
        <p:nvSpPr>
          <p:cNvPr id="90"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92"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93"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94" name="PlaceHolder 4"/>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96"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97"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98" name="PlaceHolder 4"/>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00" name="PlaceHolder 2"/>
          <p:cNvSpPr>
            <a:spLocks noGrp="1"/>
          </p:cNvSpPr>
          <p:nvPr>
            <p:ph type="body"/>
          </p:nvPr>
        </p:nvSpPr>
        <p:spPr>
          <a:xfrm>
            <a:off x="534240" y="1768680"/>
            <a:ext cx="9622080" cy="2090880"/>
          </a:xfrm>
          <a:prstGeom prst="rect">
            <a:avLst/>
          </a:prstGeom>
        </p:spPr>
        <p:txBody>
          <a:bodyPr lIns="0" tIns="0" rIns="0" bIns="0">
            <a:normAutofit/>
          </a:bodyPr>
          <a:lstStyle/>
          <a:p>
            <a:endParaRPr lang="fr-FR" sz="3200" b="0" strike="noStrike" spc="-1">
              <a:latin typeface="Arial"/>
            </a:endParaRPr>
          </a:p>
        </p:txBody>
      </p:sp>
      <p:sp>
        <p:nvSpPr>
          <p:cNvPr id="101" name="PlaceHolder 3"/>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03"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04"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05"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
        <p:nvSpPr>
          <p:cNvPr id="106" name="PlaceHolder 5"/>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08" name="PlaceHolder 2"/>
          <p:cNvSpPr>
            <a:spLocks noGrp="1"/>
          </p:cNvSpPr>
          <p:nvPr>
            <p:ph type="body"/>
          </p:nvPr>
        </p:nvSpPr>
        <p:spPr>
          <a:xfrm>
            <a:off x="534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109" name="PlaceHolder 3"/>
          <p:cNvSpPr>
            <a:spLocks noGrp="1"/>
          </p:cNvSpPr>
          <p:nvPr>
            <p:ph type="body"/>
          </p:nvPr>
        </p:nvSpPr>
        <p:spPr>
          <a:xfrm>
            <a:off x="3787560" y="1768680"/>
            <a:ext cx="3098160" cy="2090880"/>
          </a:xfrm>
          <a:prstGeom prst="rect">
            <a:avLst/>
          </a:prstGeom>
        </p:spPr>
        <p:txBody>
          <a:bodyPr lIns="0" tIns="0" rIns="0" bIns="0">
            <a:normAutofit/>
          </a:bodyPr>
          <a:lstStyle/>
          <a:p>
            <a:endParaRPr lang="fr-FR" sz="3200" b="0" strike="noStrike" spc="-1">
              <a:latin typeface="Arial"/>
            </a:endParaRPr>
          </a:p>
        </p:txBody>
      </p:sp>
      <p:sp>
        <p:nvSpPr>
          <p:cNvPr id="110" name="PlaceHolder 4"/>
          <p:cNvSpPr>
            <a:spLocks noGrp="1"/>
          </p:cNvSpPr>
          <p:nvPr>
            <p:ph type="body"/>
          </p:nvPr>
        </p:nvSpPr>
        <p:spPr>
          <a:xfrm>
            <a:off x="7041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111" name="PlaceHolder 5"/>
          <p:cNvSpPr>
            <a:spLocks noGrp="1"/>
          </p:cNvSpPr>
          <p:nvPr>
            <p:ph type="body"/>
          </p:nvPr>
        </p:nvSpPr>
        <p:spPr>
          <a:xfrm>
            <a:off x="534240" y="4058640"/>
            <a:ext cx="3098160" cy="2090880"/>
          </a:xfrm>
          <a:prstGeom prst="rect">
            <a:avLst/>
          </a:prstGeom>
        </p:spPr>
        <p:txBody>
          <a:bodyPr lIns="0" tIns="0" rIns="0" bIns="0">
            <a:normAutofit/>
          </a:bodyPr>
          <a:lstStyle/>
          <a:p>
            <a:endParaRPr lang="fr-FR" sz="3200" b="0" strike="noStrike" spc="-1">
              <a:latin typeface="Arial"/>
            </a:endParaRPr>
          </a:p>
        </p:txBody>
      </p:sp>
      <p:sp>
        <p:nvSpPr>
          <p:cNvPr id="112" name="PlaceHolder 6"/>
          <p:cNvSpPr>
            <a:spLocks noGrp="1"/>
          </p:cNvSpPr>
          <p:nvPr>
            <p:ph type="body"/>
          </p:nvPr>
        </p:nvSpPr>
        <p:spPr>
          <a:xfrm>
            <a:off x="3787560" y="4058640"/>
            <a:ext cx="3098160" cy="2090880"/>
          </a:xfrm>
          <a:prstGeom prst="rect">
            <a:avLst/>
          </a:prstGeom>
        </p:spPr>
        <p:txBody>
          <a:bodyPr lIns="0" tIns="0" rIns="0" bIns="0">
            <a:normAutofit/>
          </a:bodyPr>
          <a:lstStyle/>
          <a:p>
            <a:endParaRPr lang="fr-FR" sz="3200" b="0" strike="noStrike" spc="-1">
              <a:latin typeface="Arial"/>
            </a:endParaRPr>
          </a:p>
        </p:txBody>
      </p:sp>
      <p:sp>
        <p:nvSpPr>
          <p:cNvPr id="113" name="PlaceHolder 7"/>
          <p:cNvSpPr>
            <a:spLocks noGrp="1"/>
          </p:cNvSpPr>
          <p:nvPr>
            <p:ph type="body"/>
          </p:nvPr>
        </p:nvSpPr>
        <p:spPr>
          <a:xfrm>
            <a:off x="7041240" y="4058640"/>
            <a:ext cx="309816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17" name="PlaceHolder 2"/>
          <p:cNvSpPr>
            <a:spLocks noGrp="1"/>
          </p:cNvSpPr>
          <p:nvPr>
            <p:ph type="subTitle"/>
          </p:nvPr>
        </p:nvSpPr>
        <p:spPr>
          <a:xfrm>
            <a:off x="534240" y="1768680"/>
            <a:ext cx="9622080" cy="43840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19" name="PlaceHolder 2"/>
          <p:cNvSpPr>
            <a:spLocks noGrp="1"/>
          </p:cNvSpPr>
          <p:nvPr>
            <p:ph type="body"/>
          </p:nvPr>
        </p:nvSpPr>
        <p:spPr>
          <a:xfrm>
            <a:off x="534240" y="1768680"/>
            <a:ext cx="96220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7"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8"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21"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122"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534240" y="301320"/>
            <a:ext cx="9622080" cy="585036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26"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27"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
        <p:nvSpPr>
          <p:cNvPr id="128"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30"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131"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32" name="PlaceHolder 4"/>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34"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35"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36" name="PlaceHolder 4"/>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38" name="PlaceHolder 2"/>
          <p:cNvSpPr>
            <a:spLocks noGrp="1"/>
          </p:cNvSpPr>
          <p:nvPr>
            <p:ph type="body"/>
          </p:nvPr>
        </p:nvSpPr>
        <p:spPr>
          <a:xfrm>
            <a:off x="534240" y="1768680"/>
            <a:ext cx="9622080" cy="2090880"/>
          </a:xfrm>
          <a:prstGeom prst="rect">
            <a:avLst/>
          </a:prstGeom>
        </p:spPr>
        <p:txBody>
          <a:bodyPr lIns="0" tIns="0" rIns="0" bIns="0">
            <a:normAutofit/>
          </a:bodyPr>
          <a:lstStyle/>
          <a:p>
            <a:endParaRPr lang="fr-FR" sz="3200" b="0" strike="noStrike" spc="-1">
              <a:latin typeface="Arial"/>
            </a:endParaRPr>
          </a:p>
        </p:txBody>
      </p:sp>
      <p:sp>
        <p:nvSpPr>
          <p:cNvPr id="139" name="PlaceHolder 3"/>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41"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42"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43"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
        <p:nvSpPr>
          <p:cNvPr id="144" name="PlaceHolder 5"/>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46" name="PlaceHolder 2"/>
          <p:cNvSpPr>
            <a:spLocks noGrp="1"/>
          </p:cNvSpPr>
          <p:nvPr>
            <p:ph type="body"/>
          </p:nvPr>
        </p:nvSpPr>
        <p:spPr>
          <a:xfrm>
            <a:off x="534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147" name="PlaceHolder 3"/>
          <p:cNvSpPr>
            <a:spLocks noGrp="1"/>
          </p:cNvSpPr>
          <p:nvPr>
            <p:ph type="body"/>
          </p:nvPr>
        </p:nvSpPr>
        <p:spPr>
          <a:xfrm>
            <a:off x="3787560" y="1768680"/>
            <a:ext cx="3098160" cy="2090880"/>
          </a:xfrm>
          <a:prstGeom prst="rect">
            <a:avLst/>
          </a:prstGeom>
        </p:spPr>
        <p:txBody>
          <a:bodyPr lIns="0" tIns="0" rIns="0" bIns="0">
            <a:normAutofit/>
          </a:bodyPr>
          <a:lstStyle/>
          <a:p>
            <a:endParaRPr lang="fr-FR" sz="3200" b="0" strike="noStrike" spc="-1">
              <a:latin typeface="Arial"/>
            </a:endParaRPr>
          </a:p>
        </p:txBody>
      </p:sp>
      <p:sp>
        <p:nvSpPr>
          <p:cNvPr id="148" name="PlaceHolder 4"/>
          <p:cNvSpPr>
            <a:spLocks noGrp="1"/>
          </p:cNvSpPr>
          <p:nvPr>
            <p:ph type="body"/>
          </p:nvPr>
        </p:nvSpPr>
        <p:spPr>
          <a:xfrm>
            <a:off x="7041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149" name="PlaceHolder 5"/>
          <p:cNvSpPr>
            <a:spLocks noGrp="1"/>
          </p:cNvSpPr>
          <p:nvPr>
            <p:ph type="body"/>
          </p:nvPr>
        </p:nvSpPr>
        <p:spPr>
          <a:xfrm>
            <a:off x="534240" y="4058640"/>
            <a:ext cx="3098160" cy="2090880"/>
          </a:xfrm>
          <a:prstGeom prst="rect">
            <a:avLst/>
          </a:prstGeom>
        </p:spPr>
        <p:txBody>
          <a:bodyPr lIns="0" tIns="0" rIns="0" bIns="0">
            <a:normAutofit/>
          </a:bodyPr>
          <a:lstStyle/>
          <a:p>
            <a:endParaRPr lang="fr-FR" sz="3200" b="0" strike="noStrike" spc="-1">
              <a:latin typeface="Arial"/>
            </a:endParaRPr>
          </a:p>
        </p:txBody>
      </p:sp>
      <p:sp>
        <p:nvSpPr>
          <p:cNvPr id="150" name="PlaceHolder 6"/>
          <p:cNvSpPr>
            <a:spLocks noGrp="1"/>
          </p:cNvSpPr>
          <p:nvPr>
            <p:ph type="body"/>
          </p:nvPr>
        </p:nvSpPr>
        <p:spPr>
          <a:xfrm>
            <a:off x="3787560" y="4058640"/>
            <a:ext cx="3098160" cy="2090880"/>
          </a:xfrm>
          <a:prstGeom prst="rect">
            <a:avLst/>
          </a:prstGeom>
        </p:spPr>
        <p:txBody>
          <a:bodyPr lIns="0" tIns="0" rIns="0" bIns="0">
            <a:normAutofit/>
          </a:bodyPr>
          <a:lstStyle/>
          <a:p>
            <a:endParaRPr lang="fr-FR" sz="3200" b="0" strike="noStrike" spc="-1">
              <a:latin typeface="Arial"/>
            </a:endParaRPr>
          </a:p>
        </p:txBody>
      </p:sp>
      <p:sp>
        <p:nvSpPr>
          <p:cNvPr id="151" name="PlaceHolder 7"/>
          <p:cNvSpPr>
            <a:spLocks noGrp="1"/>
          </p:cNvSpPr>
          <p:nvPr>
            <p:ph type="body"/>
          </p:nvPr>
        </p:nvSpPr>
        <p:spPr>
          <a:xfrm>
            <a:off x="7041240" y="4058640"/>
            <a:ext cx="309816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55" name="PlaceHolder 2"/>
          <p:cNvSpPr>
            <a:spLocks noGrp="1"/>
          </p:cNvSpPr>
          <p:nvPr>
            <p:ph type="subTitle"/>
          </p:nvPr>
        </p:nvSpPr>
        <p:spPr>
          <a:xfrm>
            <a:off x="534240" y="1768680"/>
            <a:ext cx="9622080" cy="43840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57" name="PlaceHolder 2"/>
          <p:cNvSpPr>
            <a:spLocks noGrp="1"/>
          </p:cNvSpPr>
          <p:nvPr>
            <p:ph type="body"/>
          </p:nvPr>
        </p:nvSpPr>
        <p:spPr>
          <a:xfrm>
            <a:off x="534240" y="1768680"/>
            <a:ext cx="96220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59"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160"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534240" y="301320"/>
            <a:ext cx="9622080" cy="585036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64"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65"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
        <p:nvSpPr>
          <p:cNvPr id="166"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68"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169"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70" name="PlaceHolder 4"/>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72"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73"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74" name="PlaceHolder 4"/>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76" name="PlaceHolder 2"/>
          <p:cNvSpPr>
            <a:spLocks noGrp="1"/>
          </p:cNvSpPr>
          <p:nvPr>
            <p:ph type="body"/>
          </p:nvPr>
        </p:nvSpPr>
        <p:spPr>
          <a:xfrm>
            <a:off x="534240" y="1768680"/>
            <a:ext cx="9622080" cy="2090880"/>
          </a:xfrm>
          <a:prstGeom prst="rect">
            <a:avLst/>
          </a:prstGeom>
        </p:spPr>
        <p:txBody>
          <a:bodyPr lIns="0" tIns="0" rIns="0" bIns="0">
            <a:normAutofit/>
          </a:bodyPr>
          <a:lstStyle/>
          <a:p>
            <a:endParaRPr lang="fr-FR" sz="3200" b="0" strike="noStrike" spc="-1">
              <a:latin typeface="Arial"/>
            </a:endParaRPr>
          </a:p>
        </p:txBody>
      </p:sp>
      <p:sp>
        <p:nvSpPr>
          <p:cNvPr id="177" name="PlaceHolder 3"/>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79"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80"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81"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
        <p:nvSpPr>
          <p:cNvPr id="182" name="PlaceHolder 5"/>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34240" y="301320"/>
            <a:ext cx="9622080" cy="585036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84" name="PlaceHolder 2"/>
          <p:cNvSpPr>
            <a:spLocks noGrp="1"/>
          </p:cNvSpPr>
          <p:nvPr>
            <p:ph type="body"/>
          </p:nvPr>
        </p:nvSpPr>
        <p:spPr>
          <a:xfrm>
            <a:off x="534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185" name="PlaceHolder 3"/>
          <p:cNvSpPr>
            <a:spLocks noGrp="1"/>
          </p:cNvSpPr>
          <p:nvPr>
            <p:ph type="body"/>
          </p:nvPr>
        </p:nvSpPr>
        <p:spPr>
          <a:xfrm>
            <a:off x="3787560" y="1768680"/>
            <a:ext cx="3098160" cy="2090880"/>
          </a:xfrm>
          <a:prstGeom prst="rect">
            <a:avLst/>
          </a:prstGeom>
        </p:spPr>
        <p:txBody>
          <a:bodyPr lIns="0" tIns="0" rIns="0" bIns="0">
            <a:normAutofit/>
          </a:bodyPr>
          <a:lstStyle/>
          <a:p>
            <a:endParaRPr lang="fr-FR" sz="3200" b="0" strike="noStrike" spc="-1">
              <a:latin typeface="Arial"/>
            </a:endParaRPr>
          </a:p>
        </p:txBody>
      </p:sp>
      <p:sp>
        <p:nvSpPr>
          <p:cNvPr id="186" name="PlaceHolder 4"/>
          <p:cNvSpPr>
            <a:spLocks noGrp="1"/>
          </p:cNvSpPr>
          <p:nvPr>
            <p:ph type="body"/>
          </p:nvPr>
        </p:nvSpPr>
        <p:spPr>
          <a:xfrm>
            <a:off x="7041240" y="1768680"/>
            <a:ext cx="3098160" cy="2090880"/>
          </a:xfrm>
          <a:prstGeom prst="rect">
            <a:avLst/>
          </a:prstGeom>
        </p:spPr>
        <p:txBody>
          <a:bodyPr lIns="0" tIns="0" rIns="0" bIns="0">
            <a:normAutofit/>
          </a:bodyPr>
          <a:lstStyle/>
          <a:p>
            <a:endParaRPr lang="fr-FR" sz="3200" b="0" strike="noStrike" spc="-1">
              <a:latin typeface="Arial"/>
            </a:endParaRPr>
          </a:p>
        </p:txBody>
      </p:sp>
      <p:sp>
        <p:nvSpPr>
          <p:cNvPr id="187" name="PlaceHolder 5"/>
          <p:cNvSpPr>
            <a:spLocks noGrp="1"/>
          </p:cNvSpPr>
          <p:nvPr>
            <p:ph type="body"/>
          </p:nvPr>
        </p:nvSpPr>
        <p:spPr>
          <a:xfrm>
            <a:off x="534240" y="4058640"/>
            <a:ext cx="3098160" cy="2090880"/>
          </a:xfrm>
          <a:prstGeom prst="rect">
            <a:avLst/>
          </a:prstGeom>
        </p:spPr>
        <p:txBody>
          <a:bodyPr lIns="0" tIns="0" rIns="0" bIns="0">
            <a:normAutofit/>
          </a:bodyPr>
          <a:lstStyle/>
          <a:p>
            <a:endParaRPr lang="fr-FR" sz="3200" b="0" strike="noStrike" spc="-1">
              <a:latin typeface="Arial"/>
            </a:endParaRPr>
          </a:p>
        </p:txBody>
      </p:sp>
      <p:sp>
        <p:nvSpPr>
          <p:cNvPr id="188" name="PlaceHolder 6"/>
          <p:cNvSpPr>
            <a:spLocks noGrp="1"/>
          </p:cNvSpPr>
          <p:nvPr>
            <p:ph type="body"/>
          </p:nvPr>
        </p:nvSpPr>
        <p:spPr>
          <a:xfrm>
            <a:off x="3787560" y="4058640"/>
            <a:ext cx="3098160" cy="2090880"/>
          </a:xfrm>
          <a:prstGeom prst="rect">
            <a:avLst/>
          </a:prstGeom>
        </p:spPr>
        <p:txBody>
          <a:bodyPr lIns="0" tIns="0" rIns="0" bIns="0">
            <a:normAutofit/>
          </a:bodyPr>
          <a:lstStyle/>
          <a:p>
            <a:endParaRPr lang="fr-FR" sz="3200" b="0" strike="noStrike" spc="-1">
              <a:latin typeface="Arial"/>
            </a:endParaRPr>
          </a:p>
        </p:txBody>
      </p:sp>
      <p:sp>
        <p:nvSpPr>
          <p:cNvPr id="189" name="PlaceHolder 7"/>
          <p:cNvSpPr>
            <a:spLocks noGrp="1"/>
          </p:cNvSpPr>
          <p:nvPr>
            <p:ph type="body"/>
          </p:nvPr>
        </p:nvSpPr>
        <p:spPr>
          <a:xfrm>
            <a:off x="7041240" y="4058640"/>
            <a:ext cx="309816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2"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13" name="PlaceHolder 3"/>
          <p:cNvSpPr>
            <a:spLocks noGrp="1"/>
          </p:cNvSpPr>
          <p:nvPr>
            <p:ph type="body"/>
          </p:nvPr>
        </p:nvSpPr>
        <p:spPr>
          <a:xfrm>
            <a:off x="5464800" y="1768680"/>
            <a:ext cx="4695480" cy="4384080"/>
          </a:xfrm>
          <a:prstGeom prst="rect">
            <a:avLst/>
          </a:prstGeom>
        </p:spPr>
        <p:txBody>
          <a:bodyPr lIns="0" tIns="0" rIns="0" bIns="0">
            <a:normAutofit/>
          </a:bodyPr>
          <a:lstStyle/>
          <a:p>
            <a:endParaRPr lang="fr-FR" sz="3200" b="0" strike="noStrike" spc="-1">
              <a:latin typeface="Arial"/>
            </a:endParaRPr>
          </a:p>
        </p:txBody>
      </p:sp>
      <p:sp>
        <p:nvSpPr>
          <p:cNvPr id="14" name="PlaceHolder 4"/>
          <p:cNvSpPr>
            <a:spLocks noGrp="1"/>
          </p:cNvSpPr>
          <p:nvPr>
            <p:ph type="body"/>
          </p:nvPr>
        </p:nvSpPr>
        <p:spPr>
          <a:xfrm>
            <a:off x="53424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16" name="PlaceHolder 2"/>
          <p:cNvSpPr>
            <a:spLocks noGrp="1"/>
          </p:cNvSpPr>
          <p:nvPr>
            <p:ph type="body"/>
          </p:nvPr>
        </p:nvSpPr>
        <p:spPr>
          <a:xfrm>
            <a:off x="534240" y="1768680"/>
            <a:ext cx="4695480" cy="438408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18" name="PlaceHolder 4"/>
          <p:cNvSpPr>
            <a:spLocks noGrp="1"/>
          </p:cNvSpPr>
          <p:nvPr>
            <p:ph type="body"/>
          </p:nvPr>
        </p:nvSpPr>
        <p:spPr>
          <a:xfrm>
            <a:off x="5464800" y="4058640"/>
            <a:ext cx="46954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endParaRPr lang="fr-FR" sz="4400" b="0" strike="noStrike" spc="-1">
              <a:latin typeface="Arial"/>
            </a:endParaRPr>
          </a:p>
        </p:txBody>
      </p:sp>
      <p:sp>
        <p:nvSpPr>
          <p:cNvPr id="20" name="PlaceHolder 2"/>
          <p:cNvSpPr>
            <a:spLocks noGrp="1"/>
          </p:cNvSpPr>
          <p:nvPr>
            <p:ph type="body"/>
          </p:nvPr>
        </p:nvSpPr>
        <p:spPr>
          <a:xfrm>
            <a:off x="534240" y="1768680"/>
            <a:ext cx="4695480" cy="2090880"/>
          </a:xfrm>
          <a:prstGeom prst="rect">
            <a:avLst/>
          </a:prstGeom>
        </p:spPr>
        <p:txBody>
          <a:bodyPr lIns="0" tIns="0" rIns="0" bIns="0">
            <a:normAutofit/>
          </a:bodyPr>
          <a:lstStyle/>
          <a:p>
            <a:endParaRPr lang="fr-FR" sz="3200" b="0" strike="noStrike" spc="-1">
              <a:latin typeface="Arial"/>
            </a:endParaRPr>
          </a:p>
        </p:txBody>
      </p:sp>
      <p:sp>
        <p:nvSpPr>
          <p:cNvPr id="21" name="PlaceHolder 3"/>
          <p:cNvSpPr>
            <a:spLocks noGrp="1"/>
          </p:cNvSpPr>
          <p:nvPr>
            <p:ph type="body"/>
          </p:nvPr>
        </p:nvSpPr>
        <p:spPr>
          <a:xfrm>
            <a:off x="5464800" y="1768680"/>
            <a:ext cx="4695480" cy="2090880"/>
          </a:xfrm>
          <a:prstGeom prst="rect">
            <a:avLst/>
          </a:prstGeom>
        </p:spPr>
        <p:txBody>
          <a:bodyPr lIns="0" tIns="0" rIns="0" bIns="0">
            <a:normAutofit/>
          </a:bodyPr>
          <a:lstStyle/>
          <a:p>
            <a:endParaRPr lang="fr-FR" sz="3200" b="0" strike="noStrike" spc="-1">
              <a:latin typeface="Arial"/>
            </a:endParaRPr>
          </a:p>
        </p:txBody>
      </p:sp>
      <p:sp>
        <p:nvSpPr>
          <p:cNvPr id="22" name="PlaceHolder 4"/>
          <p:cNvSpPr>
            <a:spLocks noGrp="1"/>
          </p:cNvSpPr>
          <p:nvPr>
            <p:ph type="body"/>
          </p:nvPr>
        </p:nvSpPr>
        <p:spPr>
          <a:xfrm>
            <a:off x="534240" y="4058640"/>
            <a:ext cx="9622080" cy="2090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3" name="PlaceHolder 2"/>
          <p:cNvSpPr>
            <a:spLocks noGrp="1"/>
          </p:cNvSpPr>
          <p:nvPr>
            <p:ph type="body"/>
          </p:nvPr>
        </p:nvSpPr>
        <p:spPr>
          <a:xfrm>
            <a:off x="534240" y="1768680"/>
            <a:ext cx="962208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39" name="PlaceHolder 2"/>
          <p:cNvSpPr>
            <a:spLocks noGrp="1"/>
          </p:cNvSpPr>
          <p:nvPr>
            <p:ph type="body"/>
          </p:nvPr>
        </p:nvSpPr>
        <p:spPr>
          <a:xfrm>
            <a:off x="534240" y="1768680"/>
            <a:ext cx="962208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77" name="PlaceHolder 2"/>
          <p:cNvSpPr>
            <a:spLocks noGrp="1"/>
          </p:cNvSpPr>
          <p:nvPr>
            <p:ph type="body"/>
          </p:nvPr>
        </p:nvSpPr>
        <p:spPr>
          <a:xfrm>
            <a:off x="534240" y="1768680"/>
            <a:ext cx="962208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115" name="PlaceHolder 2"/>
          <p:cNvSpPr>
            <a:spLocks noGrp="1"/>
          </p:cNvSpPr>
          <p:nvPr>
            <p:ph type="body"/>
          </p:nvPr>
        </p:nvSpPr>
        <p:spPr>
          <a:xfrm>
            <a:off x="534240" y="1768680"/>
            <a:ext cx="962208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534240" y="301320"/>
            <a:ext cx="9622080" cy="1261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153" name="PlaceHolder 2"/>
          <p:cNvSpPr>
            <a:spLocks noGrp="1"/>
          </p:cNvSpPr>
          <p:nvPr>
            <p:ph type="body"/>
          </p:nvPr>
        </p:nvSpPr>
        <p:spPr>
          <a:xfrm>
            <a:off x="534240" y="1768680"/>
            <a:ext cx="962208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talab.gouv.fr/wp-content/uploads/2017/04/ETALAB-Licence-Ouverte-v2.0.pdf"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5.wmf"/><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5.wmf"/><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wmf"/><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w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wm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wmf"/><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wmf"/><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wmf"/><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wmf"/><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wmf"/><Relationship Id="rId7"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4.wmf"/><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12.wmf"/><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5.wmf"/><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5.wmf"/><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85F98C1-3B8A-44A4-9B6A-570834B247EE}"/>
              </a:ext>
            </a:extLst>
          </p:cNvPr>
          <p:cNvPicPr/>
          <p:nvPr/>
        </p:nvPicPr>
        <p:blipFill>
          <a:blip r:embed="rId2"/>
          <a:stretch>
            <a:fillRect/>
          </a:stretch>
        </p:blipFill>
        <p:spPr bwMode="auto">
          <a:xfrm>
            <a:off x="151096" y="1040803"/>
            <a:ext cx="1271880" cy="1171644"/>
          </a:xfrm>
          <a:prstGeom prst="rect">
            <a:avLst/>
          </a:prstGeom>
        </p:spPr>
      </p:pic>
      <p:sp>
        <p:nvSpPr>
          <p:cNvPr id="6" name="Rectangle 3">
            <a:extLst>
              <a:ext uri="{FF2B5EF4-FFF2-40B4-BE49-F238E27FC236}">
                <a16:creationId xmlns:a16="http://schemas.microsoft.com/office/drawing/2014/main" id="{E68518C3-0380-4EC2-A042-A3A099BA7DC8}"/>
              </a:ext>
            </a:extLst>
          </p:cNvPr>
          <p:cNvSpPr>
            <a:spLocks noChangeArrowheads="1"/>
          </p:cNvSpPr>
          <p:nvPr/>
        </p:nvSpPr>
        <p:spPr bwMode="auto">
          <a:xfrm>
            <a:off x="1673380" y="1219605"/>
            <a:ext cx="2369280" cy="35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89" tIns="40094" rIns="80189" bIns="40094"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defTabSz="801929">
              <a:tabLst>
                <a:tab pos="2684234" algn="ctr"/>
                <a:tab pos="5367076" algn="r"/>
              </a:tabLst>
              <a:defRPr/>
            </a:pPr>
            <a:r>
              <a:rPr lang="fr-FR" altLang="zh-CN" sz="877" b="1">
                <a:solidFill>
                  <a:prstClr val="black"/>
                </a:solidFill>
                <a:latin typeface="Marianne" panose="02000000000000000000" pitchFamily="50" charset="0"/>
                <a:ea typeface="NSimSun" panose="02010609030101010101" pitchFamily="49" charset="-122"/>
                <a:cs typeface="Arial" panose="020B0604020202020204" pitchFamily="34" charset="0"/>
              </a:rPr>
              <a:t>Direction régionale de l’environnement, </a:t>
            </a:r>
            <a:br>
              <a:rPr lang="fr-FR" altLang="zh-CN" sz="877" b="1">
                <a:solidFill>
                  <a:prstClr val="black"/>
                </a:solidFill>
                <a:latin typeface="Marianne" panose="02000000000000000000" pitchFamily="50" charset="0"/>
                <a:ea typeface="NSimSun" panose="02010609030101010101" pitchFamily="49" charset="-122"/>
                <a:cs typeface="Arial" panose="020B0604020202020204" pitchFamily="34" charset="0"/>
              </a:rPr>
            </a:br>
            <a:r>
              <a:rPr lang="fr-FR" altLang="zh-CN" sz="877" b="1">
                <a:solidFill>
                  <a:prstClr val="black"/>
                </a:solidFill>
                <a:latin typeface="Marianne" panose="02000000000000000000" pitchFamily="50" charset="0"/>
                <a:ea typeface="NSimSun" panose="02010609030101010101" pitchFamily="49" charset="-122"/>
                <a:cs typeface="Arial" panose="020B0604020202020204" pitchFamily="34" charset="0"/>
              </a:rPr>
              <a:t>de l’aménagement et du logement</a:t>
            </a:r>
            <a:endParaRPr lang="fr-FR" altLang="zh-CN" sz="1579">
              <a:solidFill>
                <a:prstClr val="black"/>
              </a:solidFill>
              <a:ea typeface="等线" panose="02010600030101010101" pitchFamily="2" charset="-122"/>
            </a:endParaRPr>
          </a:p>
        </p:txBody>
      </p:sp>
      <p:sp>
        <p:nvSpPr>
          <p:cNvPr id="18" name="ZoneTexte 17">
            <a:extLst>
              <a:ext uri="{FF2B5EF4-FFF2-40B4-BE49-F238E27FC236}">
                <a16:creationId xmlns:a16="http://schemas.microsoft.com/office/drawing/2014/main" id="{D58166C5-BB47-484C-A4D6-4B6DD93C753E}"/>
              </a:ext>
            </a:extLst>
          </p:cNvPr>
          <p:cNvSpPr txBox="1"/>
          <p:nvPr/>
        </p:nvSpPr>
        <p:spPr>
          <a:xfrm>
            <a:off x="151096" y="2176066"/>
            <a:ext cx="5345906" cy="1199111"/>
          </a:xfrm>
          <a:prstGeom prst="rect">
            <a:avLst/>
          </a:prstGeom>
          <a:noFill/>
        </p:spPr>
        <p:txBody>
          <a:bodyPr wrap="square">
            <a:spAutoFit/>
          </a:bodyPr>
          <a:lstStyle/>
          <a:p>
            <a:pPr algn="just" defTabSz="801929">
              <a:defRPr/>
            </a:pPr>
            <a:r>
              <a:rPr lang="fr-FR" sz="2105" i="1" kern="100" spc="-105" dirty="0">
                <a:solidFill>
                  <a:prstClr val="black"/>
                </a:solidFill>
                <a:latin typeface="Marianne ExtraBold" panose="02000000000000000000" pitchFamily="50" charset="0"/>
                <a:ea typeface="NSimSun" panose="02010609030101010101" pitchFamily="49" charset="-122"/>
                <a:cs typeface="Arial" panose="020B0604020202020204" pitchFamily="34" charset="0"/>
              </a:rPr>
              <a:t>IMPACCT</a:t>
            </a:r>
            <a:endParaRPr lang="fr-FR" sz="2105" kern="100" spc="-105" dirty="0">
              <a:solidFill>
                <a:prstClr val="black"/>
              </a:solidFill>
              <a:latin typeface="Marianne ExtraBold" panose="02000000000000000000" pitchFamily="50" charset="0"/>
              <a:ea typeface="NSimSun" panose="02010609030101010101" pitchFamily="49" charset="-122"/>
              <a:cs typeface="Arial" panose="020B0604020202020204" pitchFamily="34" charset="0"/>
            </a:endParaRPr>
          </a:p>
          <a:p>
            <a:pPr algn="just" defTabSz="801929">
              <a:defRPr/>
            </a:pPr>
            <a:r>
              <a:rPr lang="fr-FR" sz="3859" b="1" kern="100" dirty="0">
                <a:solidFill>
                  <a:prstClr val="black"/>
                </a:solidFill>
                <a:latin typeface="Marianne" panose="02000000000000000000" pitchFamily="50" charset="0"/>
                <a:ea typeface="NSimSun" panose="02010609030101010101" pitchFamily="49" charset="-122"/>
                <a:cs typeface="Arial" panose="020B0604020202020204" pitchFamily="34" charset="0"/>
              </a:rPr>
              <a:t>Bretagne</a:t>
            </a:r>
          </a:p>
          <a:p>
            <a:pPr defTabSz="801929">
              <a:defRPr/>
            </a:pPr>
            <a:r>
              <a:rPr lang="fr-FR" sz="1228" dirty="0">
                <a:solidFill>
                  <a:prstClr val="black"/>
                </a:solidFill>
                <a:latin typeface="Marianne" panose="02000000000000000000" pitchFamily="50" charset="0"/>
                <a:ea typeface="NSimSun" panose="02010609030101010101" pitchFamily="49" charset="-122"/>
                <a:cs typeface="Arial" panose="020B0604020202020204" pitchFamily="34" charset="0"/>
              </a:rPr>
              <a:t>Boîte à outils</a:t>
            </a:r>
            <a:endParaRPr lang="fr-FR" sz="1228" dirty="0">
              <a:solidFill>
                <a:prstClr val="black"/>
              </a:solidFill>
              <a:latin typeface="Calibri" panose="020F0502020204030204"/>
            </a:endParaRPr>
          </a:p>
        </p:txBody>
      </p:sp>
      <p:cxnSp>
        <p:nvCxnSpPr>
          <p:cNvPr id="11" name="Connecteur droit 10">
            <a:extLst>
              <a:ext uri="{FF2B5EF4-FFF2-40B4-BE49-F238E27FC236}">
                <a16:creationId xmlns:a16="http://schemas.microsoft.com/office/drawing/2014/main" id="{D45AE76F-6F65-4A83-9E4F-0C00A3B04092}"/>
              </a:ext>
            </a:extLst>
          </p:cNvPr>
          <p:cNvCxnSpPr/>
          <p:nvPr/>
        </p:nvCxnSpPr>
        <p:spPr>
          <a:xfrm>
            <a:off x="151096" y="3390640"/>
            <a:ext cx="10110073"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2" name="Tableau 11">
            <a:extLst>
              <a:ext uri="{FF2B5EF4-FFF2-40B4-BE49-F238E27FC236}">
                <a16:creationId xmlns:a16="http://schemas.microsoft.com/office/drawing/2014/main" id="{2600BF20-5700-4A8B-B7BF-FEEBC6AA0DFB}"/>
              </a:ext>
            </a:extLst>
          </p:cNvPr>
          <p:cNvGraphicFramePr>
            <a:graphicFrameLocks noGrp="1"/>
          </p:cNvGraphicFramePr>
          <p:nvPr/>
        </p:nvGraphicFramePr>
        <p:xfrm>
          <a:off x="708611" y="3519352"/>
          <a:ext cx="9552558" cy="1854604"/>
        </p:xfrm>
        <a:graphic>
          <a:graphicData uri="http://schemas.openxmlformats.org/drawingml/2006/table">
            <a:tbl>
              <a:tblPr>
                <a:tableStyleId>{5C22544A-7EE6-4342-B048-85BDC9FD1C3A}</a:tableStyleId>
              </a:tblPr>
              <a:tblGrid>
                <a:gridCol w="553617">
                  <a:extLst>
                    <a:ext uri="{9D8B030D-6E8A-4147-A177-3AD203B41FA5}">
                      <a16:colId xmlns:a16="http://schemas.microsoft.com/office/drawing/2014/main" val="2416868706"/>
                    </a:ext>
                  </a:extLst>
                </a:gridCol>
                <a:gridCol w="4135653">
                  <a:extLst>
                    <a:ext uri="{9D8B030D-6E8A-4147-A177-3AD203B41FA5}">
                      <a16:colId xmlns:a16="http://schemas.microsoft.com/office/drawing/2014/main" val="268093817"/>
                    </a:ext>
                  </a:extLst>
                </a:gridCol>
                <a:gridCol w="4863288">
                  <a:extLst>
                    <a:ext uri="{9D8B030D-6E8A-4147-A177-3AD203B41FA5}">
                      <a16:colId xmlns:a16="http://schemas.microsoft.com/office/drawing/2014/main" val="2920981968"/>
                    </a:ext>
                  </a:extLst>
                </a:gridCol>
              </a:tblGrid>
              <a:tr h="1223990">
                <a:tc gridSpan="2">
                  <a:txBody>
                    <a:bodyPr/>
                    <a:lstStyle/>
                    <a:p>
                      <a:pPr algn="just"/>
                      <a:endParaRPr lang="fr-FR" sz="1000" kern="100" dirty="0">
                        <a:effectLst/>
                        <a:latin typeface="Marianne" panose="02000000000000000000" pitchFamily="50" charset="0"/>
                        <a:ea typeface="NSimSun" panose="02010609030101010101" pitchFamily="49" charset="-122"/>
                        <a:cs typeface="Arial" panose="020B0604020202020204" pitchFamily="34" charset="0"/>
                      </a:endParaRPr>
                    </a:p>
                  </a:txBody>
                  <a:tcPr marL="30628" marR="30628" marT="30628" marB="30628">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a:txBody>
                    <a:bodyPr/>
                    <a:lstStyle/>
                    <a:p>
                      <a:pPr marR="144145">
                        <a:spcBef>
                          <a:spcPts val="300"/>
                        </a:spcBef>
                        <a:spcAft>
                          <a:spcPts val="600"/>
                        </a:spcAft>
                      </a:pPr>
                      <a:r>
                        <a:rPr lang="fr-FR" sz="2300" b="1" kern="100" dirty="0">
                          <a:effectLst/>
                          <a:latin typeface="Marianne" panose="02000000000000000000" pitchFamily="50" charset="0"/>
                        </a:rPr>
                        <a:t>Imaginer les modes de vie des Bretons à horizon 2050</a:t>
                      </a:r>
                    </a:p>
                    <a:p>
                      <a:pPr marR="179705" algn="just"/>
                      <a:r>
                        <a:rPr lang="fr-FR" sz="900" kern="100" dirty="0">
                          <a:effectLst/>
                          <a:latin typeface="Marianne" panose="02000000000000000000" pitchFamily="50" charset="0"/>
                        </a:rPr>
                        <a:t>Démarche de prospective IMPACCT sur l’adaptation au changement climatique et l’évolution des modes de vie en Bretagne à horizon 2050</a:t>
                      </a:r>
                    </a:p>
                    <a:p>
                      <a:pPr marR="179705" algn="just"/>
                      <a:r>
                        <a:rPr lang="fr-FR" sz="900" kern="100" dirty="0">
                          <a:effectLst/>
                          <a:latin typeface="Marianne" panose="02000000000000000000" pitchFamily="50" charset="0"/>
                        </a:rPr>
                        <a:t> </a:t>
                      </a:r>
                      <a:endParaRPr lang="fr-FR" sz="900" kern="100" dirty="0">
                        <a:effectLst/>
                        <a:latin typeface="Marianne" panose="02000000000000000000" pitchFamily="50" charset="0"/>
                        <a:ea typeface="NSimSun" panose="02010609030101010101" pitchFamily="49" charset="-122"/>
                        <a:cs typeface="Arial" panose="020B0604020202020204" pitchFamily="34" charset="0"/>
                      </a:endParaRPr>
                    </a:p>
                  </a:txBody>
                  <a:tcPr marL="30628" marR="30628" marT="30628" marB="3062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extLst>
                  <a:ext uri="{0D108BD9-81ED-4DB2-BD59-A6C34878D82A}">
                    <a16:rowId xmlns:a16="http://schemas.microsoft.com/office/drawing/2014/main" val="81041056"/>
                  </a:ext>
                </a:extLst>
              </a:tr>
              <a:tr h="604628">
                <a:tc>
                  <a:txBody>
                    <a:bodyPr/>
                    <a:lstStyle/>
                    <a:p>
                      <a:pPr algn="just"/>
                      <a:endParaRPr lang="fr-FR" sz="800" kern="100" dirty="0">
                        <a:effectLst/>
                        <a:latin typeface="Marianne" panose="02000000000000000000" pitchFamily="50" charset="0"/>
                        <a:ea typeface="NSimSun" panose="02010609030101010101" pitchFamily="49" charset="-122"/>
                        <a:cs typeface="Arial" panose="020B0604020202020204" pitchFamily="34" charset="0"/>
                      </a:endParaRPr>
                    </a:p>
                  </a:txBody>
                  <a:tcPr marL="30628" marR="30628" marT="30628" marB="306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tc>
                  <a:txBody>
                    <a:bodyPr/>
                    <a:lstStyle/>
                    <a:p>
                      <a:pPr algn="just"/>
                      <a:r>
                        <a:rPr lang="fr-FR" sz="900" kern="100" dirty="0">
                          <a:effectLst/>
                        </a:rPr>
                        <a:t> </a:t>
                      </a:r>
                      <a:r>
                        <a:rPr lang="fr-FR" sz="900" u="sng" kern="100" dirty="0">
                          <a:effectLst/>
                          <a:hlinkClick r:id="rId3"/>
                        </a:rPr>
                        <a:t>LICENCE OUVERTE</a:t>
                      </a:r>
                      <a:endParaRPr lang="fr-FR" sz="700" kern="100" dirty="0">
                        <a:effectLst/>
                      </a:endParaRPr>
                    </a:p>
                    <a:p>
                      <a:pPr algn="just"/>
                      <a:r>
                        <a:rPr lang="fr-FR" sz="900" u="sng" kern="100" dirty="0">
                          <a:effectLst/>
                          <a:hlinkClick r:id="rId3"/>
                        </a:rPr>
                        <a:t>OPEN LICENCE</a:t>
                      </a:r>
                      <a:endParaRPr lang="fr-FR" sz="700" kern="100" dirty="0">
                        <a:effectLst/>
                        <a:latin typeface="Marianne" panose="02000000000000000000" pitchFamily="50" charset="0"/>
                        <a:ea typeface="NSimSun" panose="02010609030101010101" pitchFamily="49" charset="-122"/>
                        <a:cs typeface="Arial" panose="020B0604020202020204" pitchFamily="34" charset="0"/>
                      </a:endParaRPr>
                    </a:p>
                    <a:p>
                      <a:pPr algn="just"/>
                      <a:endParaRPr lang="fr-FR" sz="900" kern="100" dirty="0">
                        <a:effectLst/>
                        <a:latin typeface="Marianne" panose="02000000000000000000" pitchFamily="50" charset="0"/>
                        <a:ea typeface="NSimSun" panose="02010609030101010101" pitchFamily="49" charset="-122"/>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tc>
                  <a:txBody>
                    <a:bodyPr/>
                    <a:lstStyle/>
                    <a:p>
                      <a:endParaRPr lang="fr-FR" sz="1600" dirty="0"/>
                    </a:p>
                  </a:txBody>
                  <a:tcPr marL="80189" marR="80189" marT="40094" marB="4009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extLst>
                  <a:ext uri="{0D108BD9-81ED-4DB2-BD59-A6C34878D82A}">
                    <a16:rowId xmlns:a16="http://schemas.microsoft.com/office/drawing/2014/main" val="2007270208"/>
                  </a:ext>
                </a:extLst>
              </a:tr>
            </a:tbl>
          </a:graphicData>
        </a:graphic>
      </p:graphicFrame>
      <p:pic>
        <p:nvPicPr>
          <p:cNvPr id="23" name="Image1">
            <a:extLst>
              <a:ext uri="{FF2B5EF4-FFF2-40B4-BE49-F238E27FC236}">
                <a16:creationId xmlns:a16="http://schemas.microsoft.com/office/drawing/2014/main" id="{52097264-00A7-4E69-8949-9059BF0E2C3A}"/>
              </a:ext>
            </a:extLst>
          </p:cNvPr>
          <p:cNvPicPr/>
          <p:nvPr/>
        </p:nvPicPr>
        <p:blipFill>
          <a:blip r:embed="rId4" cstate="email">
            <a:extLst>
              <a:ext uri="{28A0092B-C50C-407E-A947-70E740481C1C}">
                <a14:useLocalDpi xmlns:a14="http://schemas.microsoft.com/office/drawing/2010/main"/>
              </a:ext>
            </a:extLst>
          </a:blip>
          <a:stretch>
            <a:fillRect/>
          </a:stretch>
        </p:blipFill>
        <p:spPr bwMode="auto">
          <a:xfrm>
            <a:off x="708610" y="4711473"/>
            <a:ext cx="523453" cy="672136"/>
          </a:xfrm>
          <a:prstGeom prst="rect">
            <a:avLst/>
          </a:prstGeom>
        </p:spPr>
      </p:pic>
      <p:pic>
        <p:nvPicPr>
          <p:cNvPr id="24" name="Image 23" descr="Une image contenant intérieur, personne, table, plancher&#10;&#10;Description générée automatiquement">
            <a:extLst>
              <a:ext uri="{FF2B5EF4-FFF2-40B4-BE49-F238E27FC236}">
                <a16:creationId xmlns:a16="http://schemas.microsoft.com/office/drawing/2014/main" id="{3C1B1CA0-22B3-4A0D-B966-9E769B88C27C}"/>
              </a:ext>
            </a:extLst>
          </p:cNvPr>
          <p:cNvPicPr/>
          <p:nvPr/>
        </p:nvPicPr>
        <p:blipFill>
          <a:blip r:embed="rId5" cstate="email">
            <a:extLst>
              <a:ext uri="{28A0092B-C50C-407E-A947-70E740481C1C}">
                <a14:useLocalDpi xmlns:a14="http://schemas.microsoft.com/office/drawing/2010/main"/>
              </a:ext>
            </a:extLst>
          </a:blip>
          <a:stretch/>
        </p:blipFill>
        <p:spPr>
          <a:xfrm>
            <a:off x="708611" y="3542077"/>
            <a:ext cx="4637295" cy="1169396"/>
          </a:xfrm>
          <a:prstGeom prst="rect">
            <a:avLst/>
          </a:prstGeom>
          <a:ln w="0">
            <a:noFill/>
          </a:ln>
        </p:spPr>
      </p:pic>
      <p:sp>
        <p:nvSpPr>
          <p:cNvPr id="14" name="ZoneTexte 13">
            <a:extLst>
              <a:ext uri="{FF2B5EF4-FFF2-40B4-BE49-F238E27FC236}">
                <a16:creationId xmlns:a16="http://schemas.microsoft.com/office/drawing/2014/main" id="{7E983992-7A4A-4B9E-95F6-7B16EE520F1F}"/>
              </a:ext>
            </a:extLst>
          </p:cNvPr>
          <p:cNvSpPr txBox="1"/>
          <p:nvPr/>
        </p:nvSpPr>
        <p:spPr>
          <a:xfrm>
            <a:off x="5933861" y="2830920"/>
            <a:ext cx="4327308" cy="335348"/>
          </a:xfrm>
          <a:prstGeom prst="rect">
            <a:avLst/>
          </a:prstGeom>
          <a:noFill/>
        </p:spPr>
        <p:txBody>
          <a:bodyPr wrap="square" rtlCol="0">
            <a:spAutoFit/>
          </a:bodyPr>
          <a:lstStyle/>
          <a:p>
            <a:pPr defTabSz="801929">
              <a:defRPr/>
            </a:pPr>
            <a:r>
              <a:rPr lang="fr-FR" sz="1579" b="1">
                <a:solidFill>
                  <a:prstClr val="black"/>
                </a:solidFill>
                <a:latin typeface="Marianne" panose="02000000000000000000" pitchFamily="50" charset="0"/>
              </a:rPr>
              <a:t>Annexe 7 .</a:t>
            </a:r>
            <a:r>
              <a:rPr lang="fr-FR" sz="1579" b="1" kern="100">
                <a:solidFill>
                  <a:prstClr val="black"/>
                </a:solidFill>
                <a:latin typeface="Marianne" panose="02000000000000000000" pitchFamily="50" charset="0"/>
                <a:ea typeface="NSimSun" panose="02010609030101010101" pitchFamily="49" charset="-122"/>
                <a:cs typeface="Arial" panose="020B0604020202020204" pitchFamily="34" charset="0"/>
              </a:rPr>
              <a:t>Exemple </a:t>
            </a:r>
            <a:r>
              <a:rPr lang="fr-FR" sz="1579" b="1" kern="100" dirty="0">
                <a:solidFill>
                  <a:prstClr val="black"/>
                </a:solidFill>
                <a:latin typeface="Marianne" panose="02000000000000000000" pitchFamily="50" charset="0"/>
                <a:ea typeface="NSimSun" panose="02010609030101010101" pitchFamily="49" charset="-122"/>
                <a:cs typeface="Arial" panose="020B0604020202020204" pitchFamily="34" charset="0"/>
              </a:rPr>
              <a:t>de support atelier#3</a:t>
            </a:r>
            <a:endParaRPr lang="fr-FR" sz="1579" dirty="0">
              <a:solidFill>
                <a:prstClr val="black"/>
              </a:solidFill>
              <a:latin typeface="Calibri" panose="020F0502020204030204"/>
            </a:endParaRPr>
          </a:p>
        </p:txBody>
      </p:sp>
      <p:pic>
        <p:nvPicPr>
          <p:cNvPr id="15" name="Image 14">
            <a:extLst>
              <a:ext uri="{FF2B5EF4-FFF2-40B4-BE49-F238E27FC236}">
                <a16:creationId xmlns:a16="http://schemas.microsoft.com/office/drawing/2014/main" id="{7C638D8F-CF03-464D-9B3F-349D26890542}"/>
              </a:ext>
            </a:extLst>
          </p:cNvPr>
          <p:cNvPicPr>
            <a:picLocks noChangeAspect="1"/>
          </p:cNvPicPr>
          <p:nvPr/>
        </p:nvPicPr>
        <p:blipFill>
          <a:blip r:embed="rId6"/>
          <a:stretch>
            <a:fillRect/>
          </a:stretch>
        </p:blipFill>
        <p:spPr>
          <a:xfrm>
            <a:off x="114129" y="5564849"/>
            <a:ext cx="10677882" cy="1199111"/>
          </a:xfrm>
          <a:prstGeom prst="rect">
            <a:avLst/>
          </a:prstGeom>
        </p:spPr>
      </p:pic>
    </p:spTree>
    <p:extLst>
      <p:ext uri="{BB962C8B-B14F-4D97-AF65-F5344CB8AC3E}">
        <p14:creationId xmlns:p14="http://schemas.microsoft.com/office/powerpoint/2010/main" val="219391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408" name="Image 8"/>
          <p:cNvPicPr/>
          <p:nvPr/>
        </p:nvPicPr>
        <p:blipFill>
          <a:blip r:embed="rId2"/>
          <a:stretch/>
        </p:blipFill>
        <p:spPr>
          <a:xfrm>
            <a:off x="563040" y="406080"/>
            <a:ext cx="564840" cy="597960"/>
          </a:xfrm>
          <a:prstGeom prst="rect">
            <a:avLst/>
          </a:prstGeom>
          <a:ln w="25560">
            <a:noFill/>
          </a:ln>
        </p:spPr>
      </p:pic>
      <p:sp>
        <p:nvSpPr>
          <p:cNvPr id="409" name="CustomShape 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410" name="CustomShape 2"/>
          <p:cNvSpPr/>
          <p:nvPr/>
        </p:nvSpPr>
        <p:spPr>
          <a:xfrm>
            <a:off x="3322440" y="17805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grpSp>
        <p:nvGrpSpPr>
          <p:cNvPr id="411" name="Group 3"/>
          <p:cNvGrpSpPr/>
          <p:nvPr/>
        </p:nvGrpSpPr>
        <p:grpSpPr>
          <a:xfrm>
            <a:off x="1814040" y="779400"/>
            <a:ext cx="1384920" cy="1312560"/>
            <a:chOff x="1814040" y="779400"/>
            <a:chExt cx="1384920" cy="1312560"/>
          </a:xfrm>
        </p:grpSpPr>
        <p:sp>
          <p:nvSpPr>
            <p:cNvPr id="412" name="CustomShape 4"/>
            <p:cNvSpPr/>
            <p:nvPr/>
          </p:nvSpPr>
          <p:spPr>
            <a:xfrm>
              <a:off x="2698920" y="102024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13" name="CustomShape 5"/>
            <p:cNvSpPr/>
            <p:nvPr/>
          </p:nvSpPr>
          <p:spPr>
            <a:xfrm>
              <a:off x="3020760" y="114984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14" name="CustomShape 6"/>
            <p:cNvSpPr/>
            <p:nvPr/>
          </p:nvSpPr>
          <p:spPr>
            <a:xfrm>
              <a:off x="2409480" y="14893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15" name="CustomShape 7"/>
            <p:cNvSpPr/>
            <p:nvPr/>
          </p:nvSpPr>
          <p:spPr>
            <a:xfrm>
              <a:off x="2808360" y="144216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16" name="CustomShape 8"/>
            <p:cNvSpPr/>
            <p:nvPr/>
          </p:nvSpPr>
          <p:spPr>
            <a:xfrm>
              <a:off x="2836800" y="175464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17" name="CustomShape 9"/>
            <p:cNvSpPr/>
            <p:nvPr/>
          </p:nvSpPr>
          <p:spPr>
            <a:xfrm>
              <a:off x="2433960" y="10717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18" name="CustomShape 10"/>
            <p:cNvSpPr/>
            <p:nvPr/>
          </p:nvSpPr>
          <p:spPr>
            <a:xfrm>
              <a:off x="2136240" y="18741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19" name="CustomShape 11"/>
            <p:cNvSpPr/>
            <p:nvPr/>
          </p:nvSpPr>
          <p:spPr>
            <a:xfrm>
              <a:off x="2535480" y="182736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20" name="CustomShape 12"/>
            <p:cNvSpPr/>
            <p:nvPr/>
          </p:nvSpPr>
          <p:spPr>
            <a:xfrm>
              <a:off x="2160720" y="14565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21" name="CustomShape 13"/>
            <p:cNvSpPr/>
            <p:nvPr/>
          </p:nvSpPr>
          <p:spPr>
            <a:xfrm>
              <a:off x="1814040" y="119664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22" name="CustomShape 14"/>
            <p:cNvSpPr/>
            <p:nvPr/>
          </p:nvSpPr>
          <p:spPr>
            <a:xfrm>
              <a:off x="2212920" y="114984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423" name="CustomShape 15"/>
            <p:cNvSpPr/>
            <p:nvPr/>
          </p:nvSpPr>
          <p:spPr>
            <a:xfrm>
              <a:off x="1838520" y="77940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grpSp>
      <p:grpSp>
        <p:nvGrpSpPr>
          <p:cNvPr id="424" name="Group 16"/>
          <p:cNvGrpSpPr/>
          <p:nvPr/>
        </p:nvGrpSpPr>
        <p:grpSpPr>
          <a:xfrm>
            <a:off x="1239840" y="4233960"/>
            <a:ext cx="1384920" cy="1312560"/>
            <a:chOff x="1239840" y="4233960"/>
            <a:chExt cx="1384920" cy="1312560"/>
          </a:xfrm>
        </p:grpSpPr>
        <p:sp>
          <p:nvSpPr>
            <p:cNvPr id="425" name="CustomShape 17"/>
            <p:cNvSpPr/>
            <p:nvPr/>
          </p:nvSpPr>
          <p:spPr>
            <a:xfrm rot="10800000">
              <a:off x="1561320" y="50875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26" name="CustomShape 18"/>
            <p:cNvSpPr/>
            <p:nvPr/>
          </p:nvSpPr>
          <p:spPr>
            <a:xfrm rot="10800000">
              <a:off x="1239840" y="495828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27" name="CustomShape 19"/>
            <p:cNvSpPr/>
            <p:nvPr/>
          </p:nvSpPr>
          <p:spPr>
            <a:xfrm rot="10800000">
              <a:off x="1851120" y="461880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28" name="CustomShape 20"/>
            <p:cNvSpPr/>
            <p:nvPr/>
          </p:nvSpPr>
          <p:spPr>
            <a:xfrm rot="10800000">
              <a:off x="1452240" y="461952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29" name="CustomShape 21"/>
            <p:cNvSpPr/>
            <p:nvPr/>
          </p:nvSpPr>
          <p:spPr>
            <a:xfrm rot="10800000">
              <a:off x="1423440" y="435348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30" name="CustomShape 22"/>
            <p:cNvSpPr/>
            <p:nvPr/>
          </p:nvSpPr>
          <p:spPr>
            <a:xfrm rot="10800000">
              <a:off x="1826640" y="503640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31" name="CustomShape 23"/>
            <p:cNvSpPr/>
            <p:nvPr/>
          </p:nvSpPr>
          <p:spPr>
            <a:xfrm rot="10800000">
              <a:off x="2124000" y="42339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32" name="CustomShape 24"/>
            <p:cNvSpPr/>
            <p:nvPr/>
          </p:nvSpPr>
          <p:spPr>
            <a:xfrm rot="10800000">
              <a:off x="1668240" y="431496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33" name="CustomShape 25"/>
            <p:cNvSpPr/>
            <p:nvPr/>
          </p:nvSpPr>
          <p:spPr>
            <a:xfrm rot="10800000">
              <a:off x="2099520" y="465120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34" name="CustomShape 26"/>
            <p:cNvSpPr/>
            <p:nvPr/>
          </p:nvSpPr>
          <p:spPr>
            <a:xfrm rot="10800000">
              <a:off x="2446560" y="49111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35" name="CustomShape 27"/>
            <p:cNvSpPr/>
            <p:nvPr/>
          </p:nvSpPr>
          <p:spPr>
            <a:xfrm rot="10800000">
              <a:off x="2047320" y="495828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436" name="CustomShape 28"/>
            <p:cNvSpPr/>
            <p:nvPr/>
          </p:nvSpPr>
          <p:spPr>
            <a:xfrm rot="10800000">
              <a:off x="2422080" y="53287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grpSp>
      <p:grpSp>
        <p:nvGrpSpPr>
          <p:cNvPr id="437" name="Group 29"/>
          <p:cNvGrpSpPr/>
          <p:nvPr/>
        </p:nvGrpSpPr>
        <p:grpSpPr>
          <a:xfrm>
            <a:off x="7189560" y="983160"/>
            <a:ext cx="1384920" cy="1312560"/>
            <a:chOff x="7189560" y="983160"/>
            <a:chExt cx="1384920" cy="1312560"/>
          </a:xfrm>
        </p:grpSpPr>
        <p:sp>
          <p:nvSpPr>
            <p:cNvPr id="438" name="CustomShape 30"/>
            <p:cNvSpPr/>
            <p:nvPr/>
          </p:nvSpPr>
          <p:spPr>
            <a:xfrm rot="10800000">
              <a:off x="7511040" y="18367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39" name="CustomShape 31"/>
            <p:cNvSpPr/>
            <p:nvPr/>
          </p:nvSpPr>
          <p:spPr>
            <a:xfrm rot="10800000">
              <a:off x="7189560" y="17071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0" name="CustomShape 32"/>
            <p:cNvSpPr/>
            <p:nvPr/>
          </p:nvSpPr>
          <p:spPr>
            <a:xfrm rot="10800000">
              <a:off x="7801200" y="136800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1" name="CustomShape 33"/>
            <p:cNvSpPr/>
            <p:nvPr/>
          </p:nvSpPr>
          <p:spPr>
            <a:xfrm rot="10800000">
              <a:off x="7401960" y="141480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2" name="CustomShape 34"/>
            <p:cNvSpPr/>
            <p:nvPr/>
          </p:nvSpPr>
          <p:spPr>
            <a:xfrm rot="10800000">
              <a:off x="7373160" y="110232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3" name="CustomShape 35"/>
            <p:cNvSpPr/>
            <p:nvPr/>
          </p:nvSpPr>
          <p:spPr>
            <a:xfrm rot="10800000">
              <a:off x="7776720" y="178524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4" name="CustomShape 36"/>
            <p:cNvSpPr/>
            <p:nvPr/>
          </p:nvSpPr>
          <p:spPr>
            <a:xfrm rot="10800000">
              <a:off x="8074080" y="9831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5" name="CustomShape 37"/>
            <p:cNvSpPr/>
            <p:nvPr/>
          </p:nvSpPr>
          <p:spPr>
            <a:xfrm rot="10800000">
              <a:off x="7674840" y="102996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6" name="CustomShape 38"/>
            <p:cNvSpPr/>
            <p:nvPr/>
          </p:nvSpPr>
          <p:spPr>
            <a:xfrm rot="10800000">
              <a:off x="8049600" y="140040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7" name="CustomShape 39"/>
            <p:cNvSpPr/>
            <p:nvPr/>
          </p:nvSpPr>
          <p:spPr>
            <a:xfrm rot="10800000">
              <a:off x="8396280" y="16603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8" name="CustomShape 40"/>
            <p:cNvSpPr/>
            <p:nvPr/>
          </p:nvSpPr>
          <p:spPr>
            <a:xfrm rot="10800000">
              <a:off x="7997040" y="17071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449" name="CustomShape 41"/>
            <p:cNvSpPr/>
            <p:nvPr/>
          </p:nvSpPr>
          <p:spPr>
            <a:xfrm rot="10800000">
              <a:off x="8371800" y="20779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grpSp>
      <p:grpSp>
        <p:nvGrpSpPr>
          <p:cNvPr id="450" name="Group 42"/>
          <p:cNvGrpSpPr/>
          <p:nvPr/>
        </p:nvGrpSpPr>
        <p:grpSpPr>
          <a:xfrm>
            <a:off x="7759800" y="3340800"/>
            <a:ext cx="1076040" cy="1689480"/>
            <a:chOff x="7759800" y="3340800"/>
            <a:chExt cx="1076040" cy="1689480"/>
          </a:xfrm>
        </p:grpSpPr>
        <p:sp>
          <p:nvSpPr>
            <p:cNvPr id="451" name="CustomShape 43"/>
            <p:cNvSpPr/>
            <p:nvPr/>
          </p:nvSpPr>
          <p:spPr>
            <a:xfrm rot="16200000">
              <a:off x="7937280" y="375264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2" name="CustomShape 44"/>
            <p:cNvSpPr/>
            <p:nvPr/>
          </p:nvSpPr>
          <p:spPr>
            <a:xfrm rot="16200000">
              <a:off x="8043840" y="336024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3" name="CustomShape 45"/>
            <p:cNvSpPr/>
            <p:nvPr/>
          </p:nvSpPr>
          <p:spPr>
            <a:xfrm rot="16200000">
              <a:off x="8322120" y="410580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4" name="CustomShape 46"/>
            <p:cNvSpPr/>
            <p:nvPr/>
          </p:nvSpPr>
          <p:spPr>
            <a:xfrm rot="16200000">
              <a:off x="8283240" y="361944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5" name="CustomShape 47"/>
            <p:cNvSpPr/>
            <p:nvPr/>
          </p:nvSpPr>
          <p:spPr>
            <a:xfrm rot="16200000">
              <a:off x="8539560" y="35845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6" name="CustomShape 48"/>
            <p:cNvSpPr/>
            <p:nvPr/>
          </p:nvSpPr>
          <p:spPr>
            <a:xfrm rot="16200000">
              <a:off x="7979760" y="407628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7" name="CustomShape 49"/>
            <p:cNvSpPr/>
            <p:nvPr/>
          </p:nvSpPr>
          <p:spPr>
            <a:xfrm rot="16200000">
              <a:off x="8637480" y="443880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8" name="CustomShape 50"/>
            <p:cNvSpPr/>
            <p:nvPr/>
          </p:nvSpPr>
          <p:spPr>
            <a:xfrm rot="16200000">
              <a:off x="8599320" y="39520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59" name="CustomShape 51"/>
            <p:cNvSpPr/>
            <p:nvPr/>
          </p:nvSpPr>
          <p:spPr>
            <a:xfrm rot="16200000">
              <a:off x="8295120" y="44089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60" name="CustomShape 52"/>
            <p:cNvSpPr/>
            <p:nvPr/>
          </p:nvSpPr>
          <p:spPr>
            <a:xfrm rot="16200000">
              <a:off x="8082000" y="48319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61" name="CustomShape 53"/>
            <p:cNvSpPr/>
            <p:nvPr/>
          </p:nvSpPr>
          <p:spPr>
            <a:xfrm rot="16200000">
              <a:off x="8043840" y="434520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462" name="CustomShape 54"/>
            <p:cNvSpPr/>
            <p:nvPr/>
          </p:nvSpPr>
          <p:spPr>
            <a:xfrm rot="16200000">
              <a:off x="7740000" y="480204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grpSp>
      <p:grpSp>
        <p:nvGrpSpPr>
          <p:cNvPr id="463" name="Group 55"/>
          <p:cNvGrpSpPr/>
          <p:nvPr/>
        </p:nvGrpSpPr>
        <p:grpSpPr>
          <a:xfrm>
            <a:off x="5925240" y="5371200"/>
            <a:ext cx="1076040" cy="1689120"/>
            <a:chOff x="5925240" y="5371200"/>
            <a:chExt cx="1076040" cy="1689120"/>
          </a:xfrm>
        </p:grpSpPr>
        <p:sp>
          <p:nvSpPr>
            <p:cNvPr id="464" name="CustomShape 56"/>
            <p:cNvSpPr/>
            <p:nvPr/>
          </p:nvSpPr>
          <p:spPr>
            <a:xfrm rot="5400000">
              <a:off x="6605640" y="647028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65" name="CustomShape 57"/>
            <p:cNvSpPr/>
            <p:nvPr/>
          </p:nvSpPr>
          <p:spPr>
            <a:xfrm rot="5400000">
              <a:off x="6498720" y="686196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66" name="CustomShape 58"/>
            <p:cNvSpPr/>
            <p:nvPr/>
          </p:nvSpPr>
          <p:spPr>
            <a:xfrm rot="5400000">
              <a:off x="6221160" y="611676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67" name="CustomShape 59"/>
            <p:cNvSpPr/>
            <p:nvPr/>
          </p:nvSpPr>
          <p:spPr>
            <a:xfrm rot="5400000">
              <a:off x="6258960" y="660312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68" name="CustomShape 60"/>
            <p:cNvSpPr/>
            <p:nvPr/>
          </p:nvSpPr>
          <p:spPr>
            <a:xfrm rot="5400000">
              <a:off x="6003000" y="66376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69" name="CustomShape 61"/>
            <p:cNvSpPr/>
            <p:nvPr/>
          </p:nvSpPr>
          <p:spPr>
            <a:xfrm rot="5400000">
              <a:off x="6563520" y="614628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70" name="CustomShape 62"/>
            <p:cNvSpPr/>
            <p:nvPr/>
          </p:nvSpPr>
          <p:spPr>
            <a:xfrm rot="5400000">
              <a:off x="5905440" y="578376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71" name="CustomShape 63"/>
            <p:cNvSpPr/>
            <p:nvPr/>
          </p:nvSpPr>
          <p:spPr>
            <a:xfrm rot="5400000">
              <a:off x="5943600" y="627012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72" name="CustomShape 64"/>
            <p:cNvSpPr/>
            <p:nvPr/>
          </p:nvSpPr>
          <p:spPr>
            <a:xfrm rot="5400000">
              <a:off x="6247440" y="58132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73" name="CustomShape 65"/>
            <p:cNvSpPr/>
            <p:nvPr/>
          </p:nvSpPr>
          <p:spPr>
            <a:xfrm rot="5400000">
              <a:off x="6460920" y="5390640"/>
              <a:ext cx="217800" cy="17892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74" name="CustomShape 66"/>
            <p:cNvSpPr/>
            <p:nvPr/>
          </p:nvSpPr>
          <p:spPr>
            <a:xfrm rot="5400000">
              <a:off x="6498720" y="587700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475" name="CustomShape 67"/>
            <p:cNvSpPr/>
            <p:nvPr/>
          </p:nvSpPr>
          <p:spPr>
            <a:xfrm rot="5400000">
              <a:off x="6803280" y="542088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grpSp>
      <p:sp>
        <p:nvSpPr>
          <p:cNvPr id="476" name="CustomShape 68"/>
          <p:cNvSpPr/>
          <p:nvPr/>
        </p:nvSpPr>
        <p:spPr>
          <a:xfrm>
            <a:off x="8643240" y="924480"/>
            <a:ext cx="168660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200" b="1" i="1" strike="noStrike" spc="-1">
                <a:solidFill>
                  <a:srgbClr val="000000"/>
                </a:solidFill>
                <a:latin typeface="Arial"/>
                <a:ea typeface="DejaVu Sans"/>
              </a:rPr>
              <a:t>1 regroupement d’idées </a:t>
            </a:r>
            <a:endParaRPr lang="fr-FR" sz="1200" b="0" strike="noStrike" spc="-1">
              <a:latin typeface="Arial"/>
            </a:endParaRPr>
          </a:p>
          <a:p>
            <a:pPr>
              <a:lnSpc>
                <a:spcPct val="100000"/>
              </a:lnSpc>
            </a:pPr>
            <a:r>
              <a:rPr lang="fr-FR" sz="1200" b="1" i="1" strike="noStrike" spc="-1">
                <a:solidFill>
                  <a:srgbClr val="000000"/>
                </a:solidFill>
                <a:latin typeface="Arial"/>
                <a:ea typeface="DejaVu Sans"/>
              </a:rPr>
              <a:t>= 1 pratique </a:t>
            </a:r>
            <a:endParaRPr lang="fr-FR" sz="1200" b="0" strike="noStrike" spc="-1">
              <a:latin typeface="Arial"/>
            </a:endParaRPr>
          </a:p>
        </p:txBody>
      </p:sp>
      <p:sp>
        <p:nvSpPr>
          <p:cNvPr id="477" name="CustomShape 69"/>
          <p:cNvSpPr/>
          <p:nvPr/>
        </p:nvSpPr>
        <p:spPr>
          <a:xfrm>
            <a:off x="1302120" y="419472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478" name="CustomShape 70"/>
          <p:cNvSpPr/>
          <p:nvPr/>
        </p:nvSpPr>
        <p:spPr>
          <a:xfrm>
            <a:off x="1748520" y="489060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479" name="CustomShape 71"/>
          <p:cNvSpPr/>
          <p:nvPr/>
        </p:nvSpPr>
        <p:spPr>
          <a:xfrm>
            <a:off x="7874280" y="332244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9D3D0"/>
            </a:solidFill>
            <a:miter/>
          </a:ln>
        </p:spPr>
        <p:style>
          <a:lnRef idx="0">
            <a:scrgbClr r="0" g="0" b="0"/>
          </a:lnRef>
          <a:fillRef idx="0">
            <a:scrgbClr r="0" g="0" b="0"/>
          </a:fillRef>
          <a:effectRef idx="0">
            <a:scrgbClr r="0" g="0" b="0"/>
          </a:effectRef>
          <a:fontRef idx="minor"/>
        </p:style>
      </p:sp>
      <p:sp>
        <p:nvSpPr>
          <p:cNvPr id="480" name="CustomShape 72"/>
          <p:cNvSpPr/>
          <p:nvPr/>
        </p:nvSpPr>
        <p:spPr>
          <a:xfrm>
            <a:off x="6209280" y="573696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DEFE6"/>
            </a:solidFill>
            <a:miter/>
          </a:ln>
        </p:spPr>
        <p:style>
          <a:lnRef idx="0">
            <a:scrgbClr r="0" g="0" b="0"/>
          </a:lnRef>
          <a:fillRef idx="0">
            <a:scrgbClr r="0" g="0" b="0"/>
          </a:fillRef>
          <a:effectRef idx="0">
            <a:scrgbClr r="0" g="0" b="0"/>
          </a:effectRef>
          <a:fontRef idx="minor"/>
        </p:style>
      </p:sp>
      <p:sp>
        <p:nvSpPr>
          <p:cNvPr id="481" name="CustomShape 73"/>
          <p:cNvSpPr/>
          <p:nvPr/>
        </p:nvSpPr>
        <p:spPr>
          <a:xfrm>
            <a:off x="7422120" y="165168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9D9D9"/>
            </a:solidFill>
            <a:miter/>
          </a:ln>
        </p:spPr>
        <p:style>
          <a:lnRef idx="0">
            <a:scrgbClr r="0" g="0" b="0"/>
          </a:lnRef>
          <a:fillRef idx="0">
            <a:scrgbClr r="0" g="0" b="0"/>
          </a:fillRef>
          <a:effectRef idx="0">
            <a:scrgbClr r="0" g="0" b="0"/>
          </a:effectRef>
          <a:fontRef idx="minor"/>
        </p:style>
      </p:sp>
      <p:sp>
        <p:nvSpPr>
          <p:cNvPr id="482" name="CustomShape 74"/>
          <p:cNvSpPr/>
          <p:nvPr/>
        </p:nvSpPr>
        <p:spPr>
          <a:xfrm>
            <a:off x="7234560" y="91476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9D9D9"/>
            </a:solidFill>
            <a:miter/>
          </a:ln>
        </p:spPr>
        <p:style>
          <a:lnRef idx="0">
            <a:scrgbClr r="0" g="0" b="0"/>
          </a:lnRef>
          <a:fillRef idx="0">
            <a:scrgbClr r="0" g="0" b="0"/>
          </a:fillRef>
          <a:effectRef idx="0">
            <a:scrgbClr r="0" g="0" b="0"/>
          </a:effectRef>
          <a:fontRef idx="minor"/>
        </p:style>
      </p:sp>
      <p:sp>
        <p:nvSpPr>
          <p:cNvPr id="483" name="CustomShape 75"/>
          <p:cNvSpPr/>
          <p:nvPr/>
        </p:nvSpPr>
        <p:spPr>
          <a:xfrm>
            <a:off x="8268840" y="395064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9D3D0"/>
            </a:solidFill>
            <a:miter/>
          </a:ln>
        </p:spPr>
        <p:style>
          <a:lnRef idx="0">
            <a:scrgbClr r="0" g="0" b="0"/>
          </a:lnRef>
          <a:fillRef idx="0">
            <a:scrgbClr r="0" g="0" b="0"/>
          </a:fillRef>
          <a:effectRef idx="0">
            <a:scrgbClr r="0" g="0" b="0"/>
          </a:effectRef>
          <a:fontRef idx="minor"/>
        </p:style>
      </p:sp>
      <p:sp>
        <p:nvSpPr>
          <p:cNvPr id="484" name="CustomShape 76"/>
          <p:cNvSpPr/>
          <p:nvPr/>
        </p:nvSpPr>
        <p:spPr>
          <a:xfrm>
            <a:off x="2115720" y="110052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6CE58"/>
            </a:solidFill>
            <a:miter/>
          </a:ln>
        </p:spPr>
        <p:style>
          <a:lnRef idx="0">
            <a:scrgbClr r="0" g="0" b="0"/>
          </a:lnRef>
          <a:fillRef idx="0">
            <a:scrgbClr r="0" g="0" b="0"/>
          </a:fillRef>
          <a:effectRef idx="0">
            <a:scrgbClr r="0" g="0" b="0"/>
          </a:effectRef>
          <a:fontRef idx="minor"/>
        </p:style>
      </p:sp>
      <p:sp>
        <p:nvSpPr>
          <p:cNvPr id="485" name="CustomShape 77"/>
          <p:cNvSpPr/>
          <p:nvPr/>
        </p:nvSpPr>
        <p:spPr>
          <a:xfrm>
            <a:off x="2487240" y="165888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6CE58"/>
            </a:solidFill>
            <a:miter/>
          </a:ln>
        </p:spPr>
        <p:style>
          <a:lnRef idx="0">
            <a:scrgbClr r="0" g="0" b="0"/>
          </a:lnRef>
          <a:fillRef idx="0">
            <a:scrgbClr r="0" g="0" b="0"/>
          </a:fillRef>
          <a:effectRef idx="0">
            <a:scrgbClr r="0" g="0" b="0"/>
          </a:effectRef>
          <a:fontRef idx="minor"/>
        </p:style>
      </p:sp>
      <p:grpSp>
        <p:nvGrpSpPr>
          <p:cNvPr id="486" name="Group 78"/>
          <p:cNvGrpSpPr/>
          <p:nvPr/>
        </p:nvGrpSpPr>
        <p:grpSpPr>
          <a:xfrm>
            <a:off x="2446920" y="1040040"/>
            <a:ext cx="5516640" cy="5613480"/>
            <a:chOff x="2446920" y="1040040"/>
            <a:chExt cx="5516640" cy="5613480"/>
          </a:xfrm>
        </p:grpSpPr>
        <p:grpSp>
          <p:nvGrpSpPr>
            <p:cNvPr id="487" name="Group 79"/>
            <p:cNvGrpSpPr/>
            <p:nvPr/>
          </p:nvGrpSpPr>
          <p:grpSpPr>
            <a:xfrm>
              <a:off x="3067200" y="1239120"/>
              <a:ext cx="4225320" cy="4814280"/>
              <a:chOff x="3067200" y="1239120"/>
              <a:chExt cx="4225320" cy="4814280"/>
            </a:xfrm>
          </p:grpSpPr>
          <p:sp>
            <p:nvSpPr>
              <p:cNvPr id="488" name="CustomShape 80"/>
              <p:cNvSpPr/>
              <p:nvPr/>
            </p:nvSpPr>
            <p:spPr>
              <a:xfrm flipH="1" flipV="1">
                <a:off x="3687480" y="1458720"/>
                <a:ext cx="1369080" cy="18975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489" name="CustomShape 81"/>
              <p:cNvSpPr/>
              <p:nvPr/>
            </p:nvSpPr>
            <p:spPr>
              <a:xfrm flipV="1">
                <a:off x="5048280" y="1238760"/>
                <a:ext cx="1346760" cy="2154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490" name="CustomShape 82"/>
              <p:cNvSpPr/>
              <p:nvPr/>
            </p:nvSpPr>
            <p:spPr>
              <a:xfrm flipH="1">
                <a:off x="3066840" y="3358800"/>
                <a:ext cx="1991160" cy="99468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491" name="CustomShape 83"/>
              <p:cNvSpPr/>
              <p:nvPr/>
            </p:nvSpPr>
            <p:spPr>
              <a:xfrm flipH="1">
                <a:off x="5034600" y="3358800"/>
                <a:ext cx="23400" cy="269460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492" name="CustomShape 84"/>
              <p:cNvSpPr/>
              <p:nvPr/>
            </p:nvSpPr>
            <p:spPr>
              <a:xfrm>
                <a:off x="5060520" y="3358800"/>
                <a:ext cx="2232000" cy="1245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grpSp>
        <p:sp>
          <p:nvSpPr>
            <p:cNvPr id="493" name="CustomShape 85"/>
            <p:cNvSpPr/>
            <p:nvPr/>
          </p:nvSpPr>
          <p:spPr>
            <a:xfrm>
              <a:off x="3495240" y="1999800"/>
              <a:ext cx="3080160" cy="35460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494" name="CustomShape 86"/>
            <p:cNvSpPr/>
            <p:nvPr/>
          </p:nvSpPr>
          <p:spPr>
            <a:xfrm>
              <a:off x="3816720" y="2251080"/>
              <a:ext cx="2477520" cy="285264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495" name="CustomShape 87"/>
            <p:cNvSpPr/>
            <p:nvPr/>
          </p:nvSpPr>
          <p:spPr>
            <a:xfrm>
              <a:off x="4198680" y="2624760"/>
              <a:ext cx="1678680" cy="193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496" name="CustomShape 88"/>
            <p:cNvSpPr/>
            <p:nvPr/>
          </p:nvSpPr>
          <p:spPr>
            <a:xfrm>
              <a:off x="2990160" y="1680120"/>
              <a:ext cx="3868200" cy="445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497" name="CustomShape 89"/>
            <p:cNvSpPr/>
            <p:nvPr/>
          </p:nvSpPr>
          <p:spPr>
            <a:xfrm>
              <a:off x="3097080" y="1076040"/>
              <a:ext cx="1438920" cy="1438560"/>
            </a:xfrm>
            <a:custGeom>
              <a:avLst/>
              <a:gdLst/>
              <a:ahLst/>
              <a:cxnLst/>
              <a:rect l="l" t="t" r="r" b="b"/>
              <a:pathLst>
                <a:path w="21605" h="21600">
                  <a:moveTo>
                    <a:pt x="0" y="10800"/>
                  </a:moveTo>
                </a:path>
              </a:pathLst>
            </a:custGeom>
            <a:solidFill>
              <a:srgbClr val="FCF8DC"/>
            </a:solidFill>
            <a:ln w="0">
              <a:noFill/>
            </a:ln>
          </p:spPr>
          <p:style>
            <a:lnRef idx="0">
              <a:scrgbClr r="0" g="0" b="0"/>
            </a:lnRef>
            <a:fillRef idx="0">
              <a:scrgbClr r="0" g="0" b="0"/>
            </a:fillRef>
            <a:effectRef idx="0">
              <a:scrgbClr r="0" g="0" b="0"/>
            </a:effectRef>
            <a:fontRef idx="minor"/>
          </p:style>
        </p:sp>
        <p:sp>
          <p:nvSpPr>
            <p:cNvPr id="498" name="CustomShape 90"/>
            <p:cNvSpPr/>
            <p:nvPr/>
          </p:nvSpPr>
          <p:spPr>
            <a:xfrm>
              <a:off x="5396400" y="1040040"/>
              <a:ext cx="1438560" cy="1438560"/>
            </a:xfrm>
            <a:custGeom>
              <a:avLst/>
              <a:gdLst/>
              <a:ahLst/>
              <a:cxnLst/>
              <a:rect l="l" t="t" r="r" b="b"/>
              <a:pathLst>
                <a:path w="21600" h="21600">
                  <a:moveTo>
                    <a:pt x="0" y="10800"/>
                  </a:moveTo>
                </a:path>
              </a:pathLst>
            </a:custGeom>
            <a:solidFill>
              <a:srgbClr val="E7EBEC"/>
            </a:solidFill>
            <a:ln w="0">
              <a:noFill/>
            </a:ln>
          </p:spPr>
          <p:style>
            <a:lnRef idx="0">
              <a:scrgbClr r="0" g="0" b="0"/>
            </a:lnRef>
            <a:fillRef idx="0">
              <a:scrgbClr r="0" g="0" b="0"/>
            </a:fillRef>
            <a:effectRef idx="0">
              <a:scrgbClr r="0" g="0" b="0"/>
            </a:effectRef>
            <a:fontRef idx="minor"/>
          </p:style>
        </p:sp>
        <p:sp>
          <p:nvSpPr>
            <p:cNvPr id="499" name="CustomShape 91"/>
            <p:cNvSpPr/>
            <p:nvPr/>
          </p:nvSpPr>
          <p:spPr>
            <a:xfrm>
              <a:off x="4187160" y="5214960"/>
              <a:ext cx="1438560" cy="1438560"/>
            </a:xfrm>
            <a:custGeom>
              <a:avLst/>
              <a:gdLst/>
              <a:ahLst/>
              <a:cxnLst/>
              <a:rect l="l" t="t" r="r" b="b"/>
              <a:pathLst>
                <a:path w="21600" h="21600">
                  <a:moveTo>
                    <a:pt x="0" y="10800"/>
                  </a:moveTo>
                </a:path>
              </a:pathLst>
            </a:custGeom>
            <a:solidFill>
              <a:srgbClr val="DDEFE5"/>
            </a:solidFill>
            <a:ln w="0">
              <a:noFill/>
            </a:ln>
          </p:spPr>
          <p:style>
            <a:lnRef idx="0">
              <a:scrgbClr r="0" g="0" b="0"/>
            </a:lnRef>
            <a:fillRef idx="0">
              <a:scrgbClr r="0" g="0" b="0"/>
            </a:fillRef>
            <a:effectRef idx="0">
              <a:scrgbClr r="0" g="0" b="0"/>
            </a:effectRef>
            <a:fontRef idx="minor"/>
          </p:style>
        </p:sp>
        <p:sp>
          <p:nvSpPr>
            <p:cNvPr id="500" name="CustomShape 92"/>
            <p:cNvSpPr/>
            <p:nvPr/>
          </p:nvSpPr>
          <p:spPr>
            <a:xfrm>
              <a:off x="2446920" y="3546000"/>
              <a:ext cx="1438560" cy="1438560"/>
            </a:xfrm>
            <a:custGeom>
              <a:avLst/>
              <a:gdLst/>
              <a:ahLst/>
              <a:cxnLst/>
              <a:rect l="l" t="t" r="r" b="b"/>
              <a:pathLst>
                <a:path w="21600" h="21600">
                  <a:moveTo>
                    <a:pt x="0" y="10800"/>
                  </a:moveTo>
                </a:path>
              </a:pathLst>
            </a:custGeom>
            <a:solidFill>
              <a:srgbClr val="CCE8ED"/>
            </a:solidFill>
            <a:ln w="0">
              <a:noFill/>
            </a:ln>
          </p:spPr>
          <p:style>
            <a:lnRef idx="0">
              <a:scrgbClr r="0" g="0" b="0"/>
            </a:lnRef>
            <a:fillRef idx="0">
              <a:scrgbClr r="0" g="0" b="0"/>
            </a:fillRef>
            <a:effectRef idx="0">
              <a:scrgbClr r="0" g="0" b="0"/>
            </a:effectRef>
            <a:fontRef idx="minor"/>
          </p:style>
        </p:sp>
        <p:sp>
          <p:nvSpPr>
            <p:cNvPr id="501" name="CustomShape 93"/>
            <p:cNvSpPr/>
            <p:nvPr/>
          </p:nvSpPr>
          <p:spPr>
            <a:xfrm>
              <a:off x="6030000" y="3600000"/>
              <a:ext cx="1438560" cy="1438560"/>
            </a:xfrm>
            <a:custGeom>
              <a:avLst/>
              <a:gdLst/>
              <a:ahLst/>
              <a:cxnLst/>
              <a:rect l="l" t="t" r="r" b="b"/>
              <a:pathLst>
                <a:path w="21600" h="21600">
                  <a:moveTo>
                    <a:pt x="0" y="10800"/>
                  </a:moveTo>
                </a:path>
              </a:pathLst>
            </a:custGeom>
            <a:solidFill>
              <a:srgbClr val="F8D3D0"/>
            </a:solidFill>
            <a:ln w="0">
              <a:noFill/>
            </a:ln>
          </p:spPr>
          <p:style>
            <a:lnRef idx="0">
              <a:scrgbClr r="0" g="0" b="0"/>
            </a:lnRef>
            <a:fillRef idx="0">
              <a:scrgbClr r="0" g="0" b="0"/>
            </a:fillRef>
            <a:effectRef idx="0">
              <a:scrgbClr r="0" g="0" b="0"/>
            </a:effectRef>
            <a:fontRef idx="minor"/>
          </p:style>
        </p:sp>
        <p:sp>
          <p:nvSpPr>
            <p:cNvPr id="502" name="CustomShape 94"/>
            <p:cNvSpPr/>
            <p:nvPr/>
          </p:nvSpPr>
          <p:spPr>
            <a:xfrm>
              <a:off x="5805000" y="155268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A0ABB1"/>
                  </a:solidFill>
                  <a:latin typeface="Poppins"/>
                  <a:ea typeface="DejaVu Sans"/>
                </a:rPr>
                <a:t>HABITER</a:t>
              </a:r>
              <a:endParaRPr lang="fr-FR" sz="1200" b="0" strike="noStrike" spc="-1">
                <a:latin typeface="Arial"/>
              </a:endParaRPr>
            </a:p>
          </p:txBody>
        </p:sp>
        <p:sp>
          <p:nvSpPr>
            <p:cNvPr id="503" name="CustomShape 95"/>
            <p:cNvSpPr/>
            <p:nvPr/>
          </p:nvSpPr>
          <p:spPr>
            <a:xfrm>
              <a:off x="3287880" y="1568520"/>
              <a:ext cx="20170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FFC000"/>
                  </a:solidFill>
                  <a:latin typeface="Poppins"/>
                  <a:ea typeface="DejaVu Sans"/>
                </a:rPr>
                <a:t>SE DÉPLACER</a:t>
              </a:r>
              <a:endParaRPr lang="fr-FR" sz="1200" b="0" strike="noStrike" spc="-1">
                <a:latin typeface="Arial"/>
              </a:endParaRPr>
            </a:p>
          </p:txBody>
        </p:sp>
        <p:sp>
          <p:nvSpPr>
            <p:cNvPr id="504" name="CustomShape 96"/>
            <p:cNvSpPr/>
            <p:nvPr/>
          </p:nvSpPr>
          <p:spPr>
            <a:xfrm>
              <a:off x="6382080" y="4113000"/>
              <a:ext cx="15814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DB4A3F"/>
                  </a:solidFill>
                  <a:latin typeface="Poppins"/>
                  <a:ea typeface="DejaVu Sans"/>
                </a:rPr>
                <a:t>TRAVAILLER</a:t>
              </a:r>
              <a:endParaRPr lang="fr-FR" sz="1200" b="0" strike="noStrike" spc="-1">
                <a:latin typeface="Arial"/>
              </a:endParaRPr>
            </a:p>
          </p:txBody>
        </p:sp>
        <p:sp>
          <p:nvSpPr>
            <p:cNvPr id="505" name="CustomShape 97"/>
            <p:cNvSpPr/>
            <p:nvPr/>
          </p:nvSpPr>
          <p:spPr>
            <a:xfrm>
              <a:off x="4446000" y="597780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75C095"/>
                  </a:solidFill>
                  <a:latin typeface="Poppins"/>
                  <a:ea typeface="DejaVu Sans"/>
                </a:rPr>
                <a:t>S’ALIMENTER</a:t>
              </a:r>
              <a:endParaRPr lang="fr-FR" sz="1200" b="0" strike="noStrike" spc="-1">
                <a:latin typeface="Arial"/>
              </a:endParaRPr>
            </a:p>
          </p:txBody>
        </p:sp>
        <p:pic>
          <p:nvPicPr>
            <p:cNvPr id="506" name="Graphique 25"/>
            <p:cNvPicPr/>
            <p:nvPr/>
          </p:nvPicPr>
          <p:blipFill>
            <a:blip r:embed="rId3" cstate="screen">
              <a:extLst>
                <a:ext uri="{28A0092B-C50C-407E-A947-70E740481C1C}">
                  <a14:useLocalDpi xmlns:a14="http://schemas.microsoft.com/office/drawing/2010/main"/>
                </a:ext>
              </a:extLst>
            </a:blip>
            <a:stretch/>
          </p:blipFill>
          <p:spPr>
            <a:xfrm>
              <a:off x="5596920" y="2050920"/>
              <a:ext cx="871560" cy="1063440"/>
            </a:xfrm>
            <a:prstGeom prst="rect">
              <a:avLst/>
            </a:prstGeom>
            <a:ln w="25560">
              <a:noFill/>
            </a:ln>
          </p:spPr>
        </p:pic>
        <p:pic>
          <p:nvPicPr>
            <p:cNvPr id="507" name="Graphique 26"/>
            <p:cNvPicPr/>
            <p:nvPr/>
          </p:nvPicPr>
          <p:blipFill>
            <a:blip r:embed="rId4" cstate="screen">
              <a:extLst>
                <a:ext uri="{28A0092B-C50C-407E-A947-70E740481C1C}">
                  <a14:useLocalDpi xmlns:a14="http://schemas.microsoft.com/office/drawing/2010/main"/>
                </a:ext>
              </a:extLst>
            </a:blip>
            <a:stretch/>
          </p:blipFill>
          <p:spPr>
            <a:xfrm>
              <a:off x="4366440" y="4619160"/>
              <a:ext cx="994680" cy="1213200"/>
            </a:xfrm>
            <a:prstGeom prst="rect">
              <a:avLst/>
            </a:prstGeom>
            <a:ln w="25560">
              <a:noFill/>
            </a:ln>
          </p:spPr>
        </p:pic>
        <p:pic>
          <p:nvPicPr>
            <p:cNvPr id="508" name="Graphique 27"/>
            <p:cNvPicPr/>
            <p:nvPr/>
          </p:nvPicPr>
          <p:blipFill>
            <a:blip r:embed="rId5" cstate="screen">
              <a:extLst>
                <a:ext uri="{28A0092B-C50C-407E-A947-70E740481C1C}">
                  <a14:useLocalDpi xmlns:a14="http://schemas.microsoft.com/office/drawing/2010/main"/>
                </a:ext>
              </a:extLst>
            </a:blip>
            <a:stretch/>
          </p:blipFill>
          <p:spPr>
            <a:xfrm flipH="1">
              <a:off x="5484960" y="3770640"/>
              <a:ext cx="922320" cy="1125000"/>
            </a:xfrm>
            <a:prstGeom prst="rect">
              <a:avLst/>
            </a:prstGeom>
            <a:ln w="25560">
              <a:noFill/>
            </a:ln>
          </p:spPr>
        </p:pic>
        <p:pic>
          <p:nvPicPr>
            <p:cNvPr id="509" name="Image 28" descr="Une image contenant texte, horloge&#10;&#10;Description générée automatiquement"/>
            <p:cNvPicPr/>
            <p:nvPr/>
          </p:nvPicPr>
          <p:blipFill>
            <a:blip r:embed="rId6" cstate="screen">
              <a:extLst>
                <a:ext uri="{28A0092B-C50C-407E-A947-70E740481C1C}">
                  <a14:useLocalDpi xmlns:a14="http://schemas.microsoft.com/office/drawing/2010/main"/>
                </a:ext>
              </a:extLst>
            </a:blip>
            <a:stretch/>
          </p:blipFill>
          <p:spPr>
            <a:xfrm>
              <a:off x="3296520" y="1793880"/>
              <a:ext cx="1054440" cy="1285920"/>
            </a:xfrm>
            <a:prstGeom prst="rect">
              <a:avLst/>
            </a:prstGeom>
            <a:ln w="25560">
              <a:noFill/>
            </a:ln>
          </p:spPr>
        </p:pic>
        <p:sp>
          <p:nvSpPr>
            <p:cNvPr id="510" name="CustomShape 98"/>
            <p:cNvSpPr/>
            <p:nvPr/>
          </p:nvSpPr>
          <p:spPr>
            <a:xfrm>
              <a:off x="2566440" y="3957840"/>
              <a:ext cx="1195560" cy="6372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00A5B9"/>
                  </a:solidFill>
                  <a:latin typeface="Poppins"/>
                  <a:ea typeface="DejaVu Sans"/>
                </a:rPr>
                <a:t>DISPOSER DE BIENS &amp; SERVICES</a:t>
              </a:r>
              <a:endParaRPr lang="fr-FR" sz="1200" b="0" strike="noStrike" spc="-1">
                <a:latin typeface="Arial"/>
              </a:endParaRPr>
            </a:p>
          </p:txBody>
        </p:sp>
        <p:pic>
          <p:nvPicPr>
            <p:cNvPr id="511" name="Image 30"/>
            <p:cNvPicPr/>
            <p:nvPr/>
          </p:nvPicPr>
          <p:blipFill>
            <a:blip r:embed="rId7" cstate="screen">
              <a:extLst>
                <a:ext uri="{28A0092B-C50C-407E-A947-70E740481C1C}">
                  <a14:useLocalDpi xmlns:a14="http://schemas.microsoft.com/office/drawing/2010/main"/>
                </a:ext>
              </a:extLst>
            </a:blip>
            <a:stretch/>
          </p:blipFill>
          <p:spPr>
            <a:xfrm>
              <a:off x="3292920" y="3957480"/>
              <a:ext cx="878040" cy="1071000"/>
            </a:xfrm>
            <a:prstGeom prst="rect">
              <a:avLst/>
            </a:prstGeom>
            <a:ln w="25560">
              <a:noFill/>
            </a:ln>
          </p:spPr>
        </p:pic>
        <p:sp>
          <p:nvSpPr>
            <p:cNvPr id="512" name="CustomShape 99"/>
            <p:cNvSpPr/>
            <p:nvPr/>
          </p:nvSpPr>
          <p:spPr>
            <a:xfrm>
              <a:off x="4849560" y="3148920"/>
              <a:ext cx="379440" cy="463320"/>
            </a:xfrm>
            <a:custGeom>
              <a:avLst/>
              <a:gdLst/>
              <a:ahLst/>
              <a:cxnLst/>
              <a:rect l="l" t="t" r="r" b="b"/>
              <a:pathLst>
                <a:path w="21600" h="26352">
                  <a:moveTo>
                    <a:pt x="0" y="13176"/>
                  </a:moveTo>
                </a:path>
              </a:pathLst>
            </a:custGeom>
            <a:solidFill>
              <a:srgbClr val="FFFFFF"/>
            </a:solidFill>
            <a:ln w="0">
              <a:noFill/>
            </a:ln>
          </p:spPr>
          <p:style>
            <a:lnRef idx="0">
              <a:scrgbClr r="0" g="0" b="0"/>
            </a:lnRef>
            <a:fillRef idx="0">
              <a:scrgbClr r="0" g="0" b="0"/>
            </a:fillRef>
            <a:effectRef idx="0">
              <a:scrgbClr r="0" g="0" b="0"/>
            </a:effectRef>
            <a:fontRef idx="minor"/>
          </p:style>
        </p:sp>
        <p:sp>
          <p:nvSpPr>
            <p:cNvPr id="513" name="CustomShape 100"/>
            <p:cNvSpPr/>
            <p:nvPr/>
          </p:nvSpPr>
          <p:spPr>
            <a:xfrm>
              <a:off x="4285080" y="3116160"/>
              <a:ext cx="1390680" cy="11847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1">
              <a:spAutoFit/>
            </a:bodyPr>
            <a:lstStyle/>
            <a:p>
              <a:pPr algn="ctr">
                <a:lnSpc>
                  <a:spcPct val="100000"/>
                </a:lnSpc>
              </a:pPr>
              <a:r>
                <a:rPr lang="fr-FR" sz="1200" b="1" strike="noStrike" spc="-1">
                  <a:solidFill>
                    <a:srgbClr val="000000"/>
                  </a:solidFill>
                  <a:latin typeface="Poppins"/>
                  <a:ea typeface="DejaVu Sans"/>
                </a:rPr>
                <a:t>LES 5 DIMENSIONS DE MODES DE VIE IMPACTÉS PAR LE CHANGEMENT CLIMATIQUE</a:t>
              </a:r>
              <a:endParaRPr lang="fr-FR" sz="1200" b="0" strike="noStrike" spc="-1">
                <a:latin typeface="Arial"/>
              </a:endParaRPr>
            </a:p>
          </p:txBody>
        </p:sp>
      </p:grpSp>
      <p:sp>
        <p:nvSpPr>
          <p:cNvPr id="514" name="CustomShape 101"/>
          <p:cNvSpPr/>
          <p:nvPr/>
        </p:nvSpPr>
        <p:spPr>
          <a:xfrm>
            <a:off x="3060000" y="657720"/>
            <a:ext cx="4139280" cy="42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Étape 2 : Regroupement des idées</a:t>
            </a:r>
            <a:endParaRPr lang="fr-FR" sz="18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515" name="Image 8"/>
          <p:cNvPicPr/>
          <p:nvPr/>
        </p:nvPicPr>
        <p:blipFill>
          <a:blip r:embed="rId2"/>
          <a:stretch/>
        </p:blipFill>
        <p:spPr>
          <a:xfrm>
            <a:off x="563040" y="406080"/>
            <a:ext cx="564840" cy="597960"/>
          </a:xfrm>
          <a:prstGeom prst="rect">
            <a:avLst/>
          </a:prstGeom>
          <a:ln w="25560">
            <a:noFill/>
          </a:ln>
        </p:spPr>
      </p:pic>
      <p:sp>
        <p:nvSpPr>
          <p:cNvPr id="516" name="CustomShape 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517" name="CustomShape 2"/>
          <p:cNvSpPr/>
          <p:nvPr/>
        </p:nvSpPr>
        <p:spPr>
          <a:xfrm>
            <a:off x="3322440" y="17805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grpSp>
        <p:nvGrpSpPr>
          <p:cNvPr id="518" name="Group 3"/>
          <p:cNvGrpSpPr/>
          <p:nvPr/>
        </p:nvGrpSpPr>
        <p:grpSpPr>
          <a:xfrm>
            <a:off x="1814040" y="779400"/>
            <a:ext cx="1384920" cy="1312560"/>
            <a:chOff x="1814040" y="779400"/>
            <a:chExt cx="1384920" cy="1312560"/>
          </a:xfrm>
        </p:grpSpPr>
        <p:sp>
          <p:nvSpPr>
            <p:cNvPr id="519" name="CustomShape 4"/>
            <p:cNvSpPr/>
            <p:nvPr/>
          </p:nvSpPr>
          <p:spPr>
            <a:xfrm>
              <a:off x="2698920" y="102024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0" name="CustomShape 5"/>
            <p:cNvSpPr/>
            <p:nvPr/>
          </p:nvSpPr>
          <p:spPr>
            <a:xfrm>
              <a:off x="3020760" y="114984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1" name="CustomShape 6"/>
            <p:cNvSpPr/>
            <p:nvPr/>
          </p:nvSpPr>
          <p:spPr>
            <a:xfrm>
              <a:off x="2409480" y="14893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2" name="CustomShape 7"/>
            <p:cNvSpPr/>
            <p:nvPr/>
          </p:nvSpPr>
          <p:spPr>
            <a:xfrm>
              <a:off x="2808360" y="144216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3" name="CustomShape 8"/>
            <p:cNvSpPr/>
            <p:nvPr/>
          </p:nvSpPr>
          <p:spPr>
            <a:xfrm>
              <a:off x="2836800" y="175464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4" name="CustomShape 9"/>
            <p:cNvSpPr/>
            <p:nvPr/>
          </p:nvSpPr>
          <p:spPr>
            <a:xfrm>
              <a:off x="2433960" y="10717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5" name="CustomShape 10"/>
            <p:cNvSpPr/>
            <p:nvPr/>
          </p:nvSpPr>
          <p:spPr>
            <a:xfrm>
              <a:off x="2136240" y="18741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6" name="CustomShape 11"/>
            <p:cNvSpPr/>
            <p:nvPr/>
          </p:nvSpPr>
          <p:spPr>
            <a:xfrm>
              <a:off x="2535480" y="182736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7" name="CustomShape 12"/>
            <p:cNvSpPr/>
            <p:nvPr/>
          </p:nvSpPr>
          <p:spPr>
            <a:xfrm>
              <a:off x="2160720" y="14565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8" name="CustomShape 13"/>
            <p:cNvSpPr/>
            <p:nvPr/>
          </p:nvSpPr>
          <p:spPr>
            <a:xfrm>
              <a:off x="1814040" y="119664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29" name="CustomShape 14"/>
            <p:cNvSpPr/>
            <p:nvPr/>
          </p:nvSpPr>
          <p:spPr>
            <a:xfrm>
              <a:off x="2212920" y="114984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530" name="CustomShape 15"/>
            <p:cNvSpPr/>
            <p:nvPr/>
          </p:nvSpPr>
          <p:spPr>
            <a:xfrm>
              <a:off x="1838520" y="77940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grpSp>
      <p:grpSp>
        <p:nvGrpSpPr>
          <p:cNvPr id="531" name="Group 16"/>
          <p:cNvGrpSpPr/>
          <p:nvPr/>
        </p:nvGrpSpPr>
        <p:grpSpPr>
          <a:xfrm>
            <a:off x="1239840" y="4233960"/>
            <a:ext cx="1384920" cy="1312560"/>
            <a:chOff x="1239840" y="4233960"/>
            <a:chExt cx="1384920" cy="1312560"/>
          </a:xfrm>
        </p:grpSpPr>
        <p:sp>
          <p:nvSpPr>
            <p:cNvPr id="532" name="CustomShape 17"/>
            <p:cNvSpPr/>
            <p:nvPr/>
          </p:nvSpPr>
          <p:spPr>
            <a:xfrm rot="10800000">
              <a:off x="1561320" y="50875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33" name="CustomShape 18"/>
            <p:cNvSpPr/>
            <p:nvPr/>
          </p:nvSpPr>
          <p:spPr>
            <a:xfrm rot="10800000">
              <a:off x="1239840" y="495828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34" name="CustomShape 19"/>
            <p:cNvSpPr/>
            <p:nvPr/>
          </p:nvSpPr>
          <p:spPr>
            <a:xfrm rot="10800000">
              <a:off x="1851120" y="461880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35" name="CustomShape 20"/>
            <p:cNvSpPr/>
            <p:nvPr/>
          </p:nvSpPr>
          <p:spPr>
            <a:xfrm rot="10800000">
              <a:off x="1452240" y="461952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36" name="CustomShape 21"/>
            <p:cNvSpPr/>
            <p:nvPr/>
          </p:nvSpPr>
          <p:spPr>
            <a:xfrm rot="10800000">
              <a:off x="1423440" y="435348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37" name="CustomShape 22"/>
            <p:cNvSpPr/>
            <p:nvPr/>
          </p:nvSpPr>
          <p:spPr>
            <a:xfrm rot="10800000">
              <a:off x="1826640" y="503640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38" name="CustomShape 23"/>
            <p:cNvSpPr/>
            <p:nvPr/>
          </p:nvSpPr>
          <p:spPr>
            <a:xfrm rot="10800000">
              <a:off x="2124000" y="42339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39" name="CustomShape 24"/>
            <p:cNvSpPr/>
            <p:nvPr/>
          </p:nvSpPr>
          <p:spPr>
            <a:xfrm rot="10800000">
              <a:off x="1668240" y="431496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40" name="CustomShape 25"/>
            <p:cNvSpPr/>
            <p:nvPr/>
          </p:nvSpPr>
          <p:spPr>
            <a:xfrm rot="10800000">
              <a:off x="2099520" y="465120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41" name="CustomShape 26"/>
            <p:cNvSpPr/>
            <p:nvPr/>
          </p:nvSpPr>
          <p:spPr>
            <a:xfrm rot="10800000">
              <a:off x="2446560" y="49111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42" name="CustomShape 27"/>
            <p:cNvSpPr/>
            <p:nvPr/>
          </p:nvSpPr>
          <p:spPr>
            <a:xfrm rot="10800000">
              <a:off x="2047320" y="495828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543" name="CustomShape 28"/>
            <p:cNvSpPr/>
            <p:nvPr/>
          </p:nvSpPr>
          <p:spPr>
            <a:xfrm rot="10800000">
              <a:off x="2422080" y="53287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grpSp>
      <p:grpSp>
        <p:nvGrpSpPr>
          <p:cNvPr id="544" name="Group 29"/>
          <p:cNvGrpSpPr/>
          <p:nvPr/>
        </p:nvGrpSpPr>
        <p:grpSpPr>
          <a:xfrm>
            <a:off x="7189560" y="983160"/>
            <a:ext cx="1384920" cy="1312560"/>
            <a:chOff x="7189560" y="983160"/>
            <a:chExt cx="1384920" cy="1312560"/>
          </a:xfrm>
        </p:grpSpPr>
        <p:sp>
          <p:nvSpPr>
            <p:cNvPr id="545" name="CustomShape 30"/>
            <p:cNvSpPr/>
            <p:nvPr/>
          </p:nvSpPr>
          <p:spPr>
            <a:xfrm rot="10800000">
              <a:off x="7511040" y="18367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46" name="CustomShape 31"/>
            <p:cNvSpPr/>
            <p:nvPr/>
          </p:nvSpPr>
          <p:spPr>
            <a:xfrm rot="10800000">
              <a:off x="7189560" y="17071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47" name="CustomShape 32"/>
            <p:cNvSpPr/>
            <p:nvPr/>
          </p:nvSpPr>
          <p:spPr>
            <a:xfrm rot="10800000">
              <a:off x="7801200" y="136800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48" name="CustomShape 33"/>
            <p:cNvSpPr/>
            <p:nvPr/>
          </p:nvSpPr>
          <p:spPr>
            <a:xfrm rot="10800000">
              <a:off x="7401960" y="141480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49" name="CustomShape 34"/>
            <p:cNvSpPr/>
            <p:nvPr/>
          </p:nvSpPr>
          <p:spPr>
            <a:xfrm rot="10800000">
              <a:off x="7373160" y="110232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50" name="CustomShape 35"/>
            <p:cNvSpPr/>
            <p:nvPr/>
          </p:nvSpPr>
          <p:spPr>
            <a:xfrm rot="10800000">
              <a:off x="7776720" y="178524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51" name="CustomShape 36"/>
            <p:cNvSpPr/>
            <p:nvPr/>
          </p:nvSpPr>
          <p:spPr>
            <a:xfrm rot="10800000">
              <a:off x="8074080" y="9831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52" name="CustomShape 37"/>
            <p:cNvSpPr/>
            <p:nvPr/>
          </p:nvSpPr>
          <p:spPr>
            <a:xfrm rot="10800000">
              <a:off x="7674840" y="102996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53" name="CustomShape 38"/>
            <p:cNvSpPr/>
            <p:nvPr/>
          </p:nvSpPr>
          <p:spPr>
            <a:xfrm rot="10800000">
              <a:off x="8049600" y="140040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54" name="CustomShape 39"/>
            <p:cNvSpPr/>
            <p:nvPr/>
          </p:nvSpPr>
          <p:spPr>
            <a:xfrm rot="10800000">
              <a:off x="8396280" y="16603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55" name="CustomShape 40"/>
            <p:cNvSpPr/>
            <p:nvPr/>
          </p:nvSpPr>
          <p:spPr>
            <a:xfrm rot="10800000">
              <a:off x="7997040" y="17071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556" name="CustomShape 41"/>
            <p:cNvSpPr/>
            <p:nvPr/>
          </p:nvSpPr>
          <p:spPr>
            <a:xfrm rot="10800000">
              <a:off x="8371800" y="20779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grpSp>
      <p:grpSp>
        <p:nvGrpSpPr>
          <p:cNvPr id="557" name="Group 42"/>
          <p:cNvGrpSpPr/>
          <p:nvPr/>
        </p:nvGrpSpPr>
        <p:grpSpPr>
          <a:xfrm>
            <a:off x="7759800" y="3340800"/>
            <a:ext cx="1076040" cy="1689480"/>
            <a:chOff x="7759800" y="3340800"/>
            <a:chExt cx="1076040" cy="1689480"/>
          </a:xfrm>
        </p:grpSpPr>
        <p:sp>
          <p:nvSpPr>
            <p:cNvPr id="558" name="CustomShape 43"/>
            <p:cNvSpPr/>
            <p:nvPr/>
          </p:nvSpPr>
          <p:spPr>
            <a:xfrm rot="16200000">
              <a:off x="7937280" y="375264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59" name="CustomShape 44"/>
            <p:cNvSpPr/>
            <p:nvPr/>
          </p:nvSpPr>
          <p:spPr>
            <a:xfrm rot="16200000">
              <a:off x="8043840" y="336024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0" name="CustomShape 45"/>
            <p:cNvSpPr/>
            <p:nvPr/>
          </p:nvSpPr>
          <p:spPr>
            <a:xfrm rot="16200000">
              <a:off x="8322120" y="410580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1" name="CustomShape 46"/>
            <p:cNvSpPr/>
            <p:nvPr/>
          </p:nvSpPr>
          <p:spPr>
            <a:xfrm rot="16200000">
              <a:off x="8283240" y="361944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2" name="CustomShape 47"/>
            <p:cNvSpPr/>
            <p:nvPr/>
          </p:nvSpPr>
          <p:spPr>
            <a:xfrm rot="16200000">
              <a:off x="8539560" y="35845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3" name="CustomShape 48"/>
            <p:cNvSpPr/>
            <p:nvPr/>
          </p:nvSpPr>
          <p:spPr>
            <a:xfrm rot="16200000">
              <a:off x="7979760" y="407628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4" name="CustomShape 49"/>
            <p:cNvSpPr/>
            <p:nvPr/>
          </p:nvSpPr>
          <p:spPr>
            <a:xfrm rot="16200000">
              <a:off x="8637480" y="443880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5" name="CustomShape 50"/>
            <p:cNvSpPr/>
            <p:nvPr/>
          </p:nvSpPr>
          <p:spPr>
            <a:xfrm rot="16200000">
              <a:off x="8599320" y="39520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6" name="CustomShape 51"/>
            <p:cNvSpPr/>
            <p:nvPr/>
          </p:nvSpPr>
          <p:spPr>
            <a:xfrm rot="16200000">
              <a:off x="8295120" y="44089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7" name="CustomShape 52"/>
            <p:cNvSpPr/>
            <p:nvPr/>
          </p:nvSpPr>
          <p:spPr>
            <a:xfrm rot="16200000">
              <a:off x="8082000" y="48319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8" name="CustomShape 53"/>
            <p:cNvSpPr/>
            <p:nvPr/>
          </p:nvSpPr>
          <p:spPr>
            <a:xfrm rot="16200000">
              <a:off x="8043840" y="434520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569" name="CustomShape 54"/>
            <p:cNvSpPr/>
            <p:nvPr/>
          </p:nvSpPr>
          <p:spPr>
            <a:xfrm rot="16200000">
              <a:off x="7740000" y="480204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grpSp>
      <p:grpSp>
        <p:nvGrpSpPr>
          <p:cNvPr id="570" name="Group 55"/>
          <p:cNvGrpSpPr/>
          <p:nvPr/>
        </p:nvGrpSpPr>
        <p:grpSpPr>
          <a:xfrm>
            <a:off x="5925240" y="5371200"/>
            <a:ext cx="1076040" cy="1689120"/>
            <a:chOff x="5925240" y="5371200"/>
            <a:chExt cx="1076040" cy="1689120"/>
          </a:xfrm>
        </p:grpSpPr>
        <p:sp>
          <p:nvSpPr>
            <p:cNvPr id="571" name="CustomShape 56"/>
            <p:cNvSpPr/>
            <p:nvPr/>
          </p:nvSpPr>
          <p:spPr>
            <a:xfrm rot="5400000">
              <a:off x="6605640" y="647028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2" name="CustomShape 57"/>
            <p:cNvSpPr/>
            <p:nvPr/>
          </p:nvSpPr>
          <p:spPr>
            <a:xfrm rot="5400000">
              <a:off x="6498720" y="686196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3" name="CustomShape 58"/>
            <p:cNvSpPr/>
            <p:nvPr/>
          </p:nvSpPr>
          <p:spPr>
            <a:xfrm rot="5400000">
              <a:off x="6221160" y="611676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4" name="CustomShape 59"/>
            <p:cNvSpPr/>
            <p:nvPr/>
          </p:nvSpPr>
          <p:spPr>
            <a:xfrm rot="5400000">
              <a:off x="6258960" y="660312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5" name="CustomShape 60"/>
            <p:cNvSpPr/>
            <p:nvPr/>
          </p:nvSpPr>
          <p:spPr>
            <a:xfrm rot="5400000">
              <a:off x="6003000" y="66376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6" name="CustomShape 61"/>
            <p:cNvSpPr/>
            <p:nvPr/>
          </p:nvSpPr>
          <p:spPr>
            <a:xfrm rot="5400000">
              <a:off x="6563520" y="614628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7" name="CustomShape 62"/>
            <p:cNvSpPr/>
            <p:nvPr/>
          </p:nvSpPr>
          <p:spPr>
            <a:xfrm rot="5400000">
              <a:off x="5905440" y="578376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8" name="CustomShape 63"/>
            <p:cNvSpPr/>
            <p:nvPr/>
          </p:nvSpPr>
          <p:spPr>
            <a:xfrm rot="5400000">
              <a:off x="5943600" y="627012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79" name="CustomShape 64"/>
            <p:cNvSpPr/>
            <p:nvPr/>
          </p:nvSpPr>
          <p:spPr>
            <a:xfrm rot="5400000">
              <a:off x="6247440" y="58132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80" name="CustomShape 65"/>
            <p:cNvSpPr/>
            <p:nvPr/>
          </p:nvSpPr>
          <p:spPr>
            <a:xfrm rot="5400000">
              <a:off x="6460920" y="5390640"/>
              <a:ext cx="217800" cy="17892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81" name="CustomShape 66"/>
            <p:cNvSpPr/>
            <p:nvPr/>
          </p:nvSpPr>
          <p:spPr>
            <a:xfrm rot="5400000">
              <a:off x="6498720" y="587700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582" name="CustomShape 67"/>
            <p:cNvSpPr/>
            <p:nvPr/>
          </p:nvSpPr>
          <p:spPr>
            <a:xfrm rot="5400000">
              <a:off x="6803280" y="542088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grpSp>
      <p:sp>
        <p:nvSpPr>
          <p:cNvPr id="583" name="CustomShape 68"/>
          <p:cNvSpPr/>
          <p:nvPr/>
        </p:nvSpPr>
        <p:spPr>
          <a:xfrm>
            <a:off x="1302120" y="419472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584" name="CustomShape 69"/>
          <p:cNvSpPr/>
          <p:nvPr/>
        </p:nvSpPr>
        <p:spPr>
          <a:xfrm>
            <a:off x="1748520" y="489060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585" name="CustomShape 70"/>
          <p:cNvSpPr/>
          <p:nvPr/>
        </p:nvSpPr>
        <p:spPr>
          <a:xfrm>
            <a:off x="7874280" y="332244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9D3D0"/>
            </a:solidFill>
            <a:miter/>
          </a:ln>
        </p:spPr>
        <p:style>
          <a:lnRef idx="0">
            <a:scrgbClr r="0" g="0" b="0"/>
          </a:lnRef>
          <a:fillRef idx="0">
            <a:scrgbClr r="0" g="0" b="0"/>
          </a:fillRef>
          <a:effectRef idx="0">
            <a:scrgbClr r="0" g="0" b="0"/>
          </a:effectRef>
          <a:fontRef idx="minor"/>
        </p:style>
      </p:sp>
      <p:sp>
        <p:nvSpPr>
          <p:cNvPr id="586" name="CustomShape 71"/>
          <p:cNvSpPr/>
          <p:nvPr/>
        </p:nvSpPr>
        <p:spPr>
          <a:xfrm>
            <a:off x="6209280" y="573696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DEFE6"/>
            </a:solidFill>
            <a:miter/>
          </a:ln>
        </p:spPr>
        <p:style>
          <a:lnRef idx="0">
            <a:scrgbClr r="0" g="0" b="0"/>
          </a:lnRef>
          <a:fillRef idx="0">
            <a:scrgbClr r="0" g="0" b="0"/>
          </a:fillRef>
          <a:effectRef idx="0">
            <a:scrgbClr r="0" g="0" b="0"/>
          </a:effectRef>
          <a:fontRef idx="minor"/>
        </p:style>
      </p:sp>
      <p:sp>
        <p:nvSpPr>
          <p:cNvPr id="587" name="CustomShape 72"/>
          <p:cNvSpPr/>
          <p:nvPr/>
        </p:nvSpPr>
        <p:spPr>
          <a:xfrm>
            <a:off x="7422120" y="165168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9D9D9"/>
            </a:solidFill>
            <a:miter/>
          </a:ln>
        </p:spPr>
        <p:style>
          <a:lnRef idx="0">
            <a:scrgbClr r="0" g="0" b="0"/>
          </a:lnRef>
          <a:fillRef idx="0">
            <a:scrgbClr r="0" g="0" b="0"/>
          </a:fillRef>
          <a:effectRef idx="0">
            <a:scrgbClr r="0" g="0" b="0"/>
          </a:effectRef>
          <a:fontRef idx="minor"/>
        </p:style>
      </p:sp>
      <p:sp>
        <p:nvSpPr>
          <p:cNvPr id="588" name="CustomShape 73"/>
          <p:cNvSpPr/>
          <p:nvPr/>
        </p:nvSpPr>
        <p:spPr>
          <a:xfrm>
            <a:off x="7234560" y="91476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9D9D9"/>
            </a:solidFill>
            <a:miter/>
          </a:ln>
        </p:spPr>
        <p:style>
          <a:lnRef idx="0">
            <a:scrgbClr r="0" g="0" b="0"/>
          </a:lnRef>
          <a:fillRef idx="0">
            <a:scrgbClr r="0" g="0" b="0"/>
          </a:fillRef>
          <a:effectRef idx="0">
            <a:scrgbClr r="0" g="0" b="0"/>
          </a:effectRef>
          <a:fontRef idx="minor"/>
        </p:style>
      </p:sp>
      <p:sp>
        <p:nvSpPr>
          <p:cNvPr id="589" name="CustomShape 74"/>
          <p:cNvSpPr/>
          <p:nvPr/>
        </p:nvSpPr>
        <p:spPr>
          <a:xfrm>
            <a:off x="8268840" y="395064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9D3D0"/>
            </a:solidFill>
            <a:miter/>
          </a:ln>
        </p:spPr>
        <p:style>
          <a:lnRef idx="0">
            <a:scrgbClr r="0" g="0" b="0"/>
          </a:lnRef>
          <a:fillRef idx="0">
            <a:scrgbClr r="0" g="0" b="0"/>
          </a:fillRef>
          <a:effectRef idx="0">
            <a:scrgbClr r="0" g="0" b="0"/>
          </a:effectRef>
          <a:fontRef idx="minor"/>
        </p:style>
      </p:sp>
      <p:sp>
        <p:nvSpPr>
          <p:cNvPr id="590" name="CustomShape 75"/>
          <p:cNvSpPr/>
          <p:nvPr/>
        </p:nvSpPr>
        <p:spPr>
          <a:xfrm>
            <a:off x="2115720" y="110052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6CE58"/>
            </a:solidFill>
            <a:miter/>
          </a:ln>
        </p:spPr>
        <p:style>
          <a:lnRef idx="0">
            <a:scrgbClr r="0" g="0" b="0"/>
          </a:lnRef>
          <a:fillRef idx="0">
            <a:scrgbClr r="0" g="0" b="0"/>
          </a:fillRef>
          <a:effectRef idx="0">
            <a:scrgbClr r="0" g="0" b="0"/>
          </a:effectRef>
          <a:fontRef idx="minor"/>
        </p:style>
      </p:sp>
      <p:sp>
        <p:nvSpPr>
          <p:cNvPr id="591" name="CustomShape 76"/>
          <p:cNvSpPr/>
          <p:nvPr/>
        </p:nvSpPr>
        <p:spPr>
          <a:xfrm>
            <a:off x="2487240" y="1658880"/>
            <a:ext cx="610920" cy="6602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6CE58"/>
            </a:solidFill>
            <a:miter/>
          </a:ln>
        </p:spPr>
        <p:style>
          <a:lnRef idx="0">
            <a:scrgbClr r="0" g="0" b="0"/>
          </a:lnRef>
          <a:fillRef idx="0">
            <a:scrgbClr r="0" g="0" b="0"/>
          </a:fillRef>
          <a:effectRef idx="0">
            <a:scrgbClr r="0" g="0" b="0"/>
          </a:effectRef>
          <a:fontRef idx="minor"/>
        </p:style>
      </p:sp>
      <p:sp>
        <p:nvSpPr>
          <p:cNvPr id="592" name="CustomShape 77"/>
          <p:cNvSpPr/>
          <p:nvPr/>
        </p:nvSpPr>
        <p:spPr>
          <a:xfrm>
            <a:off x="613080" y="2543400"/>
            <a:ext cx="2206080" cy="11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Black"/>
                <a:ea typeface="DejaVu Sans"/>
              </a:rPr>
              <a:t>35 pratiques générées à l’échelle des 3 territoires</a:t>
            </a:r>
            <a:endParaRPr lang="fr-FR" sz="1800" b="0" strike="noStrike" spc="-1">
              <a:latin typeface="Arial"/>
            </a:endParaRPr>
          </a:p>
        </p:txBody>
      </p:sp>
      <p:grpSp>
        <p:nvGrpSpPr>
          <p:cNvPr id="593" name="Group 78"/>
          <p:cNvGrpSpPr/>
          <p:nvPr/>
        </p:nvGrpSpPr>
        <p:grpSpPr>
          <a:xfrm>
            <a:off x="2446920" y="1040040"/>
            <a:ext cx="5516640" cy="5613480"/>
            <a:chOff x="2446920" y="1040040"/>
            <a:chExt cx="5516640" cy="5613480"/>
          </a:xfrm>
        </p:grpSpPr>
        <p:grpSp>
          <p:nvGrpSpPr>
            <p:cNvPr id="594" name="Group 79"/>
            <p:cNvGrpSpPr/>
            <p:nvPr/>
          </p:nvGrpSpPr>
          <p:grpSpPr>
            <a:xfrm>
              <a:off x="3067200" y="1239120"/>
              <a:ext cx="4225320" cy="4814280"/>
              <a:chOff x="3067200" y="1239120"/>
              <a:chExt cx="4225320" cy="4814280"/>
            </a:xfrm>
          </p:grpSpPr>
          <p:sp>
            <p:nvSpPr>
              <p:cNvPr id="595" name="CustomShape 80"/>
              <p:cNvSpPr/>
              <p:nvPr/>
            </p:nvSpPr>
            <p:spPr>
              <a:xfrm flipH="1" flipV="1">
                <a:off x="3687480" y="1458720"/>
                <a:ext cx="1369080" cy="18975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596" name="CustomShape 81"/>
              <p:cNvSpPr/>
              <p:nvPr/>
            </p:nvSpPr>
            <p:spPr>
              <a:xfrm flipV="1">
                <a:off x="5048280" y="1238760"/>
                <a:ext cx="1346760" cy="2154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597" name="CustomShape 82"/>
              <p:cNvSpPr/>
              <p:nvPr/>
            </p:nvSpPr>
            <p:spPr>
              <a:xfrm flipH="1">
                <a:off x="3066840" y="3358800"/>
                <a:ext cx="1991160" cy="99468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598" name="CustomShape 83"/>
              <p:cNvSpPr/>
              <p:nvPr/>
            </p:nvSpPr>
            <p:spPr>
              <a:xfrm flipH="1">
                <a:off x="5034600" y="3358800"/>
                <a:ext cx="23400" cy="269460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599" name="CustomShape 84"/>
              <p:cNvSpPr/>
              <p:nvPr/>
            </p:nvSpPr>
            <p:spPr>
              <a:xfrm>
                <a:off x="5060520" y="3358800"/>
                <a:ext cx="2232000" cy="1245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grpSp>
        <p:sp>
          <p:nvSpPr>
            <p:cNvPr id="600" name="CustomShape 85"/>
            <p:cNvSpPr/>
            <p:nvPr/>
          </p:nvSpPr>
          <p:spPr>
            <a:xfrm>
              <a:off x="3495240" y="1999800"/>
              <a:ext cx="3080160" cy="35460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601" name="CustomShape 86"/>
            <p:cNvSpPr/>
            <p:nvPr/>
          </p:nvSpPr>
          <p:spPr>
            <a:xfrm>
              <a:off x="3816720" y="2251080"/>
              <a:ext cx="2477520" cy="285264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602" name="CustomShape 87"/>
            <p:cNvSpPr/>
            <p:nvPr/>
          </p:nvSpPr>
          <p:spPr>
            <a:xfrm>
              <a:off x="4198680" y="2624760"/>
              <a:ext cx="1678680" cy="193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603" name="CustomShape 88"/>
            <p:cNvSpPr/>
            <p:nvPr/>
          </p:nvSpPr>
          <p:spPr>
            <a:xfrm>
              <a:off x="2990160" y="1680120"/>
              <a:ext cx="3868200" cy="445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604" name="CustomShape 89"/>
            <p:cNvSpPr/>
            <p:nvPr/>
          </p:nvSpPr>
          <p:spPr>
            <a:xfrm>
              <a:off x="3097080" y="1076040"/>
              <a:ext cx="1438920" cy="1438560"/>
            </a:xfrm>
            <a:custGeom>
              <a:avLst/>
              <a:gdLst/>
              <a:ahLst/>
              <a:cxnLst/>
              <a:rect l="l" t="t" r="r" b="b"/>
              <a:pathLst>
                <a:path w="21605" h="21600">
                  <a:moveTo>
                    <a:pt x="0" y="10800"/>
                  </a:moveTo>
                </a:path>
              </a:pathLst>
            </a:custGeom>
            <a:solidFill>
              <a:srgbClr val="FCF8DC"/>
            </a:solidFill>
            <a:ln w="0">
              <a:noFill/>
            </a:ln>
          </p:spPr>
          <p:style>
            <a:lnRef idx="0">
              <a:scrgbClr r="0" g="0" b="0"/>
            </a:lnRef>
            <a:fillRef idx="0">
              <a:scrgbClr r="0" g="0" b="0"/>
            </a:fillRef>
            <a:effectRef idx="0">
              <a:scrgbClr r="0" g="0" b="0"/>
            </a:effectRef>
            <a:fontRef idx="minor"/>
          </p:style>
        </p:sp>
        <p:sp>
          <p:nvSpPr>
            <p:cNvPr id="605" name="CustomShape 90"/>
            <p:cNvSpPr/>
            <p:nvPr/>
          </p:nvSpPr>
          <p:spPr>
            <a:xfrm>
              <a:off x="5396400" y="1040040"/>
              <a:ext cx="1438560" cy="1438560"/>
            </a:xfrm>
            <a:custGeom>
              <a:avLst/>
              <a:gdLst/>
              <a:ahLst/>
              <a:cxnLst/>
              <a:rect l="l" t="t" r="r" b="b"/>
              <a:pathLst>
                <a:path w="21600" h="21600">
                  <a:moveTo>
                    <a:pt x="0" y="10800"/>
                  </a:moveTo>
                </a:path>
              </a:pathLst>
            </a:custGeom>
            <a:solidFill>
              <a:srgbClr val="E7EBEC"/>
            </a:solidFill>
            <a:ln w="0">
              <a:noFill/>
            </a:ln>
          </p:spPr>
          <p:style>
            <a:lnRef idx="0">
              <a:scrgbClr r="0" g="0" b="0"/>
            </a:lnRef>
            <a:fillRef idx="0">
              <a:scrgbClr r="0" g="0" b="0"/>
            </a:fillRef>
            <a:effectRef idx="0">
              <a:scrgbClr r="0" g="0" b="0"/>
            </a:effectRef>
            <a:fontRef idx="minor"/>
          </p:style>
        </p:sp>
        <p:sp>
          <p:nvSpPr>
            <p:cNvPr id="606" name="CustomShape 91"/>
            <p:cNvSpPr/>
            <p:nvPr/>
          </p:nvSpPr>
          <p:spPr>
            <a:xfrm>
              <a:off x="4187160" y="5214960"/>
              <a:ext cx="1438560" cy="1438560"/>
            </a:xfrm>
            <a:custGeom>
              <a:avLst/>
              <a:gdLst/>
              <a:ahLst/>
              <a:cxnLst/>
              <a:rect l="l" t="t" r="r" b="b"/>
              <a:pathLst>
                <a:path w="21600" h="21600">
                  <a:moveTo>
                    <a:pt x="0" y="10800"/>
                  </a:moveTo>
                </a:path>
              </a:pathLst>
            </a:custGeom>
            <a:solidFill>
              <a:srgbClr val="DDEFE5"/>
            </a:solidFill>
            <a:ln w="0">
              <a:noFill/>
            </a:ln>
          </p:spPr>
          <p:style>
            <a:lnRef idx="0">
              <a:scrgbClr r="0" g="0" b="0"/>
            </a:lnRef>
            <a:fillRef idx="0">
              <a:scrgbClr r="0" g="0" b="0"/>
            </a:fillRef>
            <a:effectRef idx="0">
              <a:scrgbClr r="0" g="0" b="0"/>
            </a:effectRef>
            <a:fontRef idx="minor"/>
          </p:style>
        </p:sp>
        <p:sp>
          <p:nvSpPr>
            <p:cNvPr id="607" name="CustomShape 92"/>
            <p:cNvSpPr/>
            <p:nvPr/>
          </p:nvSpPr>
          <p:spPr>
            <a:xfrm>
              <a:off x="2446920" y="3546000"/>
              <a:ext cx="1438560" cy="1438560"/>
            </a:xfrm>
            <a:custGeom>
              <a:avLst/>
              <a:gdLst/>
              <a:ahLst/>
              <a:cxnLst/>
              <a:rect l="l" t="t" r="r" b="b"/>
              <a:pathLst>
                <a:path w="21600" h="21600">
                  <a:moveTo>
                    <a:pt x="0" y="10800"/>
                  </a:moveTo>
                </a:path>
              </a:pathLst>
            </a:custGeom>
            <a:solidFill>
              <a:srgbClr val="CCE8ED"/>
            </a:solidFill>
            <a:ln w="0">
              <a:noFill/>
            </a:ln>
          </p:spPr>
          <p:style>
            <a:lnRef idx="0">
              <a:scrgbClr r="0" g="0" b="0"/>
            </a:lnRef>
            <a:fillRef idx="0">
              <a:scrgbClr r="0" g="0" b="0"/>
            </a:fillRef>
            <a:effectRef idx="0">
              <a:scrgbClr r="0" g="0" b="0"/>
            </a:effectRef>
            <a:fontRef idx="minor"/>
          </p:style>
        </p:sp>
        <p:sp>
          <p:nvSpPr>
            <p:cNvPr id="608" name="CustomShape 93"/>
            <p:cNvSpPr/>
            <p:nvPr/>
          </p:nvSpPr>
          <p:spPr>
            <a:xfrm>
              <a:off x="6030000" y="3600000"/>
              <a:ext cx="1438560" cy="1438560"/>
            </a:xfrm>
            <a:custGeom>
              <a:avLst/>
              <a:gdLst/>
              <a:ahLst/>
              <a:cxnLst/>
              <a:rect l="l" t="t" r="r" b="b"/>
              <a:pathLst>
                <a:path w="21600" h="21600">
                  <a:moveTo>
                    <a:pt x="0" y="10800"/>
                  </a:moveTo>
                </a:path>
              </a:pathLst>
            </a:custGeom>
            <a:solidFill>
              <a:srgbClr val="F8D3D0"/>
            </a:solidFill>
            <a:ln w="0">
              <a:noFill/>
            </a:ln>
          </p:spPr>
          <p:style>
            <a:lnRef idx="0">
              <a:scrgbClr r="0" g="0" b="0"/>
            </a:lnRef>
            <a:fillRef idx="0">
              <a:scrgbClr r="0" g="0" b="0"/>
            </a:fillRef>
            <a:effectRef idx="0">
              <a:scrgbClr r="0" g="0" b="0"/>
            </a:effectRef>
            <a:fontRef idx="minor"/>
          </p:style>
        </p:sp>
        <p:sp>
          <p:nvSpPr>
            <p:cNvPr id="609" name="CustomShape 94"/>
            <p:cNvSpPr/>
            <p:nvPr/>
          </p:nvSpPr>
          <p:spPr>
            <a:xfrm>
              <a:off x="5805000" y="155268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A0ABB1"/>
                  </a:solidFill>
                  <a:latin typeface="Poppins"/>
                  <a:ea typeface="DejaVu Sans"/>
                </a:rPr>
                <a:t>HABITER</a:t>
              </a:r>
              <a:endParaRPr lang="fr-FR" sz="1200" b="0" strike="noStrike" spc="-1">
                <a:latin typeface="Arial"/>
              </a:endParaRPr>
            </a:p>
          </p:txBody>
        </p:sp>
        <p:sp>
          <p:nvSpPr>
            <p:cNvPr id="610" name="CustomShape 95"/>
            <p:cNvSpPr/>
            <p:nvPr/>
          </p:nvSpPr>
          <p:spPr>
            <a:xfrm>
              <a:off x="3287880" y="1568520"/>
              <a:ext cx="20170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FFC000"/>
                  </a:solidFill>
                  <a:latin typeface="Poppins"/>
                  <a:ea typeface="DejaVu Sans"/>
                </a:rPr>
                <a:t>SE DÉPLACER</a:t>
              </a:r>
              <a:endParaRPr lang="fr-FR" sz="1200" b="0" strike="noStrike" spc="-1">
                <a:latin typeface="Arial"/>
              </a:endParaRPr>
            </a:p>
          </p:txBody>
        </p:sp>
        <p:sp>
          <p:nvSpPr>
            <p:cNvPr id="611" name="CustomShape 96"/>
            <p:cNvSpPr/>
            <p:nvPr/>
          </p:nvSpPr>
          <p:spPr>
            <a:xfrm>
              <a:off x="6382080" y="4113000"/>
              <a:ext cx="15814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DB4A3F"/>
                  </a:solidFill>
                  <a:latin typeface="Poppins"/>
                  <a:ea typeface="DejaVu Sans"/>
                </a:rPr>
                <a:t>TRAVAILLER</a:t>
              </a:r>
              <a:endParaRPr lang="fr-FR" sz="1200" b="0" strike="noStrike" spc="-1">
                <a:latin typeface="Arial"/>
              </a:endParaRPr>
            </a:p>
          </p:txBody>
        </p:sp>
        <p:sp>
          <p:nvSpPr>
            <p:cNvPr id="612" name="CustomShape 97"/>
            <p:cNvSpPr/>
            <p:nvPr/>
          </p:nvSpPr>
          <p:spPr>
            <a:xfrm>
              <a:off x="4446000" y="597780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75C095"/>
                  </a:solidFill>
                  <a:latin typeface="Poppins"/>
                  <a:ea typeface="DejaVu Sans"/>
                </a:rPr>
                <a:t>S’ALIMENTER</a:t>
              </a:r>
              <a:endParaRPr lang="fr-FR" sz="1200" b="0" strike="noStrike" spc="-1">
                <a:latin typeface="Arial"/>
              </a:endParaRPr>
            </a:p>
          </p:txBody>
        </p:sp>
        <p:pic>
          <p:nvPicPr>
            <p:cNvPr id="613" name="Graphique 25"/>
            <p:cNvPicPr/>
            <p:nvPr/>
          </p:nvPicPr>
          <p:blipFill>
            <a:blip r:embed="rId3" cstate="screen">
              <a:extLst>
                <a:ext uri="{28A0092B-C50C-407E-A947-70E740481C1C}">
                  <a14:useLocalDpi xmlns:a14="http://schemas.microsoft.com/office/drawing/2010/main"/>
                </a:ext>
              </a:extLst>
            </a:blip>
            <a:stretch/>
          </p:blipFill>
          <p:spPr>
            <a:xfrm>
              <a:off x="5596920" y="2050920"/>
              <a:ext cx="871560" cy="1063440"/>
            </a:xfrm>
            <a:prstGeom prst="rect">
              <a:avLst/>
            </a:prstGeom>
            <a:ln w="25560">
              <a:noFill/>
            </a:ln>
          </p:spPr>
        </p:pic>
        <p:pic>
          <p:nvPicPr>
            <p:cNvPr id="614" name="Graphique 26"/>
            <p:cNvPicPr/>
            <p:nvPr/>
          </p:nvPicPr>
          <p:blipFill>
            <a:blip r:embed="rId4" cstate="screen">
              <a:extLst>
                <a:ext uri="{28A0092B-C50C-407E-A947-70E740481C1C}">
                  <a14:useLocalDpi xmlns:a14="http://schemas.microsoft.com/office/drawing/2010/main"/>
                </a:ext>
              </a:extLst>
            </a:blip>
            <a:stretch/>
          </p:blipFill>
          <p:spPr>
            <a:xfrm>
              <a:off x="4366440" y="4619160"/>
              <a:ext cx="994680" cy="1213200"/>
            </a:xfrm>
            <a:prstGeom prst="rect">
              <a:avLst/>
            </a:prstGeom>
            <a:ln w="25560">
              <a:noFill/>
            </a:ln>
          </p:spPr>
        </p:pic>
        <p:pic>
          <p:nvPicPr>
            <p:cNvPr id="615" name="Graphique 27"/>
            <p:cNvPicPr/>
            <p:nvPr/>
          </p:nvPicPr>
          <p:blipFill>
            <a:blip r:embed="rId5" cstate="screen">
              <a:extLst>
                <a:ext uri="{28A0092B-C50C-407E-A947-70E740481C1C}">
                  <a14:useLocalDpi xmlns:a14="http://schemas.microsoft.com/office/drawing/2010/main"/>
                </a:ext>
              </a:extLst>
            </a:blip>
            <a:stretch/>
          </p:blipFill>
          <p:spPr>
            <a:xfrm flipH="1">
              <a:off x="5484960" y="3770640"/>
              <a:ext cx="922320" cy="1125000"/>
            </a:xfrm>
            <a:prstGeom prst="rect">
              <a:avLst/>
            </a:prstGeom>
            <a:ln w="25560">
              <a:noFill/>
            </a:ln>
          </p:spPr>
        </p:pic>
        <p:pic>
          <p:nvPicPr>
            <p:cNvPr id="616" name="Image 28" descr="Une image contenant texte, horloge&#10;&#10;Description générée automatiquement"/>
            <p:cNvPicPr/>
            <p:nvPr/>
          </p:nvPicPr>
          <p:blipFill>
            <a:blip r:embed="rId6" cstate="screen">
              <a:extLst>
                <a:ext uri="{28A0092B-C50C-407E-A947-70E740481C1C}">
                  <a14:useLocalDpi xmlns:a14="http://schemas.microsoft.com/office/drawing/2010/main"/>
                </a:ext>
              </a:extLst>
            </a:blip>
            <a:stretch/>
          </p:blipFill>
          <p:spPr>
            <a:xfrm>
              <a:off x="3296520" y="1793880"/>
              <a:ext cx="1054440" cy="1285920"/>
            </a:xfrm>
            <a:prstGeom prst="rect">
              <a:avLst/>
            </a:prstGeom>
            <a:ln w="25560">
              <a:noFill/>
            </a:ln>
          </p:spPr>
        </p:pic>
        <p:sp>
          <p:nvSpPr>
            <p:cNvPr id="617" name="CustomShape 98"/>
            <p:cNvSpPr/>
            <p:nvPr/>
          </p:nvSpPr>
          <p:spPr>
            <a:xfrm>
              <a:off x="2566440" y="3957840"/>
              <a:ext cx="1195560" cy="6372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00A5B9"/>
                  </a:solidFill>
                  <a:latin typeface="Poppins"/>
                  <a:ea typeface="DejaVu Sans"/>
                </a:rPr>
                <a:t>DISPOSER DE BIENS &amp; SERVICES</a:t>
              </a:r>
              <a:endParaRPr lang="fr-FR" sz="1200" b="0" strike="noStrike" spc="-1">
                <a:latin typeface="Arial"/>
              </a:endParaRPr>
            </a:p>
          </p:txBody>
        </p:sp>
        <p:pic>
          <p:nvPicPr>
            <p:cNvPr id="618" name="Image 30"/>
            <p:cNvPicPr/>
            <p:nvPr/>
          </p:nvPicPr>
          <p:blipFill>
            <a:blip r:embed="rId7" cstate="screen">
              <a:extLst>
                <a:ext uri="{28A0092B-C50C-407E-A947-70E740481C1C}">
                  <a14:useLocalDpi xmlns:a14="http://schemas.microsoft.com/office/drawing/2010/main"/>
                </a:ext>
              </a:extLst>
            </a:blip>
            <a:stretch/>
          </p:blipFill>
          <p:spPr>
            <a:xfrm>
              <a:off x="3292920" y="3957480"/>
              <a:ext cx="878040" cy="1071000"/>
            </a:xfrm>
            <a:prstGeom prst="rect">
              <a:avLst/>
            </a:prstGeom>
            <a:ln w="25560">
              <a:noFill/>
            </a:ln>
          </p:spPr>
        </p:pic>
        <p:sp>
          <p:nvSpPr>
            <p:cNvPr id="619" name="CustomShape 99"/>
            <p:cNvSpPr/>
            <p:nvPr/>
          </p:nvSpPr>
          <p:spPr>
            <a:xfrm>
              <a:off x="4849560" y="3148920"/>
              <a:ext cx="379440" cy="463320"/>
            </a:xfrm>
            <a:custGeom>
              <a:avLst/>
              <a:gdLst/>
              <a:ahLst/>
              <a:cxnLst/>
              <a:rect l="l" t="t" r="r" b="b"/>
              <a:pathLst>
                <a:path w="21600" h="26352">
                  <a:moveTo>
                    <a:pt x="0" y="13176"/>
                  </a:moveTo>
                </a:path>
              </a:pathLst>
            </a:custGeom>
            <a:solidFill>
              <a:srgbClr val="FFFFFF"/>
            </a:solidFill>
            <a:ln w="0">
              <a:noFill/>
            </a:ln>
          </p:spPr>
          <p:style>
            <a:lnRef idx="0">
              <a:scrgbClr r="0" g="0" b="0"/>
            </a:lnRef>
            <a:fillRef idx="0">
              <a:scrgbClr r="0" g="0" b="0"/>
            </a:fillRef>
            <a:effectRef idx="0">
              <a:scrgbClr r="0" g="0" b="0"/>
            </a:effectRef>
            <a:fontRef idx="minor"/>
          </p:style>
        </p:sp>
        <p:sp>
          <p:nvSpPr>
            <p:cNvPr id="620" name="CustomShape 100"/>
            <p:cNvSpPr/>
            <p:nvPr/>
          </p:nvSpPr>
          <p:spPr>
            <a:xfrm>
              <a:off x="4285080" y="3116160"/>
              <a:ext cx="1390680" cy="11847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1">
              <a:spAutoFit/>
            </a:bodyPr>
            <a:lstStyle/>
            <a:p>
              <a:pPr algn="ctr">
                <a:lnSpc>
                  <a:spcPct val="100000"/>
                </a:lnSpc>
              </a:pPr>
              <a:r>
                <a:rPr lang="fr-FR" sz="1200" b="1" strike="noStrike" spc="-1">
                  <a:solidFill>
                    <a:srgbClr val="000000"/>
                  </a:solidFill>
                  <a:latin typeface="Poppins"/>
                  <a:ea typeface="DejaVu Sans"/>
                </a:rPr>
                <a:t>LES 5 DIMENSIONS DE MODES DE VIE IMPACTÉS PAR LE CHANGEMENT CLIMATIQUE</a:t>
              </a:r>
              <a:endParaRPr lang="fr-FR" sz="1200" b="0" strike="noStrike" spc="-1">
                <a:latin typeface="Arial"/>
              </a:endParaRPr>
            </a:p>
          </p:txBody>
        </p:sp>
      </p:grpSp>
      <p:sp>
        <p:nvSpPr>
          <p:cNvPr id="621" name="CustomShape 101"/>
          <p:cNvSpPr/>
          <p:nvPr/>
        </p:nvSpPr>
        <p:spPr>
          <a:xfrm>
            <a:off x="3060000" y="658080"/>
            <a:ext cx="4139280" cy="42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Étape 3 : Génération des pratiques</a:t>
            </a:r>
            <a:endParaRPr lang="fr-FR" sz="18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622" name="Image 8" descr="Une image contenant silhouette&#10;&#10;Description générée automatiquement"/>
          <p:cNvPicPr/>
          <p:nvPr/>
        </p:nvPicPr>
        <p:blipFill>
          <a:blip r:embed="rId2" cstate="screen">
            <a:alphaModFix amt="29000"/>
            <a:extLst>
              <a:ext uri="{28A0092B-C50C-407E-A947-70E740481C1C}">
                <a14:useLocalDpi xmlns:a14="http://schemas.microsoft.com/office/drawing/2010/main"/>
              </a:ext>
            </a:extLst>
          </a:blip>
          <a:stretch/>
        </p:blipFill>
        <p:spPr>
          <a:xfrm>
            <a:off x="2907720" y="1181160"/>
            <a:ext cx="4461120" cy="5440320"/>
          </a:xfrm>
          <a:prstGeom prst="rect">
            <a:avLst/>
          </a:prstGeom>
          <a:ln w="25560">
            <a:noFill/>
          </a:ln>
        </p:spPr>
      </p:pic>
      <p:pic>
        <p:nvPicPr>
          <p:cNvPr id="623" name="Graphique 3"/>
          <p:cNvPicPr/>
          <p:nvPr/>
        </p:nvPicPr>
        <p:blipFill>
          <a:blip r:embed="rId3"/>
          <a:stretch/>
        </p:blipFill>
        <p:spPr>
          <a:xfrm>
            <a:off x="6290640" y="2651760"/>
            <a:ext cx="871560" cy="1063080"/>
          </a:xfrm>
          <a:prstGeom prst="rect">
            <a:avLst/>
          </a:prstGeom>
          <a:ln w="25560">
            <a:noFill/>
          </a:ln>
        </p:spPr>
      </p:pic>
      <p:pic>
        <p:nvPicPr>
          <p:cNvPr id="624" name="Graphique 4"/>
          <p:cNvPicPr/>
          <p:nvPr/>
        </p:nvPicPr>
        <p:blipFill>
          <a:blip r:embed="rId4"/>
          <a:stretch/>
        </p:blipFill>
        <p:spPr>
          <a:xfrm>
            <a:off x="4640760" y="3716280"/>
            <a:ext cx="994680" cy="1213200"/>
          </a:xfrm>
          <a:prstGeom prst="rect">
            <a:avLst/>
          </a:prstGeom>
          <a:ln w="25560">
            <a:noFill/>
          </a:ln>
        </p:spPr>
      </p:pic>
      <p:pic>
        <p:nvPicPr>
          <p:cNvPr id="625" name="Graphique 5"/>
          <p:cNvPicPr/>
          <p:nvPr/>
        </p:nvPicPr>
        <p:blipFill>
          <a:blip r:embed="rId5"/>
          <a:stretch/>
        </p:blipFill>
        <p:spPr>
          <a:xfrm flipH="1">
            <a:off x="5872680" y="4059360"/>
            <a:ext cx="922680" cy="1125360"/>
          </a:xfrm>
          <a:prstGeom prst="rect">
            <a:avLst/>
          </a:prstGeom>
          <a:ln w="25560">
            <a:noFill/>
          </a:ln>
        </p:spPr>
      </p:pic>
      <p:pic>
        <p:nvPicPr>
          <p:cNvPr id="626" name="Image 6" descr="Une image contenant texte, horloge&#10;&#10;Description générée automatiquement"/>
          <p:cNvPicPr/>
          <p:nvPr/>
        </p:nvPicPr>
        <p:blipFill>
          <a:blip r:embed="rId6"/>
          <a:stretch/>
        </p:blipFill>
        <p:spPr>
          <a:xfrm>
            <a:off x="2946600" y="2492280"/>
            <a:ext cx="1054080" cy="1285920"/>
          </a:xfrm>
          <a:prstGeom prst="rect">
            <a:avLst/>
          </a:prstGeom>
          <a:ln w="25560">
            <a:noFill/>
          </a:ln>
        </p:spPr>
      </p:pic>
      <p:pic>
        <p:nvPicPr>
          <p:cNvPr id="627" name="Image 7"/>
          <p:cNvPicPr/>
          <p:nvPr/>
        </p:nvPicPr>
        <p:blipFill>
          <a:blip r:embed="rId7"/>
          <a:stretch/>
        </p:blipFill>
        <p:spPr>
          <a:xfrm>
            <a:off x="4706640" y="2054160"/>
            <a:ext cx="877680" cy="1070640"/>
          </a:xfrm>
          <a:prstGeom prst="rect">
            <a:avLst/>
          </a:prstGeom>
          <a:ln w="25560">
            <a:noFill/>
          </a:ln>
        </p:spPr>
      </p:pic>
      <p:sp>
        <p:nvSpPr>
          <p:cNvPr id="628" name="CustomShape 1"/>
          <p:cNvSpPr/>
          <p:nvPr/>
        </p:nvSpPr>
        <p:spPr>
          <a:xfrm>
            <a:off x="4297320" y="263196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DEFE6"/>
            </a:solidFill>
            <a:miter/>
          </a:ln>
        </p:spPr>
        <p:style>
          <a:lnRef idx="0">
            <a:scrgbClr r="0" g="0" b="0"/>
          </a:lnRef>
          <a:fillRef idx="0">
            <a:scrgbClr r="0" g="0" b="0"/>
          </a:fillRef>
          <a:effectRef idx="0">
            <a:scrgbClr r="0" g="0" b="0"/>
          </a:effectRef>
          <a:fontRef idx="minor"/>
        </p:style>
      </p:sp>
      <p:sp>
        <p:nvSpPr>
          <p:cNvPr id="629" name="CustomShape 2"/>
          <p:cNvSpPr/>
          <p:nvPr/>
        </p:nvSpPr>
        <p:spPr>
          <a:xfrm>
            <a:off x="4743720" y="332820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9D9D9"/>
            </a:solidFill>
            <a:miter/>
          </a:ln>
        </p:spPr>
        <p:style>
          <a:lnRef idx="0">
            <a:scrgbClr r="0" g="0" b="0"/>
          </a:lnRef>
          <a:fillRef idx="0">
            <a:scrgbClr r="0" g="0" b="0"/>
          </a:fillRef>
          <a:effectRef idx="0">
            <a:scrgbClr r="0" g="0" b="0"/>
          </a:effectRef>
          <a:fontRef idx="minor"/>
        </p:style>
      </p:sp>
      <p:sp>
        <p:nvSpPr>
          <p:cNvPr id="630" name="CustomShape 3"/>
          <p:cNvSpPr/>
          <p:nvPr/>
        </p:nvSpPr>
        <p:spPr>
          <a:xfrm>
            <a:off x="6723360" y="412956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631" name="CustomShape 4"/>
          <p:cNvSpPr/>
          <p:nvPr/>
        </p:nvSpPr>
        <p:spPr>
          <a:xfrm>
            <a:off x="6436080" y="379872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9D9D9"/>
            </a:solidFill>
            <a:miter/>
          </a:ln>
        </p:spPr>
        <p:style>
          <a:lnRef idx="0">
            <a:scrgbClr r="0" g="0" b="0"/>
          </a:lnRef>
          <a:fillRef idx="0">
            <a:scrgbClr r="0" g="0" b="0"/>
          </a:fillRef>
          <a:effectRef idx="0">
            <a:scrgbClr r="0" g="0" b="0"/>
          </a:effectRef>
          <a:fontRef idx="minor"/>
        </p:style>
      </p:sp>
      <p:sp>
        <p:nvSpPr>
          <p:cNvPr id="632" name="CustomShape 5"/>
          <p:cNvSpPr/>
          <p:nvPr/>
        </p:nvSpPr>
        <p:spPr>
          <a:xfrm>
            <a:off x="5385600" y="454284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9D3D0"/>
            </a:solidFill>
            <a:miter/>
          </a:ln>
        </p:spPr>
        <p:style>
          <a:lnRef idx="0">
            <a:scrgbClr r="0" g="0" b="0"/>
          </a:lnRef>
          <a:fillRef idx="0">
            <a:scrgbClr r="0" g="0" b="0"/>
          </a:fillRef>
          <a:effectRef idx="0">
            <a:scrgbClr r="0" g="0" b="0"/>
          </a:effectRef>
          <a:fontRef idx="minor"/>
        </p:style>
      </p:sp>
      <p:sp>
        <p:nvSpPr>
          <p:cNvPr id="633" name="CustomShape 6"/>
          <p:cNvSpPr/>
          <p:nvPr/>
        </p:nvSpPr>
        <p:spPr>
          <a:xfrm>
            <a:off x="5966280" y="284148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6CE58"/>
            </a:solidFill>
            <a:miter/>
          </a:ln>
        </p:spPr>
        <p:style>
          <a:lnRef idx="0">
            <a:scrgbClr r="0" g="0" b="0"/>
          </a:lnRef>
          <a:fillRef idx="0">
            <a:scrgbClr r="0" g="0" b="0"/>
          </a:fillRef>
          <a:effectRef idx="0">
            <a:scrgbClr r="0" g="0" b="0"/>
          </a:effectRef>
          <a:fontRef idx="minor"/>
        </p:style>
      </p:sp>
      <p:sp>
        <p:nvSpPr>
          <p:cNvPr id="634" name="CustomShape 7"/>
          <p:cNvSpPr/>
          <p:nvPr/>
        </p:nvSpPr>
        <p:spPr>
          <a:xfrm>
            <a:off x="5595480" y="365508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6CE58"/>
            </a:solidFill>
            <a:miter/>
          </a:ln>
        </p:spPr>
        <p:style>
          <a:lnRef idx="0">
            <a:scrgbClr r="0" g="0" b="0"/>
          </a:lnRef>
          <a:fillRef idx="0">
            <a:scrgbClr r="0" g="0" b="0"/>
          </a:fillRef>
          <a:effectRef idx="0">
            <a:scrgbClr r="0" g="0" b="0"/>
          </a:effectRef>
          <a:fontRef idx="minor"/>
        </p:style>
      </p:sp>
      <p:sp>
        <p:nvSpPr>
          <p:cNvPr id="635" name="CustomShape 8"/>
          <p:cNvSpPr/>
          <p:nvPr/>
        </p:nvSpPr>
        <p:spPr>
          <a:xfrm>
            <a:off x="3647520" y="376848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9D3D0"/>
            </a:solidFill>
            <a:miter/>
          </a:ln>
        </p:spPr>
        <p:style>
          <a:lnRef idx="0">
            <a:scrgbClr r="0" g="0" b="0"/>
          </a:lnRef>
          <a:fillRef idx="0">
            <a:scrgbClr r="0" g="0" b="0"/>
          </a:fillRef>
          <a:effectRef idx="0">
            <a:scrgbClr r="0" g="0" b="0"/>
          </a:effectRef>
          <a:fontRef idx="minor"/>
        </p:style>
      </p:sp>
      <p:sp>
        <p:nvSpPr>
          <p:cNvPr id="636" name="CustomShape 9"/>
          <p:cNvSpPr/>
          <p:nvPr/>
        </p:nvSpPr>
        <p:spPr>
          <a:xfrm>
            <a:off x="4190760" y="415080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637" name="CustomShape 10"/>
          <p:cNvSpPr/>
          <p:nvPr/>
        </p:nvSpPr>
        <p:spPr>
          <a:xfrm>
            <a:off x="3960000" y="371664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DEFE6"/>
            </a:solidFill>
            <a:miter/>
          </a:ln>
        </p:spPr>
        <p:style>
          <a:lnRef idx="0">
            <a:scrgbClr r="0" g="0" b="0"/>
          </a:lnRef>
          <a:fillRef idx="0">
            <a:scrgbClr r="0" g="0" b="0"/>
          </a:fillRef>
          <a:effectRef idx="0">
            <a:scrgbClr r="0" g="0" b="0"/>
          </a:effectRef>
          <a:fontRef idx="minor"/>
        </p:style>
      </p:sp>
      <p:sp>
        <p:nvSpPr>
          <p:cNvPr id="638" name="CustomShape 11"/>
          <p:cNvSpPr/>
          <p:nvPr/>
        </p:nvSpPr>
        <p:spPr>
          <a:xfrm>
            <a:off x="3852000" y="326664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6CE58"/>
            </a:solidFill>
            <a:miter/>
          </a:ln>
        </p:spPr>
        <p:style>
          <a:lnRef idx="0">
            <a:scrgbClr r="0" g="0" b="0"/>
          </a:lnRef>
          <a:fillRef idx="0">
            <a:scrgbClr r="0" g="0" b="0"/>
          </a:fillRef>
          <a:effectRef idx="0">
            <a:scrgbClr r="0" g="0" b="0"/>
          </a:effectRef>
          <a:fontRef idx="minor"/>
        </p:style>
      </p:sp>
      <p:sp>
        <p:nvSpPr>
          <p:cNvPr id="639" name="CustomShape 12"/>
          <p:cNvSpPr/>
          <p:nvPr/>
        </p:nvSpPr>
        <p:spPr>
          <a:xfrm>
            <a:off x="3592440" y="264780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640" name="CustomShape 13"/>
          <p:cNvSpPr/>
          <p:nvPr/>
        </p:nvSpPr>
        <p:spPr>
          <a:xfrm>
            <a:off x="4980600" y="479772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641" name="CustomShape 14"/>
          <p:cNvSpPr/>
          <p:nvPr/>
        </p:nvSpPr>
        <p:spPr>
          <a:xfrm>
            <a:off x="3808440" y="419004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F9D3D0"/>
            </a:solidFill>
            <a:miter/>
          </a:ln>
        </p:spPr>
        <p:style>
          <a:lnRef idx="0">
            <a:scrgbClr r="0" g="0" b="0"/>
          </a:lnRef>
          <a:fillRef idx="0">
            <a:scrgbClr r="0" g="0" b="0"/>
          </a:fillRef>
          <a:effectRef idx="0">
            <a:scrgbClr r="0" g="0" b="0"/>
          </a:effectRef>
          <a:fontRef idx="minor"/>
        </p:style>
      </p:sp>
      <p:sp>
        <p:nvSpPr>
          <p:cNvPr id="642" name="CustomShape 15"/>
          <p:cNvSpPr/>
          <p:nvPr/>
        </p:nvSpPr>
        <p:spPr>
          <a:xfrm>
            <a:off x="4500360" y="244620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CCE8EE"/>
            </a:solidFill>
            <a:miter/>
          </a:ln>
        </p:spPr>
        <p:style>
          <a:lnRef idx="0">
            <a:scrgbClr r="0" g="0" b="0"/>
          </a:lnRef>
          <a:fillRef idx="0">
            <a:scrgbClr r="0" g="0" b="0"/>
          </a:fillRef>
          <a:effectRef idx="0">
            <a:scrgbClr r="0" g="0" b="0"/>
          </a:effectRef>
          <a:fontRef idx="minor"/>
        </p:style>
      </p:sp>
      <p:sp>
        <p:nvSpPr>
          <p:cNvPr id="643" name="CustomShape 16"/>
          <p:cNvSpPr/>
          <p:nvPr/>
        </p:nvSpPr>
        <p:spPr>
          <a:xfrm>
            <a:off x="5268240" y="483732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DEFE6"/>
            </a:solidFill>
            <a:miter/>
          </a:ln>
        </p:spPr>
        <p:style>
          <a:lnRef idx="0">
            <a:scrgbClr r="0" g="0" b="0"/>
          </a:lnRef>
          <a:fillRef idx="0">
            <a:scrgbClr r="0" g="0" b="0"/>
          </a:fillRef>
          <a:effectRef idx="0">
            <a:scrgbClr r="0" g="0" b="0"/>
          </a:effectRef>
          <a:fontRef idx="minor"/>
        </p:style>
      </p:sp>
      <p:sp>
        <p:nvSpPr>
          <p:cNvPr id="644" name="CustomShape 17"/>
          <p:cNvSpPr/>
          <p:nvPr/>
        </p:nvSpPr>
        <p:spPr>
          <a:xfrm>
            <a:off x="5691960" y="2737800"/>
            <a:ext cx="357840" cy="38664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D9D9D9"/>
            </a:solidFill>
            <a:miter/>
          </a:ln>
        </p:spPr>
        <p:style>
          <a:lnRef idx="0">
            <a:scrgbClr r="0" g="0" b="0"/>
          </a:lnRef>
          <a:fillRef idx="0">
            <a:scrgbClr r="0" g="0" b="0"/>
          </a:fillRef>
          <a:effectRef idx="0">
            <a:scrgbClr r="0" g="0" b="0"/>
          </a:effectRef>
          <a:fontRef idx="minor"/>
        </p:style>
      </p:sp>
      <p:sp>
        <p:nvSpPr>
          <p:cNvPr id="645" name="CustomShape 18"/>
          <p:cNvSpPr/>
          <p:nvPr/>
        </p:nvSpPr>
        <p:spPr>
          <a:xfrm>
            <a:off x="613080" y="2543400"/>
            <a:ext cx="2206080" cy="255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Black"/>
                <a:ea typeface="DejaVu Sans"/>
              </a:rPr>
              <a:t>35 pratiques générées à l’échelle des 3 territoires</a:t>
            </a:r>
            <a:endParaRPr lang="fr-FR" sz="1800" b="0" strike="noStrike" spc="-1">
              <a:latin typeface="Arial"/>
            </a:endParaRPr>
          </a:p>
          <a:p>
            <a:pPr>
              <a:lnSpc>
                <a:spcPct val="100000"/>
              </a:lnSpc>
            </a:pPr>
            <a:r>
              <a:rPr lang="fr-FR" sz="1800" b="0" strike="noStrike" spc="-1">
                <a:solidFill>
                  <a:srgbClr val="000000"/>
                </a:solidFill>
                <a:latin typeface="Arial"/>
                <a:ea typeface="DejaVu Sans"/>
              </a:rPr>
              <a:t>qui s’illustrent dans les différents modes de vie à l’échelle du territoire</a:t>
            </a:r>
            <a:endParaRPr lang="fr-FR" sz="1800" b="0" strike="noStrike" spc="-1">
              <a:latin typeface="Arial"/>
            </a:endParaRPr>
          </a:p>
        </p:txBody>
      </p:sp>
      <p:sp>
        <p:nvSpPr>
          <p:cNvPr id="646" name="CustomShape 19"/>
          <p:cNvSpPr/>
          <p:nvPr/>
        </p:nvSpPr>
        <p:spPr>
          <a:xfrm>
            <a:off x="2850120" y="1103040"/>
            <a:ext cx="4834800" cy="522540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noFill/>
          <a:ln w="25560">
            <a:solidFill>
              <a:srgbClr val="000000"/>
            </a:solidFill>
            <a:miter/>
          </a:ln>
        </p:spPr>
        <p:style>
          <a:lnRef idx="0">
            <a:scrgbClr r="0" g="0" b="0"/>
          </a:lnRef>
          <a:fillRef idx="0">
            <a:scrgbClr r="0" g="0" b="0"/>
          </a:fillRef>
          <a:effectRef idx="0">
            <a:scrgbClr r="0" g="0" b="0"/>
          </a:effectRef>
          <a:fontRef idx="minor"/>
        </p:style>
      </p:sp>
      <p:sp>
        <p:nvSpPr>
          <p:cNvPr id="647" name="CustomShape 20"/>
          <p:cNvSpPr/>
          <p:nvPr/>
        </p:nvSpPr>
        <p:spPr>
          <a:xfrm>
            <a:off x="4050000" y="1654920"/>
            <a:ext cx="23173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gn="ctr">
              <a:lnSpc>
                <a:spcPct val="100000"/>
              </a:lnSpc>
            </a:pPr>
            <a:r>
              <a:rPr lang="fr-FR" sz="1800" b="0" strike="noStrike" spc="-1">
                <a:solidFill>
                  <a:srgbClr val="000000"/>
                </a:solidFill>
                <a:latin typeface="Poppins"/>
                <a:ea typeface="DejaVu Sans"/>
              </a:rPr>
              <a:t>En 2050 en Bretagne …</a:t>
            </a:r>
            <a:endParaRPr lang="fr-FR" sz="1800" b="0" strike="noStrike" spc="-1">
              <a:latin typeface="Arial"/>
            </a:endParaRPr>
          </a:p>
        </p:txBody>
      </p:sp>
      <p:pic>
        <p:nvPicPr>
          <p:cNvPr id="648" name="Image 8"/>
          <p:cNvPicPr/>
          <p:nvPr/>
        </p:nvPicPr>
        <p:blipFill>
          <a:blip r:embed="rId8"/>
          <a:stretch/>
        </p:blipFill>
        <p:spPr>
          <a:xfrm>
            <a:off x="563040" y="406080"/>
            <a:ext cx="564840" cy="597960"/>
          </a:xfrm>
          <a:prstGeom prst="rect">
            <a:avLst/>
          </a:prstGeom>
          <a:ln w="25560">
            <a:noFill/>
          </a:ln>
        </p:spPr>
      </p:pic>
      <p:sp>
        <p:nvSpPr>
          <p:cNvPr id="649" name="CustomShape 2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650" name="CustomShape 1"/>
          <p:cNvSpPr/>
          <p:nvPr/>
        </p:nvSpPr>
        <p:spPr>
          <a:xfrm>
            <a:off x="3871440" y="2270520"/>
            <a:ext cx="2878560" cy="2878560"/>
          </a:xfrm>
          <a:custGeom>
            <a:avLst/>
            <a:gdLst/>
            <a:ahLst/>
            <a:cxnLst/>
            <a:rect l="l" t="t" r="r" b="b"/>
            <a:pathLst>
              <a:path w="21600" h="21600">
                <a:moveTo>
                  <a:pt x="0" y="10800"/>
                </a:moveTo>
              </a:path>
            </a:pathLst>
          </a:custGeom>
          <a:solidFill>
            <a:srgbClr val="FCF8DC"/>
          </a:solidFill>
          <a:ln w="0">
            <a:noFill/>
          </a:ln>
        </p:spPr>
        <p:style>
          <a:lnRef idx="0">
            <a:scrgbClr r="0" g="0" b="0"/>
          </a:lnRef>
          <a:fillRef idx="0">
            <a:scrgbClr r="0" g="0" b="0"/>
          </a:fillRef>
          <a:effectRef idx="0">
            <a:scrgbClr r="0" g="0" b="0"/>
          </a:effectRef>
          <a:fontRef idx="minor"/>
        </p:style>
      </p:sp>
      <p:sp>
        <p:nvSpPr>
          <p:cNvPr id="651" name="CustomShape 2"/>
          <p:cNvSpPr/>
          <p:nvPr/>
        </p:nvSpPr>
        <p:spPr>
          <a:xfrm>
            <a:off x="4334400" y="3620520"/>
            <a:ext cx="1389240" cy="31788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500" b="1" strike="noStrike" spc="-1">
                <a:solidFill>
                  <a:srgbClr val="FFC000"/>
                </a:solidFill>
                <a:latin typeface="Poppins"/>
                <a:ea typeface="DejaVu Sans"/>
              </a:rPr>
              <a:t>SE DÉPLACER</a:t>
            </a:r>
            <a:endParaRPr lang="fr-FR" sz="1500" b="0" strike="noStrike" spc="-1">
              <a:latin typeface="Arial"/>
            </a:endParaRPr>
          </a:p>
        </p:txBody>
      </p:sp>
      <p:pic>
        <p:nvPicPr>
          <p:cNvPr id="652" name="Image 9" descr="Une image contenant texte, horloge&#10;&#10;Description générée automatiquement"/>
          <p:cNvPicPr/>
          <p:nvPr/>
        </p:nvPicPr>
        <p:blipFill>
          <a:blip r:embed="rId2"/>
          <a:stretch/>
        </p:blipFill>
        <p:spPr>
          <a:xfrm>
            <a:off x="3420000" y="3698640"/>
            <a:ext cx="3003840" cy="3663000"/>
          </a:xfrm>
          <a:prstGeom prst="rect">
            <a:avLst/>
          </a:prstGeom>
          <a:ln w="2556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 name="CustomShape 1"/>
          <p:cNvSpPr/>
          <p:nvPr/>
        </p:nvSpPr>
        <p:spPr>
          <a:xfrm rot="5400000">
            <a:off x="420480" y="113976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654" name="CustomShape 2"/>
          <p:cNvSpPr/>
          <p:nvPr/>
        </p:nvSpPr>
        <p:spPr>
          <a:xfrm rot="5400000">
            <a:off x="420480" y="72144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655" name="CustomShape 3"/>
          <p:cNvSpPr/>
          <p:nvPr/>
        </p:nvSpPr>
        <p:spPr>
          <a:xfrm rot="5400000">
            <a:off x="420480" y="2998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656" name="CustomShape 4"/>
          <p:cNvSpPr/>
          <p:nvPr/>
        </p:nvSpPr>
        <p:spPr>
          <a:xfrm rot="5400000">
            <a:off x="420480" y="155880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657" name="CustomShape 5"/>
          <p:cNvSpPr/>
          <p:nvPr/>
        </p:nvSpPr>
        <p:spPr>
          <a:xfrm rot="16200000">
            <a:off x="9687960" y="5127120"/>
            <a:ext cx="1823040" cy="315720"/>
          </a:xfrm>
          <a:custGeom>
            <a:avLst/>
            <a:gdLst/>
            <a:ahLst/>
            <a:cxnLst/>
            <a:rect l="l" t="t" r="r" b="b"/>
            <a:pathLst>
              <a:path w="124139" h="21600">
                <a:moveTo>
                  <a:pt x="3600" y="0"/>
                </a:moveTo>
                <a:lnTo>
                  <a:pt x="120539" y="0"/>
                </a:lnTo>
                <a:lnTo>
                  <a:pt x="124139" y="21600"/>
                </a:lnTo>
                <a:lnTo>
                  <a:pt x="0" y="21600"/>
                </a:lnTo>
                <a:lnTo>
                  <a:pt x="0" y="3600"/>
                </a:lnTo>
                <a:close/>
              </a:path>
            </a:pathLst>
          </a:custGeom>
          <a:solidFill>
            <a:srgbClr val="FDF9DD"/>
          </a:solidFill>
          <a:ln w="0">
            <a:noFill/>
          </a:ln>
        </p:spPr>
        <p:style>
          <a:lnRef idx="0">
            <a:scrgbClr r="0" g="0" b="0"/>
          </a:lnRef>
          <a:fillRef idx="0">
            <a:scrgbClr r="0" g="0" b="0"/>
          </a:fillRef>
          <a:effectRef idx="0">
            <a:scrgbClr r="0" g="0" b="0"/>
          </a:effectRef>
          <a:fontRef idx="minor"/>
        </p:style>
      </p:sp>
      <p:sp>
        <p:nvSpPr>
          <p:cNvPr id="658" name="CustomShape 6"/>
          <p:cNvSpPr/>
          <p:nvPr/>
        </p:nvSpPr>
        <p:spPr>
          <a:xfrm rot="16200000">
            <a:off x="9688320" y="412416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659" name="CustomShape 7"/>
          <p:cNvSpPr/>
          <p:nvPr/>
        </p:nvSpPr>
        <p:spPr>
          <a:xfrm rot="16200000">
            <a:off x="9688320" y="312084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660" name="CustomShape 8"/>
          <p:cNvSpPr/>
          <p:nvPr/>
        </p:nvSpPr>
        <p:spPr>
          <a:xfrm rot="16200000">
            <a:off x="9688320" y="211752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661" name="CustomShape 9"/>
          <p:cNvSpPr/>
          <p:nvPr/>
        </p:nvSpPr>
        <p:spPr>
          <a:xfrm rot="16200000">
            <a:off x="9688320" y="111528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662" name="CustomShape 10"/>
          <p:cNvSpPr/>
          <p:nvPr/>
        </p:nvSpPr>
        <p:spPr>
          <a:xfrm rot="16200000">
            <a:off x="-418320" y="2824200"/>
            <a:ext cx="2004840" cy="443880"/>
          </a:xfrm>
          <a:custGeom>
            <a:avLst/>
            <a:gdLst/>
            <a:ahLst/>
            <a:cxnLst/>
            <a:rect l="l" t="t" r="r" b="b"/>
            <a:pathLst>
              <a:path w="97252" h="21600">
                <a:moveTo>
                  <a:pt x="3600" y="0"/>
                </a:moveTo>
                <a:lnTo>
                  <a:pt x="93652" y="0"/>
                </a:lnTo>
                <a:lnTo>
                  <a:pt x="97252" y="21600"/>
                </a:lnTo>
                <a:lnTo>
                  <a:pt x="0" y="21600"/>
                </a:lnTo>
                <a:lnTo>
                  <a:pt x="0" y="3600"/>
                </a:lnTo>
                <a:close/>
              </a:path>
            </a:pathLst>
          </a:custGeom>
          <a:solidFill>
            <a:srgbClr val="FDF9DE"/>
          </a:solid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pPr>
            <a:r>
              <a:rPr lang="fr-FR" sz="1300" b="1" strike="noStrike" spc="-1">
                <a:solidFill>
                  <a:srgbClr val="F6CE58"/>
                </a:solidFill>
                <a:latin typeface="Arial Black"/>
                <a:ea typeface="DejaVu Sans"/>
              </a:rPr>
              <a:t>SE DÉPLACER</a:t>
            </a:r>
            <a:endParaRPr lang="fr-FR" sz="1300" b="0" strike="noStrike" spc="-1">
              <a:latin typeface="Arial"/>
            </a:endParaRPr>
          </a:p>
        </p:txBody>
      </p:sp>
      <p:sp>
        <p:nvSpPr>
          <p:cNvPr id="663" name="CustomShape 11"/>
          <p:cNvSpPr/>
          <p:nvPr/>
        </p:nvSpPr>
        <p:spPr>
          <a:xfrm>
            <a:off x="1027440" y="776520"/>
            <a:ext cx="3452760" cy="574200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fontScale="88000" lnSpcReduction="20000"/>
          </a:bodyPr>
          <a:lstStyle/>
          <a:p>
            <a:pPr>
              <a:lnSpc>
                <a:spcPct val="100000"/>
              </a:lnSpc>
              <a:spcBef>
                <a:spcPts val="201"/>
              </a:spcBef>
            </a:pPr>
            <a:r>
              <a:rPr lang="fr-FR" sz="1000" b="1" strike="noStrike" spc="-1">
                <a:solidFill>
                  <a:srgbClr val="F6CE58"/>
                </a:solidFill>
                <a:latin typeface="Arial"/>
                <a:ea typeface="DejaVu Sans"/>
              </a:rPr>
              <a:t>Se déplacer selon les « atouts »/avec les moyens les plus adaptés au territoire local</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Utilisation du vélo pour les petits déplacements et de la flotte de véhicules municipaux pour les longs trajets</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Plus d'avion, cabotage généralisé, vitesse, circuit ?</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Rallongement des temps de trajet pour se déplacer sur l'ensemble du territoire (acceptation)</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Multi mobilités (vélos + transports en commun + etc.) Rapport au temps de déplacement ?</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Distance lieu de vie, travail, 1 métier = 1 lieu d'habitation ? </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Voyager autrement, lent et partagé, en bateau cargo plutôt qu'en avion, la société prévoit du temps pour permettre aux gens de voyager</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Toutes les distances parcourues sont réduites, le bateau est utilisé pour retrouver la liberté passée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Villes à taille humaine avec des réseaux de transports</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Contrainte financière de la mobilité</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Véhicule eau / terre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Mode de déplacement multimodal</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Technologies pour l'entretien des routes et des rails de train</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Forte utilisation du vélo, aménagements de nombreuses pistes cyclables</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Se déplacer localement, tout se fait à l'échelle de déplacement doux "la ville du quart d'heure »</a:t>
            </a:r>
            <a:endParaRPr lang="fr-FR" sz="1000" b="0" strike="noStrike" spc="-1">
              <a:latin typeface="Arial"/>
            </a:endParaRPr>
          </a:p>
          <a:p>
            <a:pPr marL="171360" indent="-169920">
              <a:lnSpc>
                <a:spcPct val="100000"/>
              </a:lnSpc>
              <a:spcBef>
                <a:spcPts val="201"/>
              </a:spcBef>
              <a:buClr>
                <a:srgbClr val="000000"/>
              </a:buClr>
              <a:buFont typeface="Police système Courant"/>
              <a:buChar char="→"/>
            </a:pPr>
            <a:r>
              <a:rPr lang="fr-FR" sz="1000" b="0" i="1" strike="noStrike" spc="-1">
                <a:solidFill>
                  <a:srgbClr val="000000"/>
                </a:solidFill>
                <a:latin typeface="Arial"/>
                <a:ea typeface="DejaVu Sans"/>
              </a:rPr>
              <a:t>Voir  Travailler, Habiter </a:t>
            </a:r>
            <a:endParaRPr lang="fr-FR" sz="1000" b="0" strike="noStrike" spc="-1">
              <a:latin typeface="Arial"/>
            </a:endParaRPr>
          </a:p>
          <a:p>
            <a:pPr>
              <a:lnSpc>
                <a:spcPct val="100000"/>
              </a:lnSpc>
              <a:spcBef>
                <a:spcPts val="201"/>
              </a:spcBef>
            </a:pPr>
            <a:endParaRPr lang="fr-FR" sz="1000" b="0" strike="noStrike" spc="-1">
              <a:latin typeface="Arial"/>
            </a:endParaRPr>
          </a:p>
          <a:p>
            <a:pPr>
              <a:lnSpc>
                <a:spcPct val="100000"/>
              </a:lnSpc>
              <a:spcBef>
                <a:spcPts val="201"/>
              </a:spcBef>
            </a:pPr>
            <a:r>
              <a:rPr lang="fr-FR" sz="1000" b="1" strike="noStrike" spc="-1">
                <a:solidFill>
                  <a:srgbClr val="F6CE58"/>
                </a:solidFill>
                <a:latin typeface="Arial"/>
                <a:ea typeface="DejaVu Sans"/>
              </a:rPr>
              <a:t>Se déplacer de façon collective et partage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Réseaux solidaires pour les livraisons de produits et pour les personnes à mobilité réduite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Transports solidaires</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Chantier participatif</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Transports rapides et collectifs </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Passage de la propriété à la location (fin de voiture)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Économie en partage (covoiturage)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Covoiturage et autopartage (ex. Plateforme de prêt de véhicules couramment utilisée), Les voitures sont marginalisées, les chevaux sont exploités pour le transport de charge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Mobilité connectée, aider l'autre de manière collective</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Location, temps d'usage réparties sur les différents modes de déplacement</a:t>
            </a:r>
            <a:endParaRPr lang="fr-FR" sz="1000" b="0" strike="noStrike" spc="-1">
              <a:latin typeface="Arial"/>
            </a:endParaRPr>
          </a:p>
          <a:p>
            <a:pPr marL="171360" indent="-169920">
              <a:lnSpc>
                <a:spcPct val="100000"/>
              </a:lnSpc>
              <a:spcBef>
                <a:spcPts val="201"/>
              </a:spcBef>
              <a:buClr>
                <a:srgbClr val="000000"/>
              </a:buClr>
              <a:buSzPct val="45000"/>
              <a:buFont typeface="Symbol"/>
              <a:buChar char=""/>
            </a:pPr>
            <a:r>
              <a:rPr lang="fr-FR" sz="1000" b="0" strike="noStrike" spc="-1">
                <a:solidFill>
                  <a:srgbClr val="000000"/>
                </a:solidFill>
                <a:latin typeface="Arial"/>
                <a:ea typeface="DejaVu Sans"/>
              </a:rPr>
              <a:t>Train, alternative durable</a:t>
            </a:r>
            <a:endParaRPr lang="fr-FR" sz="1000" b="0" strike="noStrike" spc="-1">
              <a:latin typeface="Arial"/>
            </a:endParaRPr>
          </a:p>
          <a:p>
            <a:pPr>
              <a:lnSpc>
                <a:spcPct val="90000"/>
              </a:lnSpc>
              <a:spcBef>
                <a:spcPts val="201"/>
              </a:spcBef>
            </a:pPr>
            <a:endParaRPr lang="fr-FR" sz="1000" b="0" strike="noStrike" spc="-1">
              <a:latin typeface="Arial"/>
            </a:endParaRPr>
          </a:p>
        </p:txBody>
      </p:sp>
      <p:pic>
        <p:nvPicPr>
          <p:cNvPr id="664" name="Image 20" descr="Une image contenant texte, horloge&#10;&#10;Description générée automatiquement"/>
          <p:cNvPicPr/>
          <p:nvPr/>
        </p:nvPicPr>
        <p:blipFill>
          <a:blip r:embed="rId2"/>
          <a:stretch/>
        </p:blipFill>
        <p:spPr>
          <a:xfrm>
            <a:off x="8664480" y="5328000"/>
            <a:ext cx="1716120" cy="2093040"/>
          </a:xfrm>
          <a:prstGeom prst="rect">
            <a:avLst/>
          </a:prstGeom>
          <a:ln w="25560">
            <a:noFill/>
          </a:ln>
        </p:spPr>
      </p:pic>
      <p:sp>
        <p:nvSpPr>
          <p:cNvPr id="665" name="CustomShape 12"/>
          <p:cNvSpPr/>
          <p:nvPr/>
        </p:nvSpPr>
        <p:spPr>
          <a:xfrm>
            <a:off x="4855320" y="790920"/>
            <a:ext cx="3452760" cy="574200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a:bodyPr>
          <a:lstStyle/>
          <a:p>
            <a:pPr marL="216000" indent="-215280">
              <a:lnSpc>
                <a:spcPct val="100000"/>
              </a:lnSpc>
              <a:spcBef>
                <a:spcPts val="201"/>
              </a:spcBef>
              <a:buClr>
                <a:srgbClr val="F6CE58"/>
              </a:buClr>
              <a:buFont typeface="Symbol"/>
              <a:buChar char=""/>
            </a:pPr>
            <a:r>
              <a:rPr lang="fr-FR" sz="800" b="0" strike="noStrike" spc="-1">
                <a:solidFill>
                  <a:srgbClr val="000000"/>
                </a:solidFill>
                <a:latin typeface="Arial"/>
                <a:ea typeface="DejaVu Sans"/>
              </a:rPr>
              <a:t>Covoiturage, transports collectifs sur l'eau pour transporter des personnes et des biens</a:t>
            </a:r>
            <a:endParaRPr lang="fr-FR" sz="800" b="0" strike="noStrike" spc="-1">
              <a:latin typeface="Arial"/>
            </a:endParaRPr>
          </a:p>
          <a:p>
            <a:pPr marL="216000" indent="-215280">
              <a:lnSpc>
                <a:spcPct val="100000"/>
              </a:lnSpc>
              <a:spcBef>
                <a:spcPts val="201"/>
              </a:spcBef>
              <a:buClr>
                <a:srgbClr val="F6CE58"/>
              </a:buClr>
              <a:buFont typeface="Symbol"/>
              <a:buChar char=""/>
            </a:pPr>
            <a:r>
              <a:rPr lang="fr-FR" sz="800" b="0" strike="noStrike" spc="-1">
                <a:solidFill>
                  <a:srgbClr val="000000"/>
                </a:solidFill>
                <a:latin typeface="Arial"/>
                <a:ea typeface="DejaVu Sans"/>
              </a:rPr>
              <a:t>Mise en place de navettes, collectives et autonomes</a:t>
            </a:r>
            <a:endParaRPr lang="fr-FR" sz="800" b="0" strike="noStrike" spc="-1">
              <a:latin typeface="Arial"/>
            </a:endParaRPr>
          </a:p>
          <a:p>
            <a:pPr marL="216000" indent="-215280">
              <a:lnSpc>
                <a:spcPct val="100000"/>
              </a:lnSpc>
              <a:buClr>
                <a:srgbClr val="F6CE58"/>
              </a:buClr>
              <a:buFont typeface="Symbol"/>
              <a:buChar char=""/>
            </a:pPr>
            <a:r>
              <a:rPr lang="fr-FR" sz="800" b="0" strike="noStrike" spc="-1">
                <a:solidFill>
                  <a:srgbClr val="000000"/>
                </a:solidFill>
                <a:latin typeface="Arial"/>
                <a:ea typeface="DejaVu Sans"/>
              </a:rPr>
              <a:t>Création de service de transport bénévole</a:t>
            </a:r>
            <a:endParaRPr lang="fr-FR" sz="800" b="0" strike="noStrike" spc="-1">
              <a:latin typeface="Arial"/>
            </a:endParaRPr>
          </a:p>
          <a:p>
            <a:pPr marL="216000" indent="-215280">
              <a:lnSpc>
                <a:spcPct val="100000"/>
              </a:lnSpc>
              <a:buClr>
                <a:srgbClr val="F6CE58"/>
              </a:buClr>
              <a:buFont typeface="Symbol"/>
              <a:buChar char=""/>
            </a:pPr>
            <a:r>
              <a:rPr lang="fr-FR" sz="800" b="0" strike="noStrike" spc="-1">
                <a:solidFill>
                  <a:srgbClr val="000000"/>
                </a:solidFill>
                <a:latin typeface="Arial"/>
                <a:ea typeface="DejaVu Sans"/>
              </a:rPr>
              <a:t>Manque d'électricité, les déplacements seront diminués, collectifs et/ou individuels avec des véhicules adaptés. Les véhicules seront partagés </a:t>
            </a:r>
            <a:endParaRPr lang="fr-FR" sz="800" b="0" strike="noStrike" spc="-1">
              <a:latin typeface="Arial"/>
            </a:endParaRPr>
          </a:p>
          <a:p>
            <a:pPr>
              <a:lnSpc>
                <a:spcPct val="100000"/>
              </a:lnSpc>
              <a:spcBef>
                <a:spcPts val="201"/>
              </a:spcBef>
            </a:pPr>
            <a:endParaRPr lang="fr-FR" sz="800" b="0" strike="noStrike" spc="-1">
              <a:latin typeface="Arial"/>
            </a:endParaRPr>
          </a:p>
          <a:p>
            <a:pPr>
              <a:lnSpc>
                <a:spcPct val="100000"/>
              </a:lnSpc>
              <a:spcBef>
                <a:spcPts val="201"/>
              </a:spcBef>
            </a:pPr>
            <a:r>
              <a:rPr lang="fr-FR" sz="800" b="1" strike="noStrike" spc="-1">
                <a:solidFill>
                  <a:srgbClr val="F6CE58"/>
                </a:solidFill>
                <a:latin typeface="Arial"/>
                <a:ea typeface="DejaVu Sans"/>
              </a:rPr>
              <a:t>Se déplacer en respectant les critères de durabilité</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Limitation - carte carbone (Stocks ? Bourse ? Points ?)</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Forte régulations des déplacements, les transports seront à la demande pour limiter les déplacements non essentiels</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Restrictions des déplacements en fonction de la fragilité des lieux et des zones/temps de concentration (ex. ramassage scolaire)</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Quota touristique</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Diminution des voyages en avion, quota voiture</a:t>
            </a:r>
            <a:endParaRPr lang="fr-FR" sz="800" b="0" strike="noStrike" spc="-1">
              <a:latin typeface="Arial"/>
            </a:endParaRPr>
          </a:p>
          <a:p>
            <a:pPr>
              <a:lnSpc>
                <a:spcPct val="100000"/>
              </a:lnSpc>
              <a:spcBef>
                <a:spcPts val="201"/>
              </a:spcBef>
            </a:pPr>
            <a:endParaRPr lang="fr-FR" sz="800" b="0" strike="noStrike" spc="-1">
              <a:latin typeface="Arial"/>
            </a:endParaRPr>
          </a:p>
          <a:p>
            <a:pPr>
              <a:lnSpc>
                <a:spcPct val="100000"/>
              </a:lnSpc>
              <a:spcBef>
                <a:spcPts val="201"/>
              </a:spcBef>
            </a:pPr>
            <a:r>
              <a:rPr lang="fr-FR" sz="800" b="1" strike="noStrike" spc="-1">
                <a:solidFill>
                  <a:srgbClr val="F6CE58"/>
                </a:solidFill>
                <a:latin typeface="Arial"/>
                <a:ea typeface="DejaVu Sans"/>
              </a:rPr>
              <a:t>Se déplacer massivement en fonction d’un aléa</a:t>
            </a:r>
            <a:endParaRPr lang="fr-FR" sz="800" b="0" strike="noStrike" spc="-1">
              <a:latin typeface="Arial"/>
            </a:endParaRPr>
          </a:p>
          <a:p>
            <a:pPr>
              <a:lnSpc>
                <a:spcPct val="100000"/>
              </a:lnSpc>
              <a:spcBef>
                <a:spcPts val="201"/>
              </a:spcBef>
            </a:pPr>
            <a:endParaRPr lang="fr-FR" sz="800" b="0" strike="noStrike" spc="-1">
              <a:latin typeface="Arial"/>
            </a:endParaRPr>
          </a:p>
          <a:p>
            <a:pPr>
              <a:lnSpc>
                <a:spcPct val="100000"/>
              </a:lnSpc>
              <a:spcBef>
                <a:spcPts val="201"/>
              </a:spcBef>
            </a:pPr>
            <a:r>
              <a:rPr lang="fr-FR" sz="800" b="1" strike="noStrike" spc="-1">
                <a:solidFill>
                  <a:srgbClr val="F6CE58"/>
                </a:solidFill>
                <a:latin typeface="Arial"/>
                <a:ea typeface="DejaVu Sans"/>
              </a:rPr>
              <a:t>Se déplacer selon les critères de priorité</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Fin des activités portuaires de loisir lors de période critique </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Démobilité, réduction, niveau associé</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Outil de régulation de circulation, qui ? Quel périmètre ? </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Limitation de déplacement uniquement à ceux pour qui c'est nécessaire</a:t>
            </a:r>
            <a:endParaRPr lang="fr-FR" sz="800" b="0" strike="noStrike" spc="-1">
              <a:latin typeface="Arial"/>
            </a:endParaRPr>
          </a:p>
          <a:p>
            <a:pPr>
              <a:lnSpc>
                <a:spcPct val="100000"/>
              </a:lnSpc>
              <a:spcBef>
                <a:spcPts val="201"/>
              </a:spcBef>
            </a:pPr>
            <a:endParaRPr lang="fr-FR" sz="800" b="0" strike="noStrike" spc="-1">
              <a:latin typeface="Arial"/>
            </a:endParaRPr>
          </a:p>
          <a:p>
            <a:pPr>
              <a:lnSpc>
                <a:spcPct val="100000"/>
              </a:lnSpc>
              <a:spcBef>
                <a:spcPts val="201"/>
              </a:spcBef>
            </a:pPr>
            <a:r>
              <a:rPr lang="fr-FR" sz="800" b="1" strike="noStrike" spc="-1">
                <a:solidFill>
                  <a:srgbClr val="F6CE58"/>
                </a:solidFill>
                <a:latin typeface="Arial"/>
                <a:ea typeface="DejaVu Sans"/>
              </a:rPr>
              <a:t>Se déplacer grâce à de nouvelles formes d’énergie</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Abandon des autoroutes, train hydrogène pour les longs trajets</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Véhicules qui créent leur propre énergie en se déplaçant</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Utilisation de l'hydrogène</a:t>
            </a:r>
            <a:endParaRPr lang="fr-FR" sz="800" b="0" strike="noStrike" spc="-1">
              <a:latin typeface="Arial"/>
            </a:endParaRPr>
          </a:p>
          <a:p>
            <a:pPr>
              <a:lnSpc>
                <a:spcPct val="100000"/>
              </a:lnSpc>
              <a:spcBef>
                <a:spcPts val="201"/>
              </a:spcBef>
            </a:pPr>
            <a:endParaRPr lang="fr-FR" sz="800" b="0" strike="noStrike" spc="-1">
              <a:latin typeface="Arial"/>
            </a:endParaRPr>
          </a:p>
          <a:p>
            <a:pPr>
              <a:lnSpc>
                <a:spcPct val="100000"/>
              </a:lnSpc>
              <a:spcBef>
                <a:spcPts val="201"/>
              </a:spcBef>
            </a:pPr>
            <a:r>
              <a:rPr lang="fr-FR" sz="800" b="1" strike="noStrike" spc="-1">
                <a:solidFill>
                  <a:srgbClr val="F6CE58"/>
                </a:solidFill>
                <a:latin typeface="Arial"/>
                <a:ea typeface="DejaVu Sans"/>
              </a:rPr>
              <a:t>Se déplacer virtuellement</a:t>
            </a:r>
            <a:endParaRPr lang="fr-FR" sz="800" b="0" strike="noStrike" spc="-1">
              <a:latin typeface="Arial"/>
            </a:endParaRPr>
          </a:p>
          <a:p>
            <a:pPr marL="171360" indent="-169920">
              <a:lnSpc>
                <a:spcPct val="100000"/>
              </a:lnSpc>
              <a:spcBef>
                <a:spcPts val="201"/>
              </a:spcBef>
              <a:buClr>
                <a:srgbClr val="000000"/>
              </a:buClr>
              <a:buSzPct val="45000"/>
              <a:buFont typeface="Symbol"/>
              <a:buChar char=""/>
            </a:pPr>
            <a:r>
              <a:rPr lang="fr-FR" sz="800" b="0" strike="noStrike" spc="-1">
                <a:solidFill>
                  <a:srgbClr val="000000"/>
                </a:solidFill>
                <a:latin typeface="Arial"/>
                <a:ea typeface="DejaVu Sans"/>
              </a:rPr>
              <a:t>Plus besoin de voyager, utilisation de casques de réalité virtuelle</a:t>
            </a:r>
            <a:endParaRPr lang="fr-FR" sz="800" b="0" strike="noStrike" spc="-1">
              <a:latin typeface="Arial"/>
            </a:endParaRPr>
          </a:p>
          <a:p>
            <a:pPr>
              <a:lnSpc>
                <a:spcPct val="90000"/>
              </a:lnSpc>
              <a:spcBef>
                <a:spcPts val="201"/>
              </a:spcBef>
            </a:pPr>
            <a:endParaRPr lang="fr-FR" sz="800" b="0" strike="noStrike" spc="-1">
              <a:latin typeface="Arial"/>
            </a:endParaRPr>
          </a:p>
          <a:p>
            <a:pPr>
              <a:lnSpc>
                <a:spcPct val="90000"/>
              </a:lnSpc>
              <a:spcBef>
                <a:spcPts val="201"/>
              </a:spcBef>
            </a:pPr>
            <a:endParaRPr lang="fr-FR" sz="800" b="0" strike="noStrike" spc="-1">
              <a:latin typeface="Arial"/>
            </a:endParaRPr>
          </a:p>
        </p:txBody>
      </p:sp>
      <p:sp>
        <p:nvSpPr>
          <p:cNvPr id="666" name="CustomShape 13"/>
          <p:cNvSpPr/>
          <p:nvPr/>
        </p:nvSpPr>
        <p:spPr>
          <a:xfrm>
            <a:off x="1188000" y="235800"/>
            <a:ext cx="485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Liste des idées ordonnées par pratique</a:t>
            </a:r>
            <a:endParaRPr lang="fr-FR" sz="18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667" name="Image 8"/>
          <p:cNvPicPr/>
          <p:nvPr/>
        </p:nvPicPr>
        <p:blipFill>
          <a:blip r:embed="rId2"/>
          <a:stretch/>
        </p:blipFill>
        <p:spPr>
          <a:xfrm>
            <a:off x="563040" y="406080"/>
            <a:ext cx="564840" cy="597960"/>
          </a:xfrm>
          <a:prstGeom prst="rect">
            <a:avLst/>
          </a:prstGeom>
          <a:ln w="25560">
            <a:noFill/>
          </a:ln>
        </p:spPr>
      </p:pic>
      <p:sp>
        <p:nvSpPr>
          <p:cNvPr id="668" name="CustomShape 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669" name="CustomShape 2"/>
          <p:cNvSpPr/>
          <p:nvPr/>
        </p:nvSpPr>
        <p:spPr>
          <a:xfrm>
            <a:off x="774720" y="927360"/>
            <a:ext cx="1419120" cy="1730880"/>
          </a:xfrm>
          <a:custGeom>
            <a:avLst/>
            <a:gdLst/>
            <a:ahLst/>
            <a:cxnLst/>
            <a:rect l="l" t="t" r="r" b="b"/>
            <a:pathLst>
              <a:path w="21600" h="26339">
                <a:moveTo>
                  <a:pt x="0" y="13170"/>
                </a:moveTo>
              </a:path>
            </a:pathLst>
          </a:custGeom>
          <a:solidFill>
            <a:srgbClr val="FCF8DC"/>
          </a:solidFill>
          <a:ln w="0">
            <a:noFill/>
          </a:ln>
        </p:spPr>
        <p:style>
          <a:lnRef idx="0">
            <a:scrgbClr r="0" g="0" b="0"/>
          </a:lnRef>
          <a:fillRef idx="0">
            <a:scrgbClr r="0" g="0" b="0"/>
          </a:fillRef>
          <a:effectRef idx="0">
            <a:scrgbClr r="0" g="0" b="0"/>
          </a:effectRef>
          <a:fontRef idx="minor"/>
        </p:style>
      </p:sp>
      <p:sp>
        <p:nvSpPr>
          <p:cNvPr id="670" name="CustomShape 3"/>
          <p:cNvSpPr/>
          <p:nvPr/>
        </p:nvSpPr>
        <p:spPr>
          <a:xfrm>
            <a:off x="1037520" y="1636200"/>
            <a:ext cx="20170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FFC000"/>
                </a:solidFill>
                <a:latin typeface="Poppins"/>
                <a:ea typeface="DejaVu Sans"/>
              </a:rPr>
              <a:t>SE DÉPLACER</a:t>
            </a:r>
            <a:endParaRPr lang="fr-FR" sz="1200" b="0" strike="noStrike" spc="-1">
              <a:latin typeface="Arial"/>
            </a:endParaRPr>
          </a:p>
        </p:txBody>
      </p:sp>
      <p:pic>
        <p:nvPicPr>
          <p:cNvPr id="671" name="Image 35" descr="Une image contenant texte, horloge&#10;&#10;Description générée automatiquement"/>
          <p:cNvPicPr/>
          <p:nvPr/>
        </p:nvPicPr>
        <p:blipFill>
          <a:blip r:embed="rId3"/>
          <a:stretch/>
        </p:blipFill>
        <p:spPr>
          <a:xfrm>
            <a:off x="957240" y="1624680"/>
            <a:ext cx="1054080" cy="1285920"/>
          </a:xfrm>
          <a:prstGeom prst="rect">
            <a:avLst/>
          </a:prstGeom>
          <a:ln w="25560">
            <a:noFill/>
          </a:ln>
        </p:spPr>
      </p:pic>
      <p:grpSp>
        <p:nvGrpSpPr>
          <p:cNvPr id="672" name="Group 4"/>
          <p:cNvGrpSpPr/>
          <p:nvPr/>
        </p:nvGrpSpPr>
        <p:grpSpPr>
          <a:xfrm>
            <a:off x="563400" y="868680"/>
            <a:ext cx="9817200" cy="6057000"/>
            <a:chOff x="563400" y="868680"/>
            <a:chExt cx="9817200" cy="6057000"/>
          </a:xfrm>
        </p:grpSpPr>
        <p:sp>
          <p:nvSpPr>
            <p:cNvPr id="673" name="CustomShape 5"/>
            <p:cNvSpPr/>
            <p:nvPr/>
          </p:nvSpPr>
          <p:spPr>
            <a:xfrm>
              <a:off x="2686680" y="98244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674" name="CustomShape 6"/>
            <p:cNvSpPr/>
            <p:nvPr/>
          </p:nvSpPr>
          <p:spPr>
            <a:xfrm>
              <a:off x="7828200" y="86868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675" name="CustomShape 7"/>
            <p:cNvSpPr/>
            <p:nvPr/>
          </p:nvSpPr>
          <p:spPr>
            <a:xfrm>
              <a:off x="7775280" y="44136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676" name="CustomShape 8"/>
            <p:cNvSpPr/>
            <p:nvPr/>
          </p:nvSpPr>
          <p:spPr>
            <a:xfrm>
              <a:off x="563400" y="315684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677" name="CustomShape 9"/>
            <p:cNvSpPr/>
            <p:nvPr/>
          </p:nvSpPr>
          <p:spPr>
            <a:xfrm>
              <a:off x="2783520" y="4331880"/>
              <a:ext cx="2323800" cy="251172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678" name="CustomShape 10"/>
            <p:cNvSpPr/>
            <p:nvPr/>
          </p:nvSpPr>
          <p:spPr>
            <a:xfrm>
              <a:off x="5305680" y="3634920"/>
              <a:ext cx="2323800" cy="251172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679" name="CustomShape 11"/>
            <p:cNvSpPr/>
            <p:nvPr/>
          </p:nvSpPr>
          <p:spPr>
            <a:xfrm>
              <a:off x="5345280" y="9072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680" name="CustomShape 12"/>
            <p:cNvSpPr/>
            <p:nvPr/>
          </p:nvSpPr>
          <p:spPr>
            <a:xfrm>
              <a:off x="2888640" y="1486440"/>
              <a:ext cx="2027160" cy="13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1. Se déplacer selon les « atout »/moyens les plus adaptés au territoire local</a:t>
              </a:r>
              <a:endParaRPr lang="fr-FR" sz="1600" b="0" strike="noStrike" spc="-1">
                <a:latin typeface="Arial"/>
              </a:endParaRPr>
            </a:p>
          </p:txBody>
        </p:sp>
        <p:sp>
          <p:nvSpPr>
            <p:cNvPr id="681" name="CustomShape 13"/>
            <p:cNvSpPr/>
            <p:nvPr/>
          </p:nvSpPr>
          <p:spPr>
            <a:xfrm>
              <a:off x="859680" y="3747600"/>
              <a:ext cx="1941840" cy="82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4. Se déplacer de façon collective et partagée</a:t>
              </a:r>
              <a:endParaRPr lang="fr-FR" sz="1600" b="0" strike="noStrike" spc="-1">
                <a:latin typeface="Arial"/>
              </a:endParaRPr>
            </a:p>
          </p:txBody>
        </p:sp>
        <p:sp>
          <p:nvSpPr>
            <p:cNvPr id="682" name="CustomShape 14"/>
            <p:cNvSpPr/>
            <p:nvPr/>
          </p:nvSpPr>
          <p:spPr>
            <a:xfrm>
              <a:off x="2986920" y="5055120"/>
              <a:ext cx="2218680" cy="82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5. Se déplacer en respectant les critères de durabilité</a:t>
              </a:r>
              <a:endParaRPr lang="fr-FR" sz="1600" b="0" strike="noStrike" spc="-1">
                <a:latin typeface="Arial"/>
              </a:endParaRPr>
            </a:p>
          </p:txBody>
        </p:sp>
        <p:sp>
          <p:nvSpPr>
            <p:cNvPr id="683" name="CustomShape 15"/>
            <p:cNvSpPr/>
            <p:nvPr/>
          </p:nvSpPr>
          <p:spPr>
            <a:xfrm>
              <a:off x="5596920" y="1462320"/>
              <a:ext cx="2151000" cy="82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2. Se déplacer massivement en fonction d’un aléa</a:t>
              </a:r>
              <a:endParaRPr lang="fr-FR" sz="1600" b="0" strike="noStrike" spc="-1">
                <a:latin typeface="Arial"/>
              </a:endParaRPr>
            </a:p>
          </p:txBody>
        </p:sp>
        <p:sp>
          <p:nvSpPr>
            <p:cNvPr id="684" name="CustomShape 16"/>
            <p:cNvSpPr/>
            <p:nvPr/>
          </p:nvSpPr>
          <p:spPr>
            <a:xfrm>
              <a:off x="5596920" y="4413600"/>
              <a:ext cx="1941840" cy="82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6. Se déplacer selon les critères de priorité</a:t>
              </a:r>
              <a:endParaRPr lang="fr-FR" sz="1600" b="0" strike="noStrike" spc="-1">
                <a:latin typeface="Arial"/>
              </a:endParaRPr>
            </a:p>
          </p:txBody>
        </p:sp>
        <p:sp>
          <p:nvSpPr>
            <p:cNvPr id="685" name="CustomShape 17"/>
            <p:cNvSpPr/>
            <p:nvPr/>
          </p:nvSpPr>
          <p:spPr>
            <a:xfrm>
              <a:off x="8154000" y="5301000"/>
              <a:ext cx="2226600" cy="58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7. Se déplacer virtuellement</a:t>
              </a:r>
              <a:endParaRPr lang="fr-FR" sz="1600" b="0" strike="noStrike" spc="-1">
                <a:latin typeface="Arial"/>
              </a:endParaRPr>
            </a:p>
          </p:txBody>
        </p:sp>
        <p:sp>
          <p:nvSpPr>
            <p:cNvPr id="686" name="CustomShape 18"/>
            <p:cNvSpPr/>
            <p:nvPr/>
          </p:nvSpPr>
          <p:spPr>
            <a:xfrm>
              <a:off x="8043120" y="1609560"/>
              <a:ext cx="2187360" cy="82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3. Se déplacer grâce à de nouvelles formes d’énergie</a:t>
              </a:r>
              <a:endParaRPr lang="fr-FR" sz="1600" b="0" strike="noStrike" spc="-1">
                <a:latin typeface="Arial"/>
              </a:endParaRPr>
            </a:p>
          </p:txBody>
        </p:sp>
        <p:sp>
          <p:nvSpPr>
            <p:cNvPr id="687" name="CustomShape 19"/>
            <p:cNvSpPr/>
            <p:nvPr/>
          </p:nvSpPr>
          <p:spPr>
            <a:xfrm>
              <a:off x="2986920" y="2561400"/>
              <a:ext cx="202356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fr-FR" sz="1800" b="0" strike="noStrike" spc="-1">
                <a:latin typeface="Arial"/>
              </a:endParaRPr>
            </a:p>
            <a:p>
              <a:pPr>
                <a:lnSpc>
                  <a:spcPct val="100000"/>
                </a:lnSpc>
              </a:pPr>
              <a:r>
                <a:rPr lang="fr-FR" sz="1000" b="0" strike="noStrike" spc="-1">
                  <a:solidFill>
                    <a:srgbClr val="000000"/>
                  </a:solidFill>
                  <a:latin typeface="Arial"/>
                  <a:ea typeface="DejaVu Sans"/>
                </a:rPr>
                <a:t>#Offre de déplacement globale</a:t>
              </a:r>
              <a:endParaRPr lang="fr-FR" sz="1000" b="0" strike="noStrike" spc="-1">
                <a:latin typeface="Arial"/>
              </a:endParaRPr>
            </a:p>
            <a:p>
              <a:pPr>
                <a:lnSpc>
                  <a:spcPct val="100000"/>
                </a:lnSpc>
              </a:pPr>
              <a:r>
                <a:rPr lang="fr-FR" sz="1000" b="0" strike="noStrike" spc="-1">
                  <a:solidFill>
                    <a:srgbClr val="000000"/>
                  </a:solidFill>
                  <a:latin typeface="Arial"/>
                  <a:ea typeface="DejaVu Sans"/>
                </a:rPr>
                <a:t>#Mer #Fleuve #Multimodalités</a:t>
              </a:r>
              <a:endParaRPr lang="fr-FR" sz="1000" b="0" strike="noStrike" spc="-1">
                <a:latin typeface="Arial"/>
              </a:endParaRPr>
            </a:p>
            <a:p>
              <a:pPr>
                <a:lnSpc>
                  <a:spcPct val="100000"/>
                </a:lnSpc>
              </a:pPr>
              <a:r>
                <a:rPr lang="fr-FR" sz="1000" b="0" strike="noStrike" spc="-1">
                  <a:solidFill>
                    <a:srgbClr val="000000"/>
                  </a:solidFill>
                  <a:latin typeface="Arial"/>
                  <a:ea typeface="DejaVu Sans"/>
                </a:rPr>
                <a:t>#Cabotage</a:t>
              </a:r>
              <a:endParaRPr lang="fr-FR" sz="1000" b="0" strike="noStrike" spc="-1">
                <a:latin typeface="Arial"/>
              </a:endParaRPr>
            </a:p>
          </p:txBody>
        </p:sp>
        <p:sp>
          <p:nvSpPr>
            <p:cNvPr id="688" name="CustomShape 20"/>
            <p:cNvSpPr/>
            <p:nvPr/>
          </p:nvSpPr>
          <p:spPr>
            <a:xfrm>
              <a:off x="885240" y="4754363"/>
              <a:ext cx="202320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#Passage de la propriété à la location #Transports solidaires #Transports collectifs  </a:t>
              </a:r>
              <a:endParaRPr lang="fr-FR" sz="1000" b="0" strike="noStrike" spc="-1" dirty="0">
                <a:latin typeface="Arial"/>
              </a:endParaRPr>
            </a:p>
          </p:txBody>
        </p:sp>
        <p:sp>
          <p:nvSpPr>
            <p:cNvPr id="689" name="CustomShape 21"/>
            <p:cNvSpPr/>
            <p:nvPr/>
          </p:nvSpPr>
          <p:spPr>
            <a:xfrm>
              <a:off x="3088800" y="6026337"/>
              <a:ext cx="18270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#Quota touristique #Régularisation des flux #Ville du ¼ d’heure #Voyage #Tourisme </a:t>
              </a:r>
              <a:endParaRPr lang="fr-FR" sz="1000" b="0" strike="noStrike" spc="-1" dirty="0">
                <a:latin typeface="Arial"/>
              </a:endParaRPr>
            </a:p>
          </p:txBody>
        </p:sp>
        <p:sp>
          <p:nvSpPr>
            <p:cNvPr id="690" name="CustomShape 22"/>
            <p:cNvSpPr/>
            <p:nvPr/>
          </p:nvSpPr>
          <p:spPr>
            <a:xfrm>
              <a:off x="5618160" y="2275200"/>
              <a:ext cx="1854000" cy="39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#Évacuation #Saisonnalité #Nomadisme </a:t>
              </a:r>
              <a:endParaRPr lang="fr-FR" sz="1000" b="0" strike="noStrike" spc="-1">
                <a:latin typeface="Arial"/>
              </a:endParaRPr>
            </a:p>
          </p:txBody>
        </p:sp>
        <p:sp>
          <p:nvSpPr>
            <p:cNvPr id="691" name="CustomShape 23"/>
            <p:cNvSpPr/>
            <p:nvPr/>
          </p:nvSpPr>
          <p:spPr>
            <a:xfrm>
              <a:off x="5618160" y="5193360"/>
              <a:ext cx="1854000" cy="39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#Déplacements essentiels #Limitation déplacement </a:t>
              </a:r>
              <a:endParaRPr lang="fr-FR" sz="1000" b="0" strike="noStrike" spc="-1">
                <a:latin typeface="Arial"/>
              </a:endParaRPr>
            </a:p>
          </p:txBody>
        </p:sp>
        <p:sp>
          <p:nvSpPr>
            <p:cNvPr id="692" name="CustomShape 24"/>
            <p:cNvSpPr/>
            <p:nvPr/>
          </p:nvSpPr>
          <p:spPr>
            <a:xfrm>
              <a:off x="8075520" y="2658240"/>
              <a:ext cx="2023560" cy="24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#Hydrogène #Électricité </a:t>
              </a:r>
              <a:endParaRPr lang="fr-FR" sz="1000" b="0" strike="noStrike" spc="-1" dirty="0">
                <a:latin typeface="Arial"/>
              </a:endParaRPr>
            </a:p>
          </p:txBody>
        </p:sp>
        <p:sp>
          <p:nvSpPr>
            <p:cNvPr id="693" name="CustomShape 25"/>
            <p:cNvSpPr/>
            <p:nvPr/>
          </p:nvSpPr>
          <p:spPr>
            <a:xfrm>
              <a:off x="8128440" y="5883840"/>
              <a:ext cx="2023560" cy="24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#Réalité virtuelle</a:t>
              </a:r>
              <a:endParaRPr lang="fr-FR" sz="1000" b="0" strike="noStrike" spc="-1">
                <a:latin typeface="Arial"/>
              </a:endParaRPr>
            </a:p>
          </p:txBody>
        </p:sp>
      </p:grpSp>
      <p:sp>
        <p:nvSpPr>
          <p:cNvPr id="694" name="CustomShape 26"/>
          <p:cNvSpPr/>
          <p:nvPr/>
        </p:nvSpPr>
        <p:spPr>
          <a:xfrm>
            <a:off x="1656000" y="636120"/>
            <a:ext cx="557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Résultats sous forme de cartes « modes de vie »</a:t>
            </a:r>
            <a:endParaRPr lang="fr-FR" sz="18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695" name="CustomShape 1"/>
          <p:cNvSpPr/>
          <p:nvPr/>
        </p:nvSpPr>
        <p:spPr>
          <a:xfrm>
            <a:off x="3873240" y="1984320"/>
            <a:ext cx="2878560" cy="2878560"/>
          </a:xfrm>
          <a:custGeom>
            <a:avLst/>
            <a:gdLst/>
            <a:ahLst/>
            <a:cxnLst/>
            <a:rect l="l" t="t" r="r" b="b"/>
            <a:pathLst>
              <a:path w="21600" h="21600">
                <a:moveTo>
                  <a:pt x="0" y="10800"/>
                </a:moveTo>
              </a:path>
            </a:pathLst>
          </a:custGeom>
          <a:solidFill>
            <a:srgbClr val="F8D3D0"/>
          </a:solidFill>
          <a:ln w="0">
            <a:noFill/>
          </a:ln>
        </p:spPr>
        <p:style>
          <a:lnRef idx="0">
            <a:scrgbClr r="0" g="0" b="0"/>
          </a:lnRef>
          <a:fillRef idx="0">
            <a:scrgbClr r="0" g="0" b="0"/>
          </a:fillRef>
          <a:effectRef idx="0">
            <a:scrgbClr r="0" g="0" b="0"/>
          </a:effectRef>
          <a:fontRef idx="minor"/>
        </p:style>
      </p:sp>
      <p:pic>
        <p:nvPicPr>
          <p:cNvPr id="696" name="Graphique 4"/>
          <p:cNvPicPr/>
          <p:nvPr/>
        </p:nvPicPr>
        <p:blipFill>
          <a:blip r:embed="rId2"/>
          <a:stretch/>
        </p:blipFill>
        <p:spPr>
          <a:xfrm flipH="1">
            <a:off x="4321800" y="3806280"/>
            <a:ext cx="2059560" cy="2512080"/>
          </a:xfrm>
          <a:prstGeom prst="rect">
            <a:avLst/>
          </a:prstGeom>
          <a:ln w="25560">
            <a:noFill/>
          </a:ln>
        </p:spPr>
      </p:pic>
      <p:sp>
        <p:nvSpPr>
          <p:cNvPr id="697" name="CustomShape 2"/>
          <p:cNvSpPr/>
          <p:nvPr/>
        </p:nvSpPr>
        <p:spPr>
          <a:xfrm>
            <a:off x="4628520" y="3620880"/>
            <a:ext cx="1489680" cy="31788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500" b="1" strike="noStrike" spc="-1">
                <a:solidFill>
                  <a:srgbClr val="DB4A3F"/>
                </a:solidFill>
                <a:latin typeface="Poppins"/>
                <a:ea typeface="DejaVu Sans"/>
              </a:rPr>
              <a:t>TRAVAILLER</a:t>
            </a:r>
            <a:endParaRPr lang="fr-FR" sz="15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8" name="CustomShape 1"/>
          <p:cNvSpPr/>
          <p:nvPr/>
        </p:nvSpPr>
        <p:spPr>
          <a:xfrm rot="5400000">
            <a:off x="420480" y="282060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699" name="CustomShape 2"/>
          <p:cNvSpPr/>
          <p:nvPr/>
        </p:nvSpPr>
        <p:spPr>
          <a:xfrm rot="16200000">
            <a:off x="9687960" y="5127120"/>
            <a:ext cx="1823040" cy="315720"/>
          </a:xfrm>
          <a:custGeom>
            <a:avLst/>
            <a:gdLst/>
            <a:ahLst/>
            <a:cxnLst/>
            <a:rect l="l" t="t" r="r" b="b"/>
            <a:pathLst>
              <a:path w="124139" h="21600">
                <a:moveTo>
                  <a:pt x="3600" y="0"/>
                </a:moveTo>
                <a:lnTo>
                  <a:pt x="120539" y="0"/>
                </a:lnTo>
                <a:lnTo>
                  <a:pt x="124139" y="21600"/>
                </a:lnTo>
                <a:lnTo>
                  <a:pt x="0" y="21600"/>
                </a:lnTo>
                <a:lnTo>
                  <a:pt x="0" y="3600"/>
                </a:lnTo>
                <a:close/>
              </a:path>
            </a:pathLst>
          </a:custGeom>
          <a:solidFill>
            <a:srgbClr val="FDF9DD"/>
          </a:solidFill>
          <a:ln w="0">
            <a:noFill/>
          </a:ln>
        </p:spPr>
        <p:style>
          <a:lnRef idx="0">
            <a:scrgbClr r="0" g="0" b="0"/>
          </a:lnRef>
          <a:fillRef idx="0">
            <a:scrgbClr r="0" g="0" b="0"/>
          </a:fillRef>
          <a:effectRef idx="0">
            <a:scrgbClr r="0" g="0" b="0"/>
          </a:effectRef>
          <a:fontRef idx="minor"/>
        </p:style>
      </p:sp>
      <p:sp>
        <p:nvSpPr>
          <p:cNvPr id="700" name="CustomShape 3"/>
          <p:cNvSpPr/>
          <p:nvPr/>
        </p:nvSpPr>
        <p:spPr>
          <a:xfrm rot="16200000">
            <a:off x="9688320" y="412416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701" name="CustomShape 4"/>
          <p:cNvSpPr/>
          <p:nvPr/>
        </p:nvSpPr>
        <p:spPr>
          <a:xfrm rot="16200000">
            <a:off x="9688320" y="312084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702" name="CustomShape 5"/>
          <p:cNvSpPr/>
          <p:nvPr/>
        </p:nvSpPr>
        <p:spPr>
          <a:xfrm rot="16200000">
            <a:off x="9688320" y="211752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03" name="CustomShape 6"/>
          <p:cNvSpPr/>
          <p:nvPr/>
        </p:nvSpPr>
        <p:spPr>
          <a:xfrm rot="16200000">
            <a:off x="9688320" y="111528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704" name="CustomShape 7"/>
          <p:cNvSpPr/>
          <p:nvPr/>
        </p:nvSpPr>
        <p:spPr>
          <a:xfrm rot="16200000">
            <a:off x="-418320" y="1562040"/>
            <a:ext cx="2004840" cy="443880"/>
          </a:xfrm>
          <a:custGeom>
            <a:avLst/>
            <a:gdLst/>
            <a:ahLst/>
            <a:cxnLst/>
            <a:rect l="l" t="t" r="r" b="b"/>
            <a:pathLst>
              <a:path w="97252" h="21600">
                <a:moveTo>
                  <a:pt x="3600" y="0"/>
                </a:moveTo>
                <a:lnTo>
                  <a:pt x="93652" y="0"/>
                </a:lnTo>
                <a:lnTo>
                  <a:pt x="97252" y="21600"/>
                </a:lnTo>
                <a:lnTo>
                  <a:pt x="0" y="21600"/>
                </a:lnTo>
                <a:lnTo>
                  <a:pt x="0" y="3600"/>
                </a:lnTo>
                <a:close/>
              </a:path>
            </a:pathLst>
          </a:custGeom>
          <a:solidFill>
            <a:srgbClr val="F9D3D0"/>
          </a:solid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pPr>
            <a:r>
              <a:rPr lang="fr-FR" sz="1400" b="1" strike="noStrike" spc="-1">
                <a:solidFill>
                  <a:srgbClr val="DD5247"/>
                </a:solidFill>
                <a:latin typeface="Arial Black"/>
                <a:ea typeface="DejaVu Sans"/>
              </a:rPr>
              <a:t>TRAVAILLER</a:t>
            </a:r>
            <a:endParaRPr lang="fr-FR" sz="1400" b="0" strike="noStrike" spc="-1">
              <a:latin typeface="Arial"/>
            </a:endParaRPr>
          </a:p>
        </p:txBody>
      </p:sp>
      <p:sp>
        <p:nvSpPr>
          <p:cNvPr id="705" name="CustomShape 8"/>
          <p:cNvSpPr/>
          <p:nvPr/>
        </p:nvSpPr>
        <p:spPr>
          <a:xfrm>
            <a:off x="1027440" y="452880"/>
            <a:ext cx="3747240" cy="632412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fontScale="88500" lnSpcReduction="20000"/>
          </a:bodyPr>
          <a:lstStyle/>
          <a:p>
            <a:pPr>
              <a:lnSpc>
                <a:spcPct val="100000"/>
              </a:lnSpc>
              <a:spcBef>
                <a:spcPts val="201"/>
              </a:spcBef>
            </a:pPr>
            <a:r>
              <a:rPr lang="fr-FR" sz="900" b="1" strike="noStrike" spc="-1">
                <a:solidFill>
                  <a:srgbClr val="DD5247"/>
                </a:solidFill>
                <a:latin typeface="Poppins"/>
                <a:ea typeface="DejaVu Sans"/>
              </a:rPr>
              <a:t>Travailler et se former en continu</a:t>
            </a:r>
            <a:endParaRPr lang="fr-FR" sz="900" b="0" strike="noStrike" spc="-1">
              <a:latin typeface="Arial"/>
            </a:endParaRPr>
          </a:p>
          <a:p>
            <a:pPr marL="285840" indent="-284400">
              <a:lnSpc>
                <a:spcPct val="100000"/>
              </a:lnSpc>
              <a:spcBef>
                <a:spcPts val="201"/>
              </a:spcBef>
              <a:buClr>
                <a:srgbClr val="000000"/>
              </a:buClr>
              <a:buFont typeface="Symbol"/>
              <a:buChar char=""/>
            </a:pPr>
            <a:r>
              <a:rPr lang="fr-FR" sz="900" b="0" strike="noStrike" spc="-1">
                <a:solidFill>
                  <a:srgbClr val="000000"/>
                </a:solidFill>
                <a:latin typeface="Arial"/>
                <a:ea typeface="DejaVu Sans"/>
              </a:rPr>
              <a:t>Formation en aquaculture raisonnée, pour ne pas polluer la mer</a:t>
            </a:r>
            <a:endParaRPr lang="fr-FR" sz="900" b="0" strike="noStrike" spc="-1">
              <a:latin typeface="Arial"/>
            </a:endParaRPr>
          </a:p>
          <a:p>
            <a:pPr marL="285840" indent="-284400">
              <a:lnSpc>
                <a:spcPct val="100000"/>
              </a:lnSpc>
              <a:spcBef>
                <a:spcPts val="201"/>
              </a:spcBef>
              <a:buClr>
                <a:srgbClr val="000000"/>
              </a:buClr>
              <a:buFont typeface="Symbol"/>
              <a:buChar char=""/>
            </a:pPr>
            <a:r>
              <a:rPr lang="fr-FR" sz="900" b="0" strike="noStrike" spc="-1">
                <a:solidFill>
                  <a:srgbClr val="000000"/>
                </a:solidFill>
                <a:latin typeface="Arial"/>
                <a:ea typeface="DejaVu Sans"/>
              </a:rPr>
              <a:t>Étude liées à l’économie verte, travail dans les colonies vertes et investissement dans les jardins partagés</a:t>
            </a:r>
            <a:endParaRPr lang="fr-FR" sz="900" b="0" strike="noStrike" spc="-1">
              <a:latin typeface="Arial"/>
            </a:endParaRPr>
          </a:p>
          <a:p>
            <a:pPr marL="285840" indent="-284400">
              <a:lnSpc>
                <a:spcPct val="100000"/>
              </a:lnSpc>
              <a:spcBef>
                <a:spcPts val="201"/>
              </a:spcBef>
              <a:buClr>
                <a:srgbClr val="000000"/>
              </a:buClr>
              <a:buFont typeface="Symbol"/>
              <a:buChar char=""/>
            </a:pPr>
            <a:r>
              <a:rPr lang="fr-FR" sz="900" b="0" strike="noStrike" spc="-1">
                <a:solidFill>
                  <a:srgbClr val="000000"/>
                </a:solidFill>
                <a:latin typeface="Arial"/>
                <a:ea typeface="DejaVu Sans"/>
              </a:rPr>
              <a:t>Formation des jeunes générations à l'agriculture</a:t>
            </a:r>
            <a:endParaRPr lang="fr-FR" sz="900" b="0" strike="noStrike" spc="-1">
              <a:latin typeface="Arial"/>
            </a:endParaRPr>
          </a:p>
          <a:p>
            <a:pPr marL="285840" indent="-284400">
              <a:lnSpc>
                <a:spcPct val="100000"/>
              </a:lnSpc>
              <a:spcBef>
                <a:spcPts val="201"/>
              </a:spcBef>
              <a:buClr>
                <a:srgbClr val="000000"/>
              </a:buClr>
              <a:buFont typeface="Symbol"/>
              <a:buChar char=""/>
            </a:pPr>
            <a:r>
              <a:rPr lang="fr-FR" sz="900" b="0" strike="noStrike" spc="-1">
                <a:solidFill>
                  <a:srgbClr val="000000"/>
                </a:solidFill>
                <a:latin typeface="Arial"/>
                <a:ea typeface="DejaVu Sans"/>
              </a:rPr>
              <a:t>Éco-service obligatoire (5 ans sur une vie)</a:t>
            </a:r>
            <a:endParaRPr lang="fr-FR" sz="900" b="0" strike="noStrike" spc="-1">
              <a:latin typeface="Arial"/>
            </a:endParaRPr>
          </a:p>
          <a:p>
            <a:pPr marL="285840" indent="-284400">
              <a:lnSpc>
                <a:spcPct val="100000"/>
              </a:lnSpc>
              <a:spcBef>
                <a:spcPts val="201"/>
              </a:spcBef>
              <a:tabLst>
                <a:tab pos="0" algn="l"/>
              </a:tabLst>
            </a:pPr>
            <a:endParaRPr lang="fr-FR" sz="900" b="0" strike="noStrike" spc="-1">
              <a:latin typeface="Arial"/>
            </a:endParaRPr>
          </a:p>
          <a:p>
            <a:pPr marL="285840" indent="-284400">
              <a:lnSpc>
                <a:spcPct val="100000"/>
              </a:lnSpc>
              <a:spcBef>
                <a:spcPts val="201"/>
              </a:spcBef>
              <a:tabLst>
                <a:tab pos="0" algn="l"/>
              </a:tabLst>
            </a:pPr>
            <a:r>
              <a:rPr lang="fr-FR" sz="900" b="1" strike="noStrike" spc="-1">
                <a:solidFill>
                  <a:srgbClr val="DD5247"/>
                </a:solidFill>
                <a:latin typeface="Poppins"/>
                <a:ea typeface="DejaVu Sans"/>
              </a:rPr>
              <a:t>Travailler selon les temporalités</a:t>
            </a:r>
            <a:endParaRPr lang="fr-FR" sz="900" b="0" strike="noStrike" spc="-1">
              <a:latin typeface="Arial"/>
            </a:endParaRPr>
          </a:p>
          <a:p>
            <a:pPr marL="171360" indent="-169920">
              <a:lnSpc>
                <a:spcPct val="100000"/>
              </a:lnSpc>
              <a:spcBef>
                <a:spcPts val="201"/>
              </a:spcBef>
              <a:buClr>
                <a:srgbClr val="000000"/>
              </a:buClr>
              <a:buFont typeface="Arial"/>
              <a:buChar char="•"/>
              <a:tabLst>
                <a:tab pos="0" algn="l"/>
              </a:tabLst>
            </a:pPr>
            <a:r>
              <a:rPr lang="fr-FR" sz="900" b="0" strike="noStrike" spc="-1">
                <a:solidFill>
                  <a:srgbClr val="000000"/>
                </a:solidFill>
                <a:latin typeface="Arial"/>
                <a:ea typeface="DejaVu Sans"/>
              </a:rPr>
              <a:t>Gestion des aléas de ses équipes en vue des évènements climatiques</a:t>
            </a:r>
            <a:endParaRPr lang="fr-FR" sz="900" b="0" strike="noStrike" spc="-1">
              <a:latin typeface="Arial"/>
            </a:endParaRPr>
          </a:p>
          <a:p>
            <a:pPr marL="171360" indent="-169920">
              <a:lnSpc>
                <a:spcPct val="100000"/>
              </a:lnSpc>
              <a:spcBef>
                <a:spcPts val="201"/>
              </a:spcBef>
              <a:buClr>
                <a:srgbClr val="000000"/>
              </a:buClr>
              <a:buFont typeface="Arial"/>
              <a:buChar char="•"/>
              <a:tabLst>
                <a:tab pos="0" algn="l"/>
              </a:tabLst>
            </a:pPr>
            <a:r>
              <a:rPr lang="fr-FR" sz="900" b="0" strike="noStrike" spc="-1">
                <a:solidFill>
                  <a:srgbClr val="000000"/>
                </a:solidFill>
                <a:latin typeface="Arial"/>
                <a:ea typeface="DejaVu Sans"/>
              </a:rPr>
              <a:t>Évolution des horaires de travail en fonction du rythme scolaire</a:t>
            </a:r>
            <a:endParaRPr lang="fr-FR" sz="900" b="0" strike="noStrike" spc="-1">
              <a:latin typeface="Arial"/>
            </a:endParaRPr>
          </a:p>
          <a:p>
            <a:pPr marL="171360" indent="-169920">
              <a:lnSpc>
                <a:spcPct val="100000"/>
              </a:lnSpc>
              <a:spcBef>
                <a:spcPts val="201"/>
              </a:spcBef>
              <a:buClr>
                <a:srgbClr val="000000"/>
              </a:buClr>
              <a:buFont typeface="Arial"/>
              <a:buChar char="•"/>
              <a:tabLst>
                <a:tab pos="0" algn="l"/>
              </a:tabLst>
            </a:pPr>
            <a:r>
              <a:rPr lang="fr-FR" sz="900" b="0" strike="noStrike" spc="-1">
                <a:solidFill>
                  <a:srgbClr val="000000"/>
                </a:solidFill>
                <a:latin typeface="Arial"/>
                <a:ea typeface="DejaVu Sans"/>
              </a:rPr>
              <a:t>Horaires aménagés pour s'adapter</a:t>
            </a:r>
            <a:endParaRPr lang="fr-FR" sz="900" b="0" strike="noStrike" spc="-1">
              <a:latin typeface="Arial"/>
            </a:endParaRPr>
          </a:p>
          <a:p>
            <a:pPr marL="171360" indent="-169920">
              <a:lnSpc>
                <a:spcPct val="100000"/>
              </a:lnSpc>
              <a:spcBef>
                <a:spcPts val="201"/>
              </a:spcBef>
              <a:buClr>
                <a:srgbClr val="000000"/>
              </a:buClr>
              <a:buFont typeface="Arial"/>
              <a:buChar char="•"/>
              <a:tabLst>
                <a:tab pos="0" algn="l"/>
              </a:tabLst>
            </a:pPr>
            <a:r>
              <a:rPr lang="fr-FR" sz="900" b="0" strike="noStrike" spc="-1">
                <a:solidFill>
                  <a:srgbClr val="000000"/>
                </a:solidFill>
                <a:latin typeface="Arial"/>
                <a:ea typeface="DejaVu Sans"/>
              </a:rPr>
              <a:t>Utilisation du flux touristique (vendre production agricole, location habitat, ferme au berge…)</a:t>
            </a:r>
            <a:endParaRPr lang="fr-FR" sz="900" b="0" strike="noStrike" spc="-1">
              <a:latin typeface="Arial"/>
            </a:endParaRPr>
          </a:p>
          <a:p>
            <a:pPr>
              <a:lnSpc>
                <a:spcPct val="100000"/>
              </a:lnSpc>
              <a:spcBef>
                <a:spcPts val="201"/>
              </a:spcBef>
              <a:tabLst>
                <a:tab pos="0" algn="l"/>
              </a:tabLst>
            </a:pPr>
            <a:endParaRPr lang="fr-FR" sz="900" b="0" strike="noStrike" spc="-1">
              <a:latin typeface="Arial"/>
            </a:endParaRPr>
          </a:p>
          <a:p>
            <a:pPr>
              <a:lnSpc>
                <a:spcPct val="100000"/>
              </a:lnSpc>
              <a:spcBef>
                <a:spcPts val="201"/>
              </a:spcBef>
              <a:tabLst>
                <a:tab pos="0" algn="l"/>
              </a:tabLst>
            </a:pPr>
            <a:r>
              <a:rPr lang="fr-FR" sz="900" b="1" strike="noStrike" spc="-1">
                <a:solidFill>
                  <a:srgbClr val="DD5247"/>
                </a:solidFill>
                <a:latin typeface="Poppins"/>
                <a:ea typeface="DejaVu Sans"/>
              </a:rPr>
              <a:t>Travailler en cumulant plusieurs activités itinérantes</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Multi activités</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Polyvalence et cumul de plusieurs activités, enseignement ? Répondre à la pénurie d'emploi</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Quantité de travail (travailler un peu moins pour avoir pour tout le monde ?)</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Multi activités (nouveaux métiers, coopérative) Membre d'une association, recyclage des meubles puis revente</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Requalification des métiers, aide ? Agriculture ? Autoentrepreneur ?</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Pratique de la polyculture pour sa propre consommation individuelle, autoproduction</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Travail intermittent, 3/4 jours par semaine, multi activités et valorisation des multiples savoir-faire</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Diminution du temps de travail, moins de temps pour s'investir dans les communautés, questionnement du modèle de travail en 1 journée</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Agriculture itinérante sur un même territoire</a:t>
            </a:r>
            <a:endParaRPr lang="fr-FR" sz="900" b="0" strike="noStrike" spc="-1">
              <a:latin typeface="Arial"/>
            </a:endParaRPr>
          </a:p>
          <a:p>
            <a:pPr>
              <a:lnSpc>
                <a:spcPct val="100000"/>
              </a:lnSpc>
              <a:spcBef>
                <a:spcPts val="201"/>
              </a:spcBef>
              <a:tabLst>
                <a:tab pos="0" algn="l"/>
              </a:tabLst>
            </a:pPr>
            <a:endParaRPr lang="fr-FR" sz="900" b="0" strike="noStrike" spc="-1">
              <a:latin typeface="Arial"/>
            </a:endParaRPr>
          </a:p>
          <a:p>
            <a:pPr>
              <a:lnSpc>
                <a:spcPct val="100000"/>
              </a:lnSpc>
              <a:spcBef>
                <a:spcPts val="201"/>
              </a:spcBef>
              <a:tabLst>
                <a:tab pos="0" algn="l"/>
              </a:tabLst>
            </a:pPr>
            <a:r>
              <a:rPr lang="fr-FR" sz="900" b="1" strike="noStrike" spc="-1">
                <a:solidFill>
                  <a:srgbClr val="DD5247"/>
                </a:solidFill>
                <a:latin typeface="Poppins"/>
                <a:ea typeface="DejaVu Sans"/>
              </a:rPr>
              <a:t>Travailler ponctuellement pour le bien commun</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Jardins et élevages coopératifs, sanctuarisation de l'espace dans l'urbain, cagnotte pour créer des communs, éducation et implication des plus jeunes</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Travail dans le bois énergie, en foresterie, avec des jeunes, ils replantent de nouvelles essences d'arbres</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Exposition photographique sur la capture d'images témoignant la solidarité des gens et la reconstruction de leur ville </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Donner de son temps à chaque communauté pour habiter, s'alimenter, etc.</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Renforcement des formations autour du jardinage</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Conservation des savoir-faire, partage des biens matériels</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Saisonnalité du travail pour dégager du temps sur le collectif en temps creux</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Temps dédié à l'agriculture et la culture collective, loi ?</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Servir le collectif sur son temps de retraité</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Bénévolat en faveur de la reforestation des essences adaptées au nouveau climat</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Culture du collectif, intégration des tâches quotidiennes dans le temps de travail (ex. préparation des repas)</a:t>
            </a:r>
            <a:endParaRPr lang="fr-FR" sz="90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Saisonnalité du travail pour dégager du temps sur le collectif en temps creux</a:t>
            </a:r>
            <a:endParaRPr lang="fr-FR" sz="900" b="0" strike="noStrike" spc="-1">
              <a:latin typeface="Arial"/>
            </a:endParaRPr>
          </a:p>
          <a:p>
            <a:pPr>
              <a:lnSpc>
                <a:spcPct val="100000"/>
              </a:lnSpc>
              <a:spcBef>
                <a:spcPts val="201"/>
              </a:spcBef>
              <a:tabLst>
                <a:tab pos="0" algn="l"/>
              </a:tabLst>
            </a:pPr>
            <a:endParaRPr lang="fr-FR" sz="900" b="0" strike="noStrike" spc="-1">
              <a:latin typeface="Arial"/>
            </a:endParaRPr>
          </a:p>
        </p:txBody>
      </p:sp>
      <p:pic>
        <p:nvPicPr>
          <p:cNvPr id="706" name="Graphique 10"/>
          <p:cNvPicPr/>
          <p:nvPr/>
        </p:nvPicPr>
        <p:blipFill>
          <a:blip r:embed="rId2"/>
          <a:stretch/>
        </p:blipFill>
        <p:spPr>
          <a:xfrm>
            <a:off x="9023400" y="5843520"/>
            <a:ext cx="995040" cy="1213560"/>
          </a:xfrm>
          <a:prstGeom prst="rect">
            <a:avLst/>
          </a:prstGeom>
          <a:ln w="25560">
            <a:noFill/>
          </a:ln>
        </p:spPr>
      </p:pic>
      <p:sp>
        <p:nvSpPr>
          <p:cNvPr id="707" name="CustomShape 9"/>
          <p:cNvSpPr/>
          <p:nvPr/>
        </p:nvSpPr>
        <p:spPr>
          <a:xfrm rot="5400000">
            <a:off x="420480" y="2998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708" name="CustomShape 10"/>
          <p:cNvSpPr/>
          <p:nvPr/>
        </p:nvSpPr>
        <p:spPr>
          <a:xfrm rot="5400000">
            <a:off x="420480" y="324144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709" name="CustomShape 11"/>
          <p:cNvSpPr/>
          <p:nvPr/>
        </p:nvSpPr>
        <p:spPr>
          <a:xfrm rot="5400000">
            <a:off x="420480" y="36622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DF9DE"/>
          </a:solidFill>
          <a:ln w="0">
            <a:noFill/>
          </a:ln>
        </p:spPr>
        <p:style>
          <a:lnRef idx="0">
            <a:scrgbClr r="0" g="0" b="0"/>
          </a:lnRef>
          <a:fillRef idx="0">
            <a:scrgbClr r="0" g="0" b="0"/>
          </a:fillRef>
          <a:effectRef idx="0">
            <a:scrgbClr r="0" g="0" b="0"/>
          </a:effectRef>
          <a:fontRef idx="minor"/>
        </p:style>
      </p:sp>
      <p:sp>
        <p:nvSpPr>
          <p:cNvPr id="710" name="CustomShape 12"/>
          <p:cNvSpPr/>
          <p:nvPr/>
        </p:nvSpPr>
        <p:spPr>
          <a:xfrm>
            <a:off x="5070600" y="496800"/>
            <a:ext cx="3747240" cy="632412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201"/>
              </a:spcBef>
            </a:pPr>
            <a:r>
              <a:rPr lang="fr-FR" sz="900" b="1" strike="noStrike" spc="-1">
                <a:solidFill>
                  <a:srgbClr val="DD5247"/>
                </a:solidFill>
                <a:latin typeface="Poppins"/>
                <a:ea typeface="DejaVu Sans"/>
              </a:rPr>
              <a:t>Travailler sur des métiers essentiels à la résilience et la sobriété</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Moins de choix dans la natures des emplois/métiers disponibles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Éco-service obligatoire (5 ans sur une vie)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Sortir des filières verticales traditionnelles. "Métiers essentiels"</a:t>
            </a:r>
            <a:endParaRPr lang="fr-FR" sz="900" b="0" strike="noStrike" spc="-1">
              <a:latin typeface="Arial"/>
            </a:endParaRPr>
          </a:p>
          <a:p>
            <a:pPr>
              <a:lnSpc>
                <a:spcPct val="100000"/>
              </a:lnSpc>
              <a:spcBef>
                <a:spcPts val="201"/>
              </a:spcBef>
            </a:pPr>
            <a:endParaRPr lang="fr-FR" sz="900" b="0" strike="noStrike" spc="-1">
              <a:latin typeface="Arial"/>
            </a:endParaRPr>
          </a:p>
          <a:p>
            <a:pPr>
              <a:lnSpc>
                <a:spcPct val="100000"/>
              </a:lnSpc>
              <a:spcBef>
                <a:spcPts val="201"/>
              </a:spcBef>
            </a:pPr>
            <a:r>
              <a:rPr lang="fr-FR" sz="900" b="1" strike="noStrike" spc="-1">
                <a:solidFill>
                  <a:srgbClr val="DD5247"/>
                </a:solidFill>
                <a:latin typeface="Poppins"/>
                <a:ea typeface="DejaVu Sans"/>
              </a:rPr>
              <a:t>Travailler avec des moyens sobres et partagés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Travail sobre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Plus de Plan d’Action Commercial</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Culture/modèle agricole plus local</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Agro écologie, sans les arbres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Production de végétaux/céréales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Élevage de porcs en agroforesterie, petite production, marché de niche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Réduction de l'agriculture </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Diversification de la culture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Faire de la photo de façon low-tech, innovation et technologies pour fabriquer le réactif avec de l'amidon de pomme de terre. Création d'une communauté de photographes pour faire naître ces projets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Bâtiments réfrigérés intelligents, piloter la maintenance et le suivi énergétique des bâtiments</a:t>
            </a:r>
            <a:endParaRPr lang="fr-FR" sz="900" b="0" strike="noStrike" spc="-1">
              <a:latin typeface="Arial"/>
            </a:endParaRPr>
          </a:p>
          <a:p>
            <a:pPr marL="171360" indent="-169920">
              <a:lnSpc>
                <a:spcPct val="100000"/>
              </a:lnSpc>
              <a:spcBef>
                <a:spcPts val="201"/>
              </a:spcBef>
              <a:tabLst>
                <a:tab pos="0" algn="l"/>
              </a:tabLst>
            </a:pPr>
            <a:endParaRPr lang="fr-FR" sz="900" b="0" strike="noStrike" spc="-1">
              <a:latin typeface="Arial"/>
            </a:endParaRPr>
          </a:p>
          <a:p>
            <a:pPr marL="171360" indent="-169920">
              <a:lnSpc>
                <a:spcPct val="100000"/>
              </a:lnSpc>
              <a:spcBef>
                <a:spcPts val="201"/>
              </a:spcBef>
              <a:tabLst>
                <a:tab pos="0" algn="l"/>
              </a:tabLst>
            </a:pPr>
            <a:r>
              <a:rPr lang="fr-FR" sz="900" b="1" strike="noStrike" spc="-1">
                <a:solidFill>
                  <a:srgbClr val="DD5247"/>
                </a:solidFill>
                <a:latin typeface="Poppins"/>
                <a:ea typeface="DejaVu Sans"/>
              </a:rPr>
              <a:t>Travailler proche de son lieu de travail et habiter un environnement lié</a:t>
            </a:r>
            <a:endParaRPr lang="fr-FR" sz="900" b="0" strike="noStrike" spc="-1">
              <a:latin typeface="Arial"/>
            </a:endParaRPr>
          </a:p>
          <a:p>
            <a:pPr marL="171360" indent="-169920">
              <a:lnSpc>
                <a:spcPct val="100000"/>
              </a:lnSpc>
              <a:spcBef>
                <a:spcPts val="201"/>
              </a:spcBef>
              <a:buClr>
                <a:srgbClr val="000000"/>
              </a:buClr>
              <a:buFont typeface="Symbol"/>
              <a:buChar char=""/>
              <a:tabLst>
                <a:tab pos="0" algn="l"/>
              </a:tabLst>
            </a:pPr>
            <a:r>
              <a:rPr lang="fr-FR" sz="900" b="0" strike="noStrike" spc="-1">
                <a:solidFill>
                  <a:srgbClr val="000000"/>
                </a:solidFill>
                <a:latin typeface="Arial"/>
                <a:ea typeface="DejaVu Sans"/>
              </a:rPr>
              <a:t>Travail hyper local</a:t>
            </a:r>
            <a:endParaRPr lang="fr-FR" sz="900" b="0" strike="noStrike" spc="-1">
              <a:latin typeface="Arial"/>
            </a:endParaRPr>
          </a:p>
          <a:p>
            <a:pPr marL="171360" indent="-169920">
              <a:lnSpc>
                <a:spcPct val="100000"/>
              </a:lnSpc>
              <a:spcBef>
                <a:spcPts val="201"/>
              </a:spcBef>
              <a:buClr>
                <a:srgbClr val="000000"/>
              </a:buClr>
              <a:buFont typeface="Police système Courant"/>
              <a:buChar char="→"/>
              <a:tabLst>
                <a:tab pos="0" algn="l"/>
              </a:tabLst>
            </a:pPr>
            <a:r>
              <a:rPr lang="fr-FR" sz="900" b="0" i="1" strike="noStrike" spc="-1">
                <a:solidFill>
                  <a:srgbClr val="000000"/>
                </a:solidFill>
                <a:latin typeface="Arial"/>
                <a:ea typeface="DejaVu Sans"/>
              </a:rPr>
              <a:t>Voir  se déplacer, Habiter </a:t>
            </a:r>
            <a:endParaRPr lang="fr-FR" sz="900" b="0" strike="noStrike" spc="-1">
              <a:latin typeface="Arial"/>
            </a:endParaRPr>
          </a:p>
        </p:txBody>
      </p:sp>
      <p:sp>
        <p:nvSpPr>
          <p:cNvPr id="711" name="CustomShape 13"/>
          <p:cNvSpPr/>
          <p:nvPr/>
        </p:nvSpPr>
        <p:spPr>
          <a:xfrm>
            <a:off x="1188000" y="127800"/>
            <a:ext cx="485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Liste des idées ordonnées par pratique</a:t>
            </a:r>
            <a:endParaRPr lang="fr-FR" sz="18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712" name="CustomShape 1"/>
          <p:cNvSpPr/>
          <p:nvPr/>
        </p:nvSpPr>
        <p:spPr>
          <a:xfrm>
            <a:off x="774720" y="907200"/>
            <a:ext cx="1419120" cy="1730880"/>
          </a:xfrm>
          <a:custGeom>
            <a:avLst/>
            <a:gdLst/>
            <a:ahLst/>
            <a:cxnLst/>
            <a:rect l="l" t="t" r="r" b="b"/>
            <a:pathLst>
              <a:path w="21600" h="26339">
                <a:moveTo>
                  <a:pt x="0" y="13170"/>
                </a:moveTo>
              </a:path>
            </a:pathLst>
          </a:custGeom>
          <a:solidFill>
            <a:srgbClr val="F8D3D0"/>
          </a:solidFill>
          <a:ln w="0">
            <a:noFill/>
          </a:ln>
        </p:spPr>
        <p:style>
          <a:lnRef idx="0">
            <a:scrgbClr r="0" g="0" b="0"/>
          </a:lnRef>
          <a:fillRef idx="0">
            <a:scrgbClr r="0" g="0" b="0"/>
          </a:fillRef>
          <a:effectRef idx="0">
            <a:scrgbClr r="0" g="0" b="0"/>
          </a:effectRef>
          <a:fontRef idx="minor"/>
        </p:style>
      </p:sp>
      <p:pic>
        <p:nvPicPr>
          <p:cNvPr id="713" name="Image 8"/>
          <p:cNvPicPr/>
          <p:nvPr/>
        </p:nvPicPr>
        <p:blipFill>
          <a:blip r:embed="rId2"/>
          <a:stretch/>
        </p:blipFill>
        <p:spPr>
          <a:xfrm>
            <a:off x="563040" y="406080"/>
            <a:ext cx="564840" cy="597960"/>
          </a:xfrm>
          <a:prstGeom prst="rect">
            <a:avLst/>
          </a:prstGeom>
          <a:ln w="25560">
            <a:noFill/>
          </a:ln>
        </p:spPr>
      </p:pic>
      <p:sp>
        <p:nvSpPr>
          <p:cNvPr id="714" name="CustomShape 2"/>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715" name="CustomShape 3"/>
          <p:cNvSpPr/>
          <p:nvPr/>
        </p:nvSpPr>
        <p:spPr>
          <a:xfrm>
            <a:off x="2686680" y="9828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16" name="CustomShape 4"/>
          <p:cNvSpPr/>
          <p:nvPr/>
        </p:nvSpPr>
        <p:spPr>
          <a:xfrm>
            <a:off x="7828200" y="86868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17" name="CustomShape 5"/>
          <p:cNvSpPr/>
          <p:nvPr/>
        </p:nvSpPr>
        <p:spPr>
          <a:xfrm>
            <a:off x="7775640" y="44136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18" name="CustomShape 6"/>
          <p:cNvSpPr/>
          <p:nvPr/>
        </p:nvSpPr>
        <p:spPr>
          <a:xfrm>
            <a:off x="563400" y="315684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19" name="CustomShape 7"/>
          <p:cNvSpPr/>
          <p:nvPr/>
        </p:nvSpPr>
        <p:spPr>
          <a:xfrm>
            <a:off x="2783520" y="433152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20" name="CustomShape 8"/>
          <p:cNvSpPr/>
          <p:nvPr/>
        </p:nvSpPr>
        <p:spPr>
          <a:xfrm>
            <a:off x="5305680" y="363492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21" name="CustomShape 9"/>
          <p:cNvSpPr/>
          <p:nvPr/>
        </p:nvSpPr>
        <p:spPr>
          <a:xfrm>
            <a:off x="5345280" y="90756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22" name="CustomShape 10"/>
          <p:cNvSpPr/>
          <p:nvPr/>
        </p:nvSpPr>
        <p:spPr>
          <a:xfrm>
            <a:off x="2876400" y="1648800"/>
            <a:ext cx="2027160" cy="85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1. Travailler et se former en continu</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23" name="CustomShape 11"/>
          <p:cNvSpPr/>
          <p:nvPr/>
        </p:nvSpPr>
        <p:spPr>
          <a:xfrm>
            <a:off x="761400" y="3904560"/>
            <a:ext cx="1896120" cy="85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4. Travailler selon les temporalités</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24" name="CustomShape 12"/>
          <p:cNvSpPr/>
          <p:nvPr/>
        </p:nvSpPr>
        <p:spPr>
          <a:xfrm>
            <a:off x="2986920" y="5055120"/>
            <a:ext cx="2218680" cy="109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5. Travailler en cumulant plusieurs activités itinérantes</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25" name="CustomShape 13"/>
          <p:cNvSpPr/>
          <p:nvPr/>
        </p:nvSpPr>
        <p:spPr>
          <a:xfrm>
            <a:off x="5596920" y="1461960"/>
            <a:ext cx="2072520" cy="133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2. Travailler ponctuellement pour le bien commun</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26" name="CustomShape 14"/>
          <p:cNvSpPr/>
          <p:nvPr/>
        </p:nvSpPr>
        <p:spPr>
          <a:xfrm>
            <a:off x="5596920" y="4172400"/>
            <a:ext cx="1941840" cy="157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6. Travailler sur des métiers essentiels à la résilience et la sobriété</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27" name="CustomShape 15"/>
          <p:cNvSpPr/>
          <p:nvPr/>
        </p:nvSpPr>
        <p:spPr>
          <a:xfrm>
            <a:off x="8128440" y="4915440"/>
            <a:ext cx="2023560" cy="134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7. Travailler proche de son lieu de travail et habiter un environnement lié</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28" name="CustomShape 16"/>
          <p:cNvSpPr/>
          <p:nvPr/>
        </p:nvSpPr>
        <p:spPr>
          <a:xfrm>
            <a:off x="8043120" y="1609200"/>
            <a:ext cx="2187360" cy="109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3. Travailler avec des moyens sobres et partagés</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29" name="CustomShape 17"/>
          <p:cNvSpPr/>
          <p:nvPr/>
        </p:nvSpPr>
        <p:spPr>
          <a:xfrm>
            <a:off x="2921040" y="2417580"/>
            <a:ext cx="19825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#Aide à la formation #Nouveaux métiers  #Transfert de compétence #Culture du risque #Polyvalence</a:t>
            </a:r>
            <a:endParaRPr lang="fr-FR" sz="1000" b="0" strike="noStrike" spc="-1" dirty="0">
              <a:latin typeface="Arial"/>
            </a:endParaRPr>
          </a:p>
        </p:txBody>
      </p:sp>
      <p:sp>
        <p:nvSpPr>
          <p:cNvPr id="730" name="CustomShape 18"/>
          <p:cNvSpPr/>
          <p:nvPr/>
        </p:nvSpPr>
        <p:spPr>
          <a:xfrm>
            <a:off x="722418" y="4686840"/>
            <a:ext cx="2023560" cy="54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#Aléas climatiques #Horaires aménagés</a:t>
            </a:r>
            <a:endParaRPr lang="fr-FR" sz="1000" b="0" strike="noStrike" spc="-1" dirty="0">
              <a:latin typeface="Arial"/>
            </a:endParaRPr>
          </a:p>
          <a:p>
            <a:pPr>
              <a:lnSpc>
                <a:spcPct val="100000"/>
              </a:lnSpc>
            </a:pPr>
            <a:r>
              <a:rPr lang="fr-FR" sz="1000" b="0" strike="noStrike" spc="-1" dirty="0">
                <a:solidFill>
                  <a:srgbClr val="000000"/>
                </a:solidFill>
                <a:latin typeface="Arial"/>
                <a:ea typeface="DejaVu Sans"/>
              </a:rPr>
              <a:t>#Temps de travail</a:t>
            </a:r>
            <a:endParaRPr lang="fr-FR" sz="1000" b="0" strike="noStrike" spc="-1" dirty="0">
              <a:latin typeface="Arial"/>
            </a:endParaRPr>
          </a:p>
        </p:txBody>
      </p:sp>
      <p:sp>
        <p:nvSpPr>
          <p:cNvPr id="731" name="CustomShape 19"/>
          <p:cNvSpPr/>
          <p:nvPr/>
        </p:nvSpPr>
        <p:spPr>
          <a:xfrm>
            <a:off x="3107160" y="6033600"/>
            <a:ext cx="1827000" cy="39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#Coopérative #Réseaux #Multi activités</a:t>
            </a:r>
            <a:endParaRPr lang="fr-FR" sz="1000" b="0" strike="noStrike" spc="-1" dirty="0">
              <a:latin typeface="Arial"/>
            </a:endParaRPr>
          </a:p>
        </p:txBody>
      </p:sp>
      <p:sp>
        <p:nvSpPr>
          <p:cNvPr id="732" name="CustomShape 20"/>
          <p:cNvSpPr/>
          <p:nvPr/>
        </p:nvSpPr>
        <p:spPr>
          <a:xfrm>
            <a:off x="5617800" y="2455200"/>
            <a:ext cx="1854000" cy="54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#Travail retraite #Enfants #Jardins partagés #Temps dédiés </a:t>
            </a:r>
            <a:endParaRPr lang="fr-FR" sz="1000" b="0" strike="noStrike" spc="-1">
              <a:latin typeface="Arial"/>
            </a:endParaRPr>
          </a:p>
        </p:txBody>
      </p:sp>
      <p:sp>
        <p:nvSpPr>
          <p:cNvPr id="733" name="CustomShape 21"/>
          <p:cNvSpPr/>
          <p:nvPr/>
        </p:nvSpPr>
        <p:spPr>
          <a:xfrm>
            <a:off x="5617800" y="5409360"/>
            <a:ext cx="2023560" cy="39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#Eco service obligatoire #Nouvelles filières</a:t>
            </a:r>
            <a:endParaRPr lang="fr-FR" sz="1000" b="0" strike="noStrike" spc="-1">
              <a:latin typeface="Arial"/>
            </a:endParaRPr>
          </a:p>
        </p:txBody>
      </p:sp>
      <p:sp>
        <p:nvSpPr>
          <p:cNvPr id="734" name="CustomShape 22"/>
          <p:cNvSpPr/>
          <p:nvPr/>
        </p:nvSpPr>
        <p:spPr>
          <a:xfrm>
            <a:off x="8063640" y="2357640"/>
            <a:ext cx="2023560" cy="39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#Low tech #Bâtiment intelligent #Travail sobre </a:t>
            </a:r>
            <a:endParaRPr lang="fr-FR" sz="1000" b="0" strike="noStrike" spc="-1">
              <a:latin typeface="Arial"/>
            </a:endParaRPr>
          </a:p>
        </p:txBody>
      </p:sp>
      <p:sp>
        <p:nvSpPr>
          <p:cNvPr id="735" name="CustomShape 23"/>
          <p:cNvSpPr/>
          <p:nvPr/>
        </p:nvSpPr>
        <p:spPr>
          <a:xfrm>
            <a:off x="8167680" y="6378480"/>
            <a:ext cx="1815480" cy="54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#Habitat et déplacement pris en compte par la sphère travail</a:t>
            </a:r>
            <a:endParaRPr lang="fr-FR" sz="1000" b="0" strike="noStrike" spc="-1" dirty="0">
              <a:latin typeface="Arial"/>
            </a:endParaRPr>
          </a:p>
        </p:txBody>
      </p:sp>
      <p:pic>
        <p:nvPicPr>
          <p:cNvPr id="736" name="Graphique 6"/>
          <p:cNvPicPr/>
          <p:nvPr/>
        </p:nvPicPr>
        <p:blipFill>
          <a:blip r:embed="rId3"/>
          <a:stretch/>
        </p:blipFill>
        <p:spPr>
          <a:xfrm flipH="1">
            <a:off x="1024560" y="1824480"/>
            <a:ext cx="922680" cy="1125360"/>
          </a:xfrm>
          <a:prstGeom prst="rect">
            <a:avLst/>
          </a:prstGeom>
          <a:ln w="25560">
            <a:noFill/>
          </a:ln>
        </p:spPr>
      </p:pic>
      <p:sp>
        <p:nvSpPr>
          <p:cNvPr id="737" name="CustomShape 24"/>
          <p:cNvSpPr/>
          <p:nvPr/>
        </p:nvSpPr>
        <p:spPr>
          <a:xfrm>
            <a:off x="1065960" y="1619640"/>
            <a:ext cx="1581480" cy="424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DB4A3F"/>
                </a:solidFill>
                <a:latin typeface="Poppins"/>
                <a:ea typeface="DejaVu Sans"/>
              </a:rPr>
              <a:t>TRAVAILLER</a:t>
            </a:r>
            <a:endParaRPr lang="fr-FR" sz="1200" b="0" strike="noStrike" spc="-1">
              <a:latin typeface="Arial"/>
            </a:endParaRPr>
          </a:p>
          <a:p>
            <a:pPr marL="172440" indent="-169920">
              <a:lnSpc>
                <a:spcPct val="100000"/>
              </a:lnSpc>
              <a:buClr>
                <a:srgbClr val="051922"/>
              </a:buClr>
              <a:buFont typeface="Arial"/>
              <a:buChar char="•"/>
            </a:pPr>
            <a:r>
              <a:rPr lang="fr-FR" sz="1000" b="0" strike="noStrike" spc="-1">
                <a:solidFill>
                  <a:srgbClr val="000000"/>
                </a:solidFill>
                <a:latin typeface="Arial"/>
                <a:ea typeface="DejaVu Sans"/>
              </a:rPr>
              <a:t> </a:t>
            </a:r>
            <a:endParaRPr lang="fr-FR" sz="1000" b="0" strike="noStrike" spc="-1">
              <a:latin typeface="Arial"/>
            </a:endParaRPr>
          </a:p>
        </p:txBody>
      </p:sp>
      <p:sp>
        <p:nvSpPr>
          <p:cNvPr id="738" name="CustomShape 25"/>
          <p:cNvSpPr/>
          <p:nvPr/>
        </p:nvSpPr>
        <p:spPr>
          <a:xfrm>
            <a:off x="1656000" y="636120"/>
            <a:ext cx="557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Résultats sous forme de cartes « modes de vie »</a:t>
            </a:r>
            <a:endParaRPr lang="fr-FR" sz="18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739" name="CustomShape 1"/>
          <p:cNvSpPr/>
          <p:nvPr/>
        </p:nvSpPr>
        <p:spPr>
          <a:xfrm>
            <a:off x="3873240" y="1984320"/>
            <a:ext cx="2878560" cy="2878560"/>
          </a:xfrm>
          <a:custGeom>
            <a:avLst/>
            <a:gdLst/>
            <a:ahLst/>
            <a:cxnLst/>
            <a:rect l="l" t="t" r="r" b="b"/>
            <a:pathLst>
              <a:path w="21600" h="21600">
                <a:moveTo>
                  <a:pt x="0" y="10800"/>
                </a:moveTo>
              </a:path>
            </a:pathLst>
          </a:custGeom>
          <a:solidFill>
            <a:srgbClr val="DDEFE5"/>
          </a:solidFill>
          <a:ln w="0">
            <a:noFill/>
          </a:ln>
        </p:spPr>
        <p:style>
          <a:lnRef idx="0">
            <a:scrgbClr r="0" g="0" b="0"/>
          </a:lnRef>
          <a:fillRef idx="0">
            <a:scrgbClr r="0" g="0" b="0"/>
          </a:fillRef>
          <a:effectRef idx="0">
            <a:scrgbClr r="0" g="0" b="0"/>
          </a:effectRef>
          <a:fontRef idx="minor"/>
        </p:style>
      </p:sp>
      <p:pic>
        <p:nvPicPr>
          <p:cNvPr id="740" name="Graphique 6"/>
          <p:cNvPicPr/>
          <p:nvPr/>
        </p:nvPicPr>
        <p:blipFill>
          <a:blip r:embed="rId2"/>
          <a:stretch/>
        </p:blipFill>
        <p:spPr>
          <a:xfrm>
            <a:off x="4246200" y="3662640"/>
            <a:ext cx="2177280" cy="2655720"/>
          </a:xfrm>
          <a:prstGeom prst="rect">
            <a:avLst/>
          </a:prstGeom>
          <a:ln w="25560">
            <a:noFill/>
          </a:ln>
        </p:spPr>
      </p:pic>
      <p:sp>
        <p:nvSpPr>
          <p:cNvPr id="741" name="CustomShape 2"/>
          <p:cNvSpPr/>
          <p:nvPr/>
        </p:nvSpPr>
        <p:spPr>
          <a:xfrm>
            <a:off x="4624560" y="3620880"/>
            <a:ext cx="1494000" cy="31788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500" b="1" strike="noStrike" spc="-1">
                <a:solidFill>
                  <a:srgbClr val="75C095"/>
                </a:solidFill>
                <a:latin typeface="Poppins"/>
                <a:ea typeface="DejaVu Sans"/>
              </a:rPr>
              <a:t>S’ALIMENTER</a:t>
            </a:r>
            <a:endParaRPr lang="fr-FR" sz="15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96" name="Image 6"/>
          <p:cNvPicPr/>
          <p:nvPr/>
        </p:nvPicPr>
        <p:blipFill>
          <a:blip r:embed="rId3"/>
          <a:stretch/>
        </p:blipFill>
        <p:spPr>
          <a:xfrm>
            <a:off x="1325880" y="1804680"/>
            <a:ext cx="1690200" cy="1788480"/>
          </a:xfrm>
          <a:prstGeom prst="rect">
            <a:avLst/>
          </a:prstGeom>
          <a:ln w="25560">
            <a:noFill/>
          </a:ln>
        </p:spPr>
      </p:pic>
      <p:sp>
        <p:nvSpPr>
          <p:cNvPr id="197" name="CustomShape 1"/>
          <p:cNvSpPr/>
          <p:nvPr/>
        </p:nvSpPr>
        <p:spPr>
          <a:xfrm>
            <a:off x="2919960" y="2477520"/>
            <a:ext cx="3376440" cy="442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1200" b="1" strike="noStrike" spc="-1">
                <a:solidFill>
                  <a:srgbClr val="051922"/>
                </a:solidFill>
                <a:latin typeface="Arial"/>
                <a:ea typeface="Arial"/>
              </a:rPr>
              <a:t>Direction Régionale de l’Environnement, </a:t>
            </a:r>
            <a:endParaRPr lang="fr-FR" sz="1200" b="0" strike="noStrike" spc="-1">
              <a:latin typeface="Arial"/>
            </a:endParaRPr>
          </a:p>
          <a:p>
            <a:pPr>
              <a:lnSpc>
                <a:spcPct val="100000"/>
              </a:lnSpc>
            </a:pPr>
            <a:r>
              <a:rPr lang="fr-FR" sz="1200" b="1" strike="noStrike" spc="-1">
                <a:solidFill>
                  <a:srgbClr val="051922"/>
                </a:solidFill>
                <a:latin typeface="Arial"/>
                <a:ea typeface="Arial"/>
              </a:rPr>
              <a:t>de l’Aménagement et du Logement Bretagne</a:t>
            </a:r>
            <a:endParaRPr lang="fr-FR" sz="1200" b="0" strike="noStrike" spc="-1">
              <a:latin typeface="Arial"/>
            </a:endParaRPr>
          </a:p>
        </p:txBody>
      </p:sp>
      <p:sp>
        <p:nvSpPr>
          <p:cNvPr id="198" name="CustomShape 2"/>
          <p:cNvSpPr/>
          <p:nvPr/>
        </p:nvSpPr>
        <p:spPr>
          <a:xfrm>
            <a:off x="1406160" y="3594960"/>
            <a:ext cx="7998120" cy="1593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122040" tIns="60840" rIns="122040" bIns="60840">
            <a:noAutofit/>
          </a:bodyPr>
          <a:lstStyle/>
          <a:p>
            <a:pPr>
              <a:lnSpc>
                <a:spcPct val="90000"/>
              </a:lnSpc>
            </a:pPr>
            <a:r>
              <a:rPr lang="fr-FR" sz="2400" b="1" strike="noStrike" spc="-1">
                <a:solidFill>
                  <a:srgbClr val="051922"/>
                </a:solidFill>
                <a:latin typeface="Arial Black"/>
                <a:ea typeface="weave"/>
              </a:rPr>
              <a:t>DÉMARCHE DE PROSPECTIVE </a:t>
            </a:r>
            <a:r>
              <a:rPr lang="fr-FR" sz="2400" b="1" strike="noStrike" spc="-1">
                <a:solidFill>
                  <a:srgbClr val="5495A2"/>
                </a:solidFill>
                <a:latin typeface="Arial Black"/>
                <a:ea typeface="weave"/>
              </a:rPr>
              <a:t>IMPACCT</a:t>
            </a:r>
            <a:endParaRPr lang="fr-FR" sz="2400" b="0" strike="noStrike" spc="-1">
              <a:latin typeface="Arial"/>
            </a:endParaRPr>
          </a:p>
          <a:p>
            <a:pPr>
              <a:lnSpc>
                <a:spcPct val="90000"/>
              </a:lnSpc>
            </a:pPr>
            <a:r>
              <a:rPr lang="fr-FR" sz="2400" b="1" strike="noStrike" spc="-1">
                <a:solidFill>
                  <a:srgbClr val="051922"/>
                </a:solidFill>
                <a:latin typeface="Arial Black"/>
                <a:ea typeface="weave"/>
              </a:rPr>
              <a:t>sur l’adaptation au changement climatique et l’évolution des modes de vie en Bretagne à horizon 2050</a:t>
            </a:r>
            <a:endParaRPr lang="fr-FR" sz="2400" b="0" strike="noStrike" spc="-1">
              <a:latin typeface="Arial"/>
            </a:endParaRPr>
          </a:p>
          <a:p>
            <a:pPr>
              <a:lnSpc>
                <a:spcPct val="90000"/>
              </a:lnSpc>
            </a:pPr>
            <a:br/>
            <a:r>
              <a:rPr lang="fr-FR" sz="2100" b="1" strike="noStrike" spc="-1">
                <a:solidFill>
                  <a:srgbClr val="000000"/>
                </a:solidFill>
                <a:highlight>
                  <a:srgbClr val="A3D2E0"/>
                </a:highlight>
                <a:latin typeface="Arial"/>
                <a:ea typeface="DejaVu Sans"/>
              </a:rPr>
              <a:t>Atelier#3</a:t>
            </a:r>
            <a:endParaRPr lang="fr-FR" sz="2100" b="0" strike="noStrike" spc="-1">
              <a:latin typeface="Arial"/>
            </a:endParaRPr>
          </a:p>
          <a:p>
            <a:pPr>
              <a:lnSpc>
                <a:spcPct val="90000"/>
              </a:lnSpc>
            </a:pPr>
            <a:endParaRPr lang="fr-FR" sz="2100" b="0" strike="noStrike" spc="-1">
              <a:latin typeface="Arial"/>
            </a:endParaRPr>
          </a:p>
          <a:p>
            <a:pPr>
              <a:lnSpc>
                <a:spcPct val="90000"/>
              </a:lnSpc>
            </a:pPr>
            <a:r>
              <a:rPr lang="fr-FR" sz="1000" b="0" strike="noStrike" spc="-1">
                <a:solidFill>
                  <a:srgbClr val="000000"/>
                </a:solidFill>
                <a:highlight>
                  <a:srgbClr val="A3D2E0"/>
                </a:highlight>
                <a:latin typeface="Arial"/>
                <a:ea typeface="DejaVu Sans"/>
              </a:rPr>
              <a:t>Octobre 2022</a:t>
            </a:r>
            <a:endParaRPr lang="fr-FR" sz="1000" b="0" strike="noStrike" spc="-1">
              <a:latin typeface="Arial"/>
            </a:endParaRPr>
          </a:p>
        </p:txBody>
      </p:sp>
      <p:sp>
        <p:nvSpPr>
          <p:cNvPr id="199" name="CustomShape 3"/>
          <p:cNvSpPr/>
          <p:nvPr/>
        </p:nvSpPr>
        <p:spPr>
          <a:xfrm>
            <a:off x="6652440" y="1827000"/>
            <a:ext cx="360" cy="994680"/>
          </a:xfrm>
          <a:custGeom>
            <a:avLst/>
            <a:gdLst/>
            <a:ahLst/>
            <a:cxnLst/>
            <a:rect l="l" t="t" r="r" b="b"/>
            <a:pathLst>
              <a:path w="21600" h="21600">
                <a:moveTo>
                  <a:pt x="0" y="0"/>
                </a:moveTo>
                <a:lnTo>
                  <a:pt x="21600" y="21600"/>
                </a:lnTo>
              </a:path>
            </a:pathLst>
          </a:custGeom>
          <a:noFill/>
          <a:ln w="9360">
            <a:solidFill>
              <a:srgbClr val="D9D9D9"/>
            </a:solidFill>
            <a:miter/>
          </a:ln>
        </p:spPr>
        <p:style>
          <a:lnRef idx="0">
            <a:scrgbClr r="0" g="0" b="0"/>
          </a:lnRef>
          <a:fillRef idx="0">
            <a:scrgbClr r="0" g="0" b="0"/>
          </a:fillRef>
          <a:effectRef idx="0">
            <a:scrgbClr r="0" g="0" b="0"/>
          </a:effectRef>
          <a:fontRef idx="minor"/>
        </p:style>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2" name="CustomShape 1"/>
          <p:cNvSpPr/>
          <p:nvPr/>
        </p:nvSpPr>
        <p:spPr>
          <a:xfrm rot="5400000">
            <a:off x="420480" y="324144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743" name="CustomShape 2"/>
          <p:cNvSpPr/>
          <p:nvPr/>
        </p:nvSpPr>
        <p:spPr>
          <a:xfrm rot="5400000">
            <a:off x="420480" y="36622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DF9DE"/>
          </a:solidFill>
          <a:ln w="0">
            <a:noFill/>
          </a:ln>
        </p:spPr>
        <p:style>
          <a:lnRef idx="0">
            <a:scrgbClr r="0" g="0" b="0"/>
          </a:lnRef>
          <a:fillRef idx="0">
            <a:scrgbClr r="0" g="0" b="0"/>
          </a:fillRef>
          <a:effectRef idx="0">
            <a:scrgbClr r="0" g="0" b="0"/>
          </a:effectRef>
          <a:fontRef idx="minor"/>
        </p:style>
      </p:sp>
      <p:sp>
        <p:nvSpPr>
          <p:cNvPr id="744" name="CustomShape 3"/>
          <p:cNvSpPr/>
          <p:nvPr/>
        </p:nvSpPr>
        <p:spPr>
          <a:xfrm rot="16200000">
            <a:off x="9687960" y="5127120"/>
            <a:ext cx="1823040" cy="315720"/>
          </a:xfrm>
          <a:custGeom>
            <a:avLst/>
            <a:gdLst/>
            <a:ahLst/>
            <a:cxnLst/>
            <a:rect l="l" t="t" r="r" b="b"/>
            <a:pathLst>
              <a:path w="124139" h="21600">
                <a:moveTo>
                  <a:pt x="3600" y="0"/>
                </a:moveTo>
                <a:lnTo>
                  <a:pt x="120539" y="0"/>
                </a:lnTo>
                <a:lnTo>
                  <a:pt x="124139" y="21600"/>
                </a:lnTo>
                <a:lnTo>
                  <a:pt x="0" y="21600"/>
                </a:lnTo>
                <a:lnTo>
                  <a:pt x="0" y="3600"/>
                </a:lnTo>
                <a:close/>
              </a:path>
            </a:pathLst>
          </a:custGeom>
          <a:solidFill>
            <a:srgbClr val="FDF9DD"/>
          </a:solidFill>
          <a:ln w="0">
            <a:noFill/>
          </a:ln>
        </p:spPr>
        <p:style>
          <a:lnRef idx="0">
            <a:scrgbClr r="0" g="0" b="0"/>
          </a:lnRef>
          <a:fillRef idx="0">
            <a:scrgbClr r="0" g="0" b="0"/>
          </a:fillRef>
          <a:effectRef idx="0">
            <a:scrgbClr r="0" g="0" b="0"/>
          </a:effectRef>
          <a:fontRef idx="minor"/>
        </p:style>
      </p:sp>
      <p:sp>
        <p:nvSpPr>
          <p:cNvPr id="745" name="CustomShape 4"/>
          <p:cNvSpPr/>
          <p:nvPr/>
        </p:nvSpPr>
        <p:spPr>
          <a:xfrm rot="16200000">
            <a:off x="9688320" y="412416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746" name="CustomShape 5"/>
          <p:cNvSpPr/>
          <p:nvPr/>
        </p:nvSpPr>
        <p:spPr>
          <a:xfrm rot="16200000">
            <a:off x="9688320" y="312084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747" name="CustomShape 6"/>
          <p:cNvSpPr/>
          <p:nvPr/>
        </p:nvSpPr>
        <p:spPr>
          <a:xfrm rot="16200000">
            <a:off x="9688320" y="211752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48" name="CustomShape 7"/>
          <p:cNvSpPr/>
          <p:nvPr/>
        </p:nvSpPr>
        <p:spPr>
          <a:xfrm rot="16200000">
            <a:off x="9688320" y="111528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749" name="CustomShape 8"/>
          <p:cNvSpPr/>
          <p:nvPr/>
        </p:nvSpPr>
        <p:spPr>
          <a:xfrm rot="16200000">
            <a:off x="-418320" y="1982520"/>
            <a:ext cx="2004840" cy="443880"/>
          </a:xfrm>
          <a:custGeom>
            <a:avLst/>
            <a:gdLst/>
            <a:ahLst/>
            <a:cxnLst/>
            <a:rect l="l" t="t" r="r" b="b"/>
            <a:pathLst>
              <a:path w="97252" h="21600">
                <a:moveTo>
                  <a:pt x="3600" y="0"/>
                </a:moveTo>
                <a:lnTo>
                  <a:pt x="93652" y="0"/>
                </a:lnTo>
                <a:lnTo>
                  <a:pt x="97252" y="21600"/>
                </a:lnTo>
                <a:lnTo>
                  <a:pt x="0" y="21600"/>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pPr>
            <a:r>
              <a:rPr lang="fr-FR" sz="1400" b="1" strike="noStrike" spc="-1">
                <a:solidFill>
                  <a:srgbClr val="80C59E"/>
                </a:solidFill>
                <a:latin typeface="Arial Black"/>
                <a:ea typeface="DejaVu Sans"/>
              </a:rPr>
              <a:t>S’ALIMENTER</a:t>
            </a:r>
            <a:endParaRPr lang="fr-FR" sz="1400" b="0" strike="noStrike" spc="-1">
              <a:latin typeface="Arial"/>
            </a:endParaRPr>
          </a:p>
        </p:txBody>
      </p:sp>
      <p:sp>
        <p:nvSpPr>
          <p:cNvPr id="750" name="CustomShape 9"/>
          <p:cNvSpPr/>
          <p:nvPr/>
        </p:nvSpPr>
        <p:spPr>
          <a:xfrm>
            <a:off x="1027440" y="452880"/>
            <a:ext cx="3600000" cy="596592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a:lnSpc>
                <a:spcPct val="100000"/>
              </a:lnSpc>
            </a:pPr>
            <a:r>
              <a:rPr lang="fr-FR" sz="900" b="1" strike="noStrike" spc="-1">
                <a:solidFill>
                  <a:srgbClr val="80C59E"/>
                </a:solidFill>
                <a:latin typeface="Poppins"/>
                <a:ea typeface="DejaVu Sans"/>
              </a:rPr>
              <a:t>S’alimenter selon un régime durable et dans un cadre limité </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Forte consommation de végétaux et de céréales </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Hamburger de légumineuses cultivés en Bretagne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Alimentation biologique et locale, moins de 50 km autour de chez soi</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Placer des animaux près des composts pour favoriser le circuit court (ex. porcs)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Régime végétarien</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Changement alimentaire (saucisse au tofu, légumineuses, etc.)</a:t>
            </a:r>
            <a:endParaRPr lang="fr-FR" sz="900" b="0" strike="noStrike" spc="-1">
              <a:latin typeface="Arial"/>
            </a:endParaRPr>
          </a:p>
          <a:p>
            <a:pPr marL="324000" indent="-322560">
              <a:lnSpc>
                <a:spcPct val="100000"/>
              </a:lnSpc>
              <a:buClr>
                <a:srgbClr val="000000"/>
              </a:buClr>
              <a:buSzPct val="45000"/>
              <a:buFont typeface="Symbol"/>
              <a:buChar char=""/>
            </a:pPr>
            <a:r>
              <a:rPr lang="fr-FR" sz="900" b="0" strike="noStrike" spc="-1">
                <a:solidFill>
                  <a:srgbClr val="000000"/>
                </a:solidFill>
                <a:latin typeface="Arial"/>
                <a:ea typeface="DejaVu Sans"/>
              </a:rPr>
              <a:t>Toujours de la viande mais en très faible quantité par le biais de production personnelle ou hyperlocale, les circuits courts sont favorisés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Ferme urbaine, production locale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Autoproduction pour faire face à l’augmentation du prix des aliments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Rééduquer les citoyens, pour qu'il produise plus qu'il n'achète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Consommation de végétaux (ex. galettes sans saucisse), sélection des plantes, pas besoins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Modèle agricole local </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Remise en place des talus</a:t>
            </a:r>
            <a:endParaRPr lang="fr-FR" sz="900" b="0" strike="noStrike" spc="-1">
              <a:latin typeface="Arial"/>
            </a:endParaRPr>
          </a:p>
          <a:p>
            <a:pPr>
              <a:lnSpc>
                <a:spcPct val="100000"/>
              </a:lnSpc>
            </a:pPr>
            <a:endParaRPr lang="fr-FR" sz="900" b="0" strike="noStrike" spc="-1">
              <a:latin typeface="Arial"/>
            </a:endParaRPr>
          </a:p>
          <a:p>
            <a:pPr>
              <a:lnSpc>
                <a:spcPct val="100000"/>
              </a:lnSpc>
            </a:pPr>
            <a:r>
              <a:rPr lang="fr-FR" sz="900" b="1" strike="noStrike" spc="-1">
                <a:solidFill>
                  <a:srgbClr val="80C59E"/>
                </a:solidFill>
                <a:latin typeface="Poppins"/>
                <a:ea typeface="DejaVu Sans"/>
              </a:rPr>
              <a:t>S’alimenter et recycler</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Réseau de collecte de l'urine pour la recycler</a:t>
            </a:r>
            <a:endParaRPr lang="fr-FR" sz="900" b="0" strike="noStrike" spc="-1">
              <a:latin typeface="Arial"/>
            </a:endParaRPr>
          </a:p>
          <a:p>
            <a:pPr>
              <a:lnSpc>
                <a:spcPct val="100000"/>
              </a:lnSpc>
            </a:pPr>
            <a:endParaRPr lang="fr-FR" sz="900" b="0" strike="noStrike" spc="-1">
              <a:latin typeface="Arial"/>
            </a:endParaRPr>
          </a:p>
          <a:p>
            <a:pPr>
              <a:lnSpc>
                <a:spcPct val="100000"/>
              </a:lnSpc>
            </a:pPr>
            <a:r>
              <a:rPr lang="fr-FR" sz="900" b="1" strike="noStrike" spc="-1">
                <a:solidFill>
                  <a:srgbClr val="80C59E"/>
                </a:solidFill>
                <a:latin typeface="Poppins"/>
                <a:ea typeface="DejaVu Sans"/>
              </a:rPr>
              <a:t>S’alimenter grâce à une production et une transformation  mutualisée</a:t>
            </a:r>
            <a:endParaRPr lang="fr-FR" sz="900" b="0" strike="noStrike" spc="-1">
              <a:latin typeface="Arial"/>
            </a:endParaRPr>
          </a:p>
          <a:p>
            <a:pPr marL="216000" indent="-178560">
              <a:lnSpc>
                <a:spcPct val="100000"/>
              </a:lnSpc>
              <a:buClr>
                <a:srgbClr val="000000"/>
              </a:buClr>
              <a:buSzPct val="45000"/>
              <a:buFont typeface="Symbol"/>
              <a:buChar char=""/>
            </a:pPr>
            <a:r>
              <a:rPr lang="fr-FR" sz="900" b="0" strike="noStrike" spc="-1">
                <a:solidFill>
                  <a:srgbClr val="000000"/>
                </a:solidFill>
                <a:latin typeface="Arial"/>
                <a:ea typeface="DejaVu Sans"/>
              </a:rPr>
              <a:t>Parcelle de pur production avec un fort rendement, apporter de la matière organique au sol</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Cuisiner collectivement, tutoriel pour le partage de bonnes pratiques </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Lieu collaboratif de culture / collectifs de voisins, espace dédié dans la ville ? Troc ? Qui s'en occupe ? (retraités)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Hausse des jardins partagés et ceux qui n'ont pas accès consommeront des produits issues de la malbouffe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Constitution d'un collectif qui s'auto suffira dans la durée, projet alimentaire collectif, changement de modèle pour tous. Initiatives comme des fablabs ou des associations pour rassembler les compétences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Apprendre à faire / cuisiner différemment</a:t>
            </a:r>
            <a:endParaRPr lang="fr-FR" sz="900" b="0" strike="noStrike" spc="-1">
              <a:latin typeface="Arial"/>
            </a:endParaRPr>
          </a:p>
          <a:p>
            <a:pPr>
              <a:lnSpc>
                <a:spcPct val="100000"/>
              </a:lnSpc>
            </a:pPr>
            <a:endParaRPr lang="fr-FR" sz="900" b="0" strike="noStrike" spc="-1">
              <a:latin typeface="Arial"/>
            </a:endParaRPr>
          </a:p>
          <a:p>
            <a:pPr>
              <a:lnSpc>
                <a:spcPct val="100000"/>
              </a:lnSpc>
            </a:pPr>
            <a:r>
              <a:rPr lang="fr-FR" sz="900" b="1" strike="noStrike" spc="-1">
                <a:solidFill>
                  <a:srgbClr val="80C59E"/>
                </a:solidFill>
                <a:latin typeface="Poppins"/>
                <a:ea typeface="DejaVu Sans"/>
              </a:rPr>
              <a:t>S’alimenter de l’essentiel</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Fabrication des aliments artificiels et industriels (ex : feedfood)</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Tous les arbres plantés doivent apporter de la nourriture, plus d'ornements "inutiles"</a:t>
            </a:r>
            <a:endParaRPr lang="fr-FR" sz="900" b="0" strike="noStrike" spc="-1">
              <a:latin typeface="Arial"/>
            </a:endParaRPr>
          </a:p>
          <a:p>
            <a:pPr>
              <a:lnSpc>
                <a:spcPct val="100000"/>
              </a:lnSpc>
            </a:pPr>
            <a:endParaRPr lang="fr-FR" sz="900" b="0" strike="noStrike" spc="-1">
              <a:latin typeface="Arial"/>
            </a:endParaRPr>
          </a:p>
        </p:txBody>
      </p:sp>
      <p:pic>
        <p:nvPicPr>
          <p:cNvPr id="751" name="Graphique 10"/>
          <p:cNvPicPr/>
          <p:nvPr/>
        </p:nvPicPr>
        <p:blipFill>
          <a:blip r:embed="rId2"/>
          <a:stretch/>
        </p:blipFill>
        <p:spPr>
          <a:xfrm>
            <a:off x="8842320" y="5625360"/>
            <a:ext cx="1352880" cy="1649880"/>
          </a:xfrm>
          <a:prstGeom prst="rect">
            <a:avLst/>
          </a:prstGeom>
          <a:ln w="25560">
            <a:noFill/>
          </a:ln>
        </p:spPr>
      </p:pic>
      <p:sp>
        <p:nvSpPr>
          <p:cNvPr id="752" name="CustomShape 10"/>
          <p:cNvSpPr/>
          <p:nvPr/>
        </p:nvSpPr>
        <p:spPr>
          <a:xfrm rot="5400000">
            <a:off x="420480" y="72144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753" name="CustomShape 11"/>
          <p:cNvSpPr/>
          <p:nvPr/>
        </p:nvSpPr>
        <p:spPr>
          <a:xfrm rot="5400000">
            <a:off x="420480" y="2998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754" name="CustomShape 12"/>
          <p:cNvSpPr/>
          <p:nvPr/>
        </p:nvSpPr>
        <p:spPr>
          <a:xfrm>
            <a:off x="5070600" y="496080"/>
            <a:ext cx="3600000" cy="596592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endParaRPr lang="fr-FR" sz="1800" b="0" strike="noStrike" spc="-1">
              <a:latin typeface="Arial"/>
            </a:endParaRPr>
          </a:p>
          <a:p>
            <a:pPr>
              <a:lnSpc>
                <a:spcPct val="100000"/>
              </a:lnSpc>
            </a:pPr>
            <a:r>
              <a:rPr lang="fr-FR" sz="900" b="1" strike="noStrike" spc="-1">
                <a:solidFill>
                  <a:srgbClr val="80C59E"/>
                </a:solidFill>
                <a:latin typeface="Poppins"/>
                <a:ea typeface="DejaVu Sans"/>
              </a:rPr>
              <a:t>S’alimenter grâce à un système d’échange alternatif</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L'impact carbone est calculé individuellement pour bénéficier de ressource comme l'eau ou l'énergie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Auto-suffisance, troc et temps de partage/conseils pour les débutants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Deal de poisson contre de l'énergie ou des ressources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Développement de l'auto-suffisance et de la vente directe mais aussi de l'alimentation à emporter, le prix fera la différence, attention à la précarité alimentaire</a:t>
            </a:r>
            <a:endParaRPr lang="fr-FR" sz="900" b="0" strike="noStrike" spc="-1">
              <a:latin typeface="Arial"/>
            </a:endParaRPr>
          </a:p>
          <a:p>
            <a:pPr>
              <a:lnSpc>
                <a:spcPct val="100000"/>
              </a:lnSpc>
            </a:pPr>
            <a:endParaRPr lang="fr-FR" sz="900" b="0" strike="noStrike" spc="-1">
              <a:latin typeface="Arial"/>
            </a:endParaRPr>
          </a:p>
          <a:p>
            <a:pPr>
              <a:lnSpc>
                <a:spcPct val="100000"/>
              </a:lnSpc>
            </a:pPr>
            <a:r>
              <a:rPr lang="fr-FR" sz="900" b="1" strike="noStrike" spc="-1">
                <a:solidFill>
                  <a:srgbClr val="80C59E"/>
                </a:solidFill>
                <a:latin typeface="Poppins"/>
                <a:ea typeface="DejaVu Sans"/>
              </a:rPr>
              <a:t>S’alimenter de nouvelles sources alimentaires </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Cartouche de soleil pour imprimer de la nourriture 3D</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Ferme durable de spiruline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Plus de produits frais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Nouveaux modes de conservation ex. terre cuite par les particuliers, entreprises, caves, etc.</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Bocaux et conserves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d'intrants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Développement d'un grand vignoble en Bretagne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Évolution des espèces d'animaux et des bétails, plus adaptés au changement climatique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La spiruline comme nouvelle base alimentaire (trouver source de vitamine C)</a:t>
            </a:r>
            <a:endParaRPr lang="fr-FR" sz="900" b="0" strike="noStrike" spc="-1">
              <a:latin typeface="Arial"/>
            </a:endParaRPr>
          </a:p>
          <a:p>
            <a:pPr>
              <a:lnSpc>
                <a:spcPct val="100000"/>
              </a:lnSpc>
            </a:pPr>
            <a:endParaRPr lang="fr-FR" sz="900" b="0" strike="noStrike" spc="-1">
              <a:latin typeface="Arial"/>
            </a:endParaRPr>
          </a:p>
          <a:p>
            <a:pPr>
              <a:lnSpc>
                <a:spcPct val="100000"/>
              </a:lnSpc>
            </a:pPr>
            <a:endParaRPr lang="fr-FR" sz="900" b="0" strike="noStrike" spc="-1">
              <a:latin typeface="Arial"/>
            </a:endParaRPr>
          </a:p>
          <a:p>
            <a:pPr>
              <a:lnSpc>
                <a:spcPct val="100000"/>
              </a:lnSpc>
            </a:pPr>
            <a:r>
              <a:rPr lang="fr-FR" sz="900" b="1" strike="noStrike" spc="-1">
                <a:solidFill>
                  <a:srgbClr val="80C59E"/>
                </a:solidFill>
                <a:latin typeface="Poppins"/>
                <a:ea typeface="DejaVu Sans"/>
              </a:rPr>
              <a:t>S’alimenter grâce à une sécurité alimentaire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Pérenniser les gardes manger</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Plan de résilience à l'échelle des territoires pour être prêts pour les évènements climatiques, se préparer aux scénarios de crise</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Quel périmètre d'autonomie alimentaire ? Privilégiez les nouvelles cultures ? Cycle d'engrais humain ?</a:t>
            </a:r>
            <a:endParaRPr lang="fr-FR" sz="900" b="0" strike="noStrike" spc="-1">
              <a:latin typeface="Arial"/>
            </a:endParaRPr>
          </a:p>
          <a:p>
            <a:pPr>
              <a:lnSpc>
                <a:spcPct val="100000"/>
              </a:lnSpc>
            </a:pPr>
            <a:endParaRPr lang="fr-FR" sz="900" b="0" strike="noStrike" spc="-1">
              <a:latin typeface="Arial"/>
            </a:endParaRPr>
          </a:p>
          <a:p>
            <a:pPr>
              <a:lnSpc>
                <a:spcPct val="90000"/>
              </a:lnSpc>
              <a:spcBef>
                <a:spcPts val="201"/>
              </a:spcBef>
            </a:pPr>
            <a:endParaRPr lang="fr-FR" sz="900" b="0" strike="noStrike" spc="-1">
              <a:latin typeface="Arial"/>
            </a:endParaRPr>
          </a:p>
        </p:txBody>
      </p:sp>
      <p:sp>
        <p:nvSpPr>
          <p:cNvPr id="755" name="CustomShape 13"/>
          <p:cNvSpPr/>
          <p:nvPr/>
        </p:nvSpPr>
        <p:spPr>
          <a:xfrm>
            <a:off x="1188000" y="127800"/>
            <a:ext cx="485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Liste des idées ordonnées par pratique</a:t>
            </a:r>
            <a:endParaRPr lang="fr-FR" sz="18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756" name="CustomShape 1"/>
          <p:cNvSpPr/>
          <p:nvPr/>
        </p:nvSpPr>
        <p:spPr>
          <a:xfrm>
            <a:off x="2686680" y="9828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DDEFE5"/>
          </a:solidFill>
          <a:ln w="0">
            <a:noFill/>
          </a:ln>
        </p:spPr>
        <p:style>
          <a:lnRef idx="0">
            <a:scrgbClr r="0" g="0" b="0"/>
          </a:lnRef>
          <a:fillRef idx="0">
            <a:scrgbClr r="0" g="0" b="0"/>
          </a:fillRef>
          <a:effectRef idx="0">
            <a:scrgbClr r="0" g="0" b="0"/>
          </a:effectRef>
          <a:fontRef idx="minor"/>
        </p:style>
      </p:sp>
      <p:sp>
        <p:nvSpPr>
          <p:cNvPr id="757" name="CustomShape 2"/>
          <p:cNvSpPr/>
          <p:nvPr/>
        </p:nvSpPr>
        <p:spPr>
          <a:xfrm>
            <a:off x="7828200" y="86868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DDEFE5"/>
          </a:solidFill>
          <a:ln w="0">
            <a:noFill/>
          </a:ln>
        </p:spPr>
        <p:style>
          <a:lnRef idx="0">
            <a:scrgbClr r="0" g="0" b="0"/>
          </a:lnRef>
          <a:fillRef idx="0">
            <a:scrgbClr r="0" g="0" b="0"/>
          </a:fillRef>
          <a:effectRef idx="0">
            <a:scrgbClr r="0" g="0" b="0"/>
          </a:effectRef>
          <a:fontRef idx="minor"/>
        </p:style>
      </p:sp>
      <p:sp>
        <p:nvSpPr>
          <p:cNvPr id="758" name="CustomShape 3"/>
          <p:cNvSpPr/>
          <p:nvPr/>
        </p:nvSpPr>
        <p:spPr>
          <a:xfrm>
            <a:off x="7775640" y="44136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DDEFE5"/>
          </a:solidFill>
          <a:ln w="0">
            <a:noFill/>
          </a:ln>
        </p:spPr>
        <p:style>
          <a:lnRef idx="0">
            <a:scrgbClr r="0" g="0" b="0"/>
          </a:lnRef>
          <a:fillRef idx="0">
            <a:scrgbClr r="0" g="0" b="0"/>
          </a:fillRef>
          <a:effectRef idx="0">
            <a:scrgbClr r="0" g="0" b="0"/>
          </a:effectRef>
          <a:fontRef idx="minor"/>
        </p:style>
      </p:sp>
      <p:sp>
        <p:nvSpPr>
          <p:cNvPr id="759" name="CustomShape 4"/>
          <p:cNvSpPr/>
          <p:nvPr/>
        </p:nvSpPr>
        <p:spPr>
          <a:xfrm>
            <a:off x="563400" y="315684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DDEFE5"/>
          </a:solidFill>
          <a:ln w="0">
            <a:noFill/>
          </a:ln>
        </p:spPr>
        <p:style>
          <a:lnRef idx="0">
            <a:scrgbClr r="0" g="0" b="0"/>
          </a:lnRef>
          <a:fillRef idx="0">
            <a:scrgbClr r="0" g="0" b="0"/>
          </a:fillRef>
          <a:effectRef idx="0">
            <a:scrgbClr r="0" g="0" b="0"/>
          </a:effectRef>
          <a:fontRef idx="minor"/>
        </p:style>
      </p:sp>
      <p:sp>
        <p:nvSpPr>
          <p:cNvPr id="760" name="CustomShape 5"/>
          <p:cNvSpPr/>
          <p:nvPr/>
        </p:nvSpPr>
        <p:spPr>
          <a:xfrm>
            <a:off x="2783520" y="433152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DDEFE5"/>
          </a:solidFill>
          <a:ln w="0">
            <a:noFill/>
          </a:ln>
        </p:spPr>
        <p:style>
          <a:lnRef idx="0">
            <a:scrgbClr r="0" g="0" b="0"/>
          </a:lnRef>
          <a:fillRef idx="0">
            <a:scrgbClr r="0" g="0" b="0"/>
          </a:fillRef>
          <a:effectRef idx="0">
            <a:scrgbClr r="0" g="0" b="0"/>
          </a:effectRef>
          <a:fontRef idx="minor"/>
        </p:style>
      </p:sp>
      <p:sp>
        <p:nvSpPr>
          <p:cNvPr id="761" name="CustomShape 6"/>
          <p:cNvSpPr/>
          <p:nvPr/>
        </p:nvSpPr>
        <p:spPr>
          <a:xfrm>
            <a:off x="5305680" y="363492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DDEFE5"/>
          </a:solidFill>
          <a:ln w="0">
            <a:noFill/>
          </a:ln>
        </p:spPr>
        <p:style>
          <a:lnRef idx="0">
            <a:scrgbClr r="0" g="0" b="0"/>
          </a:lnRef>
          <a:fillRef idx="0">
            <a:scrgbClr r="0" g="0" b="0"/>
          </a:fillRef>
          <a:effectRef idx="0">
            <a:scrgbClr r="0" g="0" b="0"/>
          </a:effectRef>
          <a:fontRef idx="minor"/>
        </p:style>
      </p:sp>
      <p:sp>
        <p:nvSpPr>
          <p:cNvPr id="762" name="CustomShape 7"/>
          <p:cNvSpPr/>
          <p:nvPr/>
        </p:nvSpPr>
        <p:spPr>
          <a:xfrm>
            <a:off x="5345280" y="90756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DDEFE5"/>
          </a:solidFill>
          <a:ln w="0">
            <a:noFill/>
          </a:ln>
        </p:spPr>
        <p:style>
          <a:lnRef idx="0">
            <a:scrgbClr r="0" g="0" b="0"/>
          </a:lnRef>
          <a:fillRef idx="0">
            <a:scrgbClr r="0" g="0" b="0"/>
          </a:fillRef>
          <a:effectRef idx="0">
            <a:scrgbClr r="0" g="0" b="0"/>
          </a:effectRef>
          <a:fontRef idx="minor"/>
        </p:style>
      </p:sp>
      <p:sp>
        <p:nvSpPr>
          <p:cNvPr id="763" name="CustomShape 8"/>
          <p:cNvSpPr/>
          <p:nvPr/>
        </p:nvSpPr>
        <p:spPr>
          <a:xfrm>
            <a:off x="767520" y="907200"/>
            <a:ext cx="1419120" cy="1730880"/>
          </a:xfrm>
          <a:custGeom>
            <a:avLst/>
            <a:gdLst/>
            <a:ahLst/>
            <a:cxnLst/>
            <a:rect l="l" t="t" r="r" b="b"/>
            <a:pathLst>
              <a:path w="21600" h="26339">
                <a:moveTo>
                  <a:pt x="0" y="13170"/>
                </a:moveTo>
              </a:path>
            </a:pathLst>
          </a:custGeom>
          <a:solidFill>
            <a:srgbClr val="DDEFE5"/>
          </a:solidFill>
          <a:ln w="0">
            <a:noFill/>
          </a:ln>
        </p:spPr>
        <p:style>
          <a:lnRef idx="0">
            <a:scrgbClr r="0" g="0" b="0"/>
          </a:lnRef>
          <a:fillRef idx="0">
            <a:scrgbClr r="0" g="0" b="0"/>
          </a:fillRef>
          <a:effectRef idx="0">
            <a:scrgbClr r="0" g="0" b="0"/>
          </a:effectRef>
          <a:fontRef idx="minor"/>
        </p:style>
      </p:sp>
      <p:pic>
        <p:nvPicPr>
          <p:cNvPr id="764" name="Image 8"/>
          <p:cNvPicPr/>
          <p:nvPr/>
        </p:nvPicPr>
        <p:blipFill>
          <a:blip r:embed="rId2"/>
          <a:stretch/>
        </p:blipFill>
        <p:spPr>
          <a:xfrm>
            <a:off x="563040" y="406080"/>
            <a:ext cx="564840" cy="597960"/>
          </a:xfrm>
          <a:prstGeom prst="rect">
            <a:avLst/>
          </a:prstGeom>
          <a:ln w="25560">
            <a:noFill/>
          </a:ln>
        </p:spPr>
      </p:pic>
      <p:sp>
        <p:nvSpPr>
          <p:cNvPr id="765" name="CustomShape 9"/>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766" name="CustomShape 10"/>
          <p:cNvSpPr/>
          <p:nvPr/>
        </p:nvSpPr>
        <p:spPr>
          <a:xfrm>
            <a:off x="2853360" y="1499760"/>
            <a:ext cx="2027160" cy="133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1. S’alimenter selon un régime durable et dans un cadre limité</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67" name="CustomShape 11"/>
          <p:cNvSpPr/>
          <p:nvPr/>
        </p:nvSpPr>
        <p:spPr>
          <a:xfrm>
            <a:off x="694440" y="3679200"/>
            <a:ext cx="2218680" cy="134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4. S’alimenter grâce à une production et une transformation mutualisée</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68" name="CustomShape 12"/>
          <p:cNvSpPr/>
          <p:nvPr/>
        </p:nvSpPr>
        <p:spPr>
          <a:xfrm>
            <a:off x="5630760" y="1576440"/>
            <a:ext cx="2072520" cy="85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2. S’alimenter et recycler</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69" name="CustomShape 13"/>
          <p:cNvSpPr/>
          <p:nvPr/>
        </p:nvSpPr>
        <p:spPr>
          <a:xfrm>
            <a:off x="3067200" y="5004360"/>
            <a:ext cx="1941840" cy="85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5. S’alimenter de l’essentiel</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70" name="CustomShape 14"/>
          <p:cNvSpPr/>
          <p:nvPr/>
        </p:nvSpPr>
        <p:spPr>
          <a:xfrm>
            <a:off x="5652000" y="4124520"/>
            <a:ext cx="2023560" cy="109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6. S’alimenter de nouvelles sources alimentaires</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71" name="CustomShape 15"/>
          <p:cNvSpPr/>
          <p:nvPr/>
        </p:nvSpPr>
        <p:spPr>
          <a:xfrm>
            <a:off x="8021160" y="1513440"/>
            <a:ext cx="2187360" cy="109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3. S’alimenter grâce à un système d’échange alternatif</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772" name="CustomShape 16"/>
          <p:cNvSpPr/>
          <p:nvPr/>
        </p:nvSpPr>
        <p:spPr>
          <a:xfrm>
            <a:off x="2898000" y="2504520"/>
            <a:ext cx="198252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#Auto production #Local #Impact environnement faible #Végétaux #Local #Quota</a:t>
            </a:r>
            <a:endParaRPr lang="fr-FR" sz="1000" b="0" strike="noStrike" spc="-1">
              <a:latin typeface="Arial"/>
            </a:endParaRPr>
          </a:p>
        </p:txBody>
      </p:sp>
      <p:sp>
        <p:nvSpPr>
          <p:cNvPr id="773" name="CustomShape 17"/>
          <p:cNvSpPr/>
          <p:nvPr/>
        </p:nvSpPr>
        <p:spPr>
          <a:xfrm>
            <a:off x="854288" y="4949640"/>
            <a:ext cx="1827000" cy="54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#Communautaire #Fablabs #Lieux collaboratifs #Jardins partagés</a:t>
            </a:r>
            <a:endParaRPr lang="fr-FR" sz="1000" b="0" strike="noStrike" spc="-1" dirty="0">
              <a:latin typeface="Arial"/>
            </a:endParaRPr>
          </a:p>
        </p:txBody>
      </p:sp>
      <p:sp>
        <p:nvSpPr>
          <p:cNvPr id="774" name="CustomShape 18"/>
          <p:cNvSpPr/>
          <p:nvPr/>
        </p:nvSpPr>
        <p:spPr>
          <a:xfrm>
            <a:off x="5652000" y="2156760"/>
            <a:ext cx="1854000" cy="39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#Réseau de récupération urine, excréments </a:t>
            </a:r>
            <a:endParaRPr lang="fr-FR" sz="1000" b="0" strike="noStrike" spc="-1">
              <a:latin typeface="Arial"/>
            </a:endParaRPr>
          </a:p>
        </p:txBody>
      </p:sp>
      <p:sp>
        <p:nvSpPr>
          <p:cNvPr id="775" name="CustomShape 19"/>
          <p:cNvSpPr/>
          <p:nvPr/>
        </p:nvSpPr>
        <p:spPr>
          <a:xfrm>
            <a:off x="3077640" y="5581800"/>
            <a:ext cx="2023560" cy="39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#Fabrication des aliments artificiels et industriels</a:t>
            </a:r>
            <a:endParaRPr lang="fr-FR" sz="1000" b="0" strike="noStrike" spc="-1">
              <a:latin typeface="Arial"/>
            </a:endParaRPr>
          </a:p>
        </p:txBody>
      </p:sp>
      <p:sp>
        <p:nvSpPr>
          <p:cNvPr id="776" name="CustomShape 20"/>
          <p:cNvSpPr/>
          <p:nvPr/>
        </p:nvSpPr>
        <p:spPr>
          <a:xfrm>
            <a:off x="8003880" y="2844000"/>
            <a:ext cx="202356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#Troc aliment #Troc énergie</a:t>
            </a:r>
            <a:endParaRPr lang="fr-FR" sz="1000" b="0" strike="noStrike" spc="-1" dirty="0">
              <a:latin typeface="Arial"/>
            </a:endParaRPr>
          </a:p>
        </p:txBody>
      </p:sp>
      <p:sp>
        <p:nvSpPr>
          <p:cNvPr id="777" name="CustomShape 21"/>
          <p:cNvSpPr/>
          <p:nvPr/>
        </p:nvSpPr>
        <p:spPr>
          <a:xfrm>
            <a:off x="5630760" y="5183530"/>
            <a:ext cx="181548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#Cartouches nourriture 3D #Ferme durable #Plus de produits frais #Nouvelles formes de conservation</a:t>
            </a:r>
            <a:endParaRPr lang="fr-FR" sz="1000" b="0" strike="noStrike" spc="-1" dirty="0">
              <a:latin typeface="Arial"/>
            </a:endParaRPr>
          </a:p>
        </p:txBody>
      </p:sp>
      <p:pic>
        <p:nvPicPr>
          <p:cNvPr id="778" name="Graphique 9"/>
          <p:cNvPicPr/>
          <p:nvPr/>
        </p:nvPicPr>
        <p:blipFill>
          <a:blip r:embed="rId3"/>
          <a:stretch/>
        </p:blipFill>
        <p:spPr>
          <a:xfrm>
            <a:off x="958320" y="1752840"/>
            <a:ext cx="994680" cy="1213200"/>
          </a:xfrm>
          <a:prstGeom prst="rect">
            <a:avLst/>
          </a:prstGeom>
          <a:ln w="25560">
            <a:noFill/>
          </a:ln>
        </p:spPr>
      </p:pic>
      <p:sp>
        <p:nvSpPr>
          <p:cNvPr id="779" name="CustomShape 22"/>
          <p:cNvSpPr/>
          <p:nvPr/>
        </p:nvSpPr>
        <p:spPr>
          <a:xfrm>
            <a:off x="1023120" y="1618200"/>
            <a:ext cx="21394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75C095"/>
                </a:solidFill>
                <a:latin typeface="Poppins"/>
                <a:ea typeface="DejaVu Sans"/>
              </a:rPr>
              <a:t>S’ALIMENTER</a:t>
            </a:r>
            <a:endParaRPr lang="fr-FR" sz="1200" b="0" strike="noStrike" spc="-1">
              <a:latin typeface="Arial"/>
            </a:endParaRPr>
          </a:p>
        </p:txBody>
      </p:sp>
      <p:sp>
        <p:nvSpPr>
          <p:cNvPr id="780" name="CustomShape 23"/>
          <p:cNvSpPr/>
          <p:nvPr/>
        </p:nvSpPr>
        <p:spPr>
          <a:xfrm>
            <a:off x="7964280" y="5024880"/>
            <a:ext cx="2187360" cy="107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7. S’alimenter grâce à une sécurité alimentaire</a:t>
            </a:r>
            <a:endParaRPr lang="fr-FR" sz="1600" b="0" strike="noStrike" spc="-1">
              <a:latin typeface="Arial"/>
            </a:endParaRPr>
          </a:p>
          <a:p>
            <a:pPr>
              <a:lnSpc>
                <a:spcPct val="100000"/>
              </a:lnSpc>
            </a:pPr>
            <a:endParaRPr lang="fr-FR" sz="1600" b="0" strike="noStrike" spc="-1">
              <a:latin typeface="Arial"/>
            </a:endParaRPr>
          </a:p>
        </p:txBody>
      </p:sp>
      <p:sp>
        <p:nvSpPr>
          <p:cNvPr id="781" name="CustomShape 24"/>
          <p:cNvSpPr/>
          <p:nvPr/>
        </p:nvSpPr>
        <p:spPr>
          <a:xfrm>
            <a:off x="7978320" y="6046235"/>
            <a:ext cx="202356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#Pérenniser gardes mangers #Plan de résilience territoire #Autonomie alimentaire</a:t>
            </a:r>
            <a:endParaRPr lang="fr-FR" sz="1000" b="0" strike="noStrike" spc="-1" dirty="0">
              <a:latin typeface="Arial"/>
            </a:endParaRPr>
          </a:p>
        </p:txBody>
      </p:sp>
      <p:sp>
        <p:nvSpPr>
          <p:cNvPr id="782" name="CustomShape 25"/>
          <p:cNvSpPr/>
          <p:nvPr/>
        </p:nvSpPr>
        <p:spPr>
          <a:xfrm>
            <a:off x="1656000" y="636120"/>
            <a:ext cx="557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Résultats sous forme de cartes « modes de vie »</a:t>
            </a:r>
            <a:endParaRPr lang="fr-FR" sz="18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783" name="CustomShape 1"/>
          <p:cNvSpPr/>
          <p:nvPr/>
        </p:nvSpPr>
        <p:spPr>
          <a:xfrm>
            <a:off x="3873240" y="1984320"/>
            <a:ext cx="2878560" cy="2878560"/>
          </a:xfrm>
          <a:custGeom>
            <a:avLst/>
            <a:gdLst/>
            <a:ahLst/>
            <a:cxnLst/>
            <a:rect l="l" t="t" r="r" b="b"/>
            <a:pathLst>
              <a:path w="21600" h="21600">
                <a:moveTo>
                  <a:pt x="0" y="10800"/>
                </a:moveTo>
              </a:path>
            </a:pathLst>
          </a:custGeom>
          <a:solidFill>
            <a:srgbClr val="CCE8ED"/>
          </a:solidFill>
          <a:ln w="0">
            <a:noFill/>
          </a:ln>
        </p:spPr>
        <p:style>
          <a:lnRef idx="0">
            <a:scrgbClr r="0" g="0" b="0"/>
          </a:lnRef>
          <a:fillRef idx="0">
            <a:scrgbClr r="0" g="0" b="0"/>
          </a:fillRef>
          <a:effectRef idx="0">
            <a:scrgbClr r="0" g="0" b="0"/>
          </a:effectRef>
          <a:fontRef idx="minor"/>
        </p:style>
      </p:sp>
      <p:sp>
        <p:nvSpPr>
          <p:cNvPr id="784" name="CustomShape 2"/>
          <p:cNvSpPr/>
          <p:nvPr/>
        </p:nvSpPr>
        <p:spPr>
          <a:xfrm>
            <a:off x="4077720" y="3339360"/>
            <a:ext cx="2611080" cy="546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500" b="1" strike="noStrike" spc="-1">
                <a:solidFill>
                  <a:srgbClr val="00A5B9"/>
                </a:solidFill>
                <a:latin typeface="Poppins"/>
                <a:ea typeface="DejaVu Sans"/>
              </a:rPr>
              <a:t>DISPOSER DE BIENS &amp; SERVICES</a:t>
            </a:r>
            <a:endParaRPr lang="fr-FR" sz="1500" b="0" strike="noStrike" spc="-1">
              <a:latin typeface="Arial"/>
            </a:endParaRPr>
          </a:p>
        </p:txBody>
      </p:sp>
      <p:pic>
        <p:nvPicPr>
          <p:cNvPr id="785" name="Graphique 2"/>
          <p:cNvPicPr/>
          <p:nvPr/>
        </p:nvPicPr>
        <p:blipFill>
          <a:blip r:embed="rId2"/>
          <a:stretch/>
        </p:blipFill>
        <p:spPr>
          <a:xfrm>
            <a:off x="4281840" y="3656880"/>
            <a:ext cx="2177280" cy="2655720"/>
          </a:xfrm>
          <a:prstGeom prst="rect">
            <a:avLst/>
          </a:prstGeom>
          <a:ln w="2556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6" name="CustomShape 1"/>
          <p:cNvSpPr/>
          <p:nvPr/>
        </p:nvSpPr>
        <p:spPr>
          <a:xfrm rot="5400000">
            <a:off x="420480" y="36622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DF9DE"/>
          </a:solidFill>
          <a:ln w="0">
            <a:noFill/>
          </a:ln>
        </p:spPr>
        <p:style>
          <a:lnRef idx="0">
            <a:scrgbClr r="0" g="0" b="0"/>
          </a:lnRef>
          <a:fillRef idx="0">
            <a:scrgbClr r="0" g="0" b="0"/>
          </a:fillRef>
          <a:effectRef idx="0">
            <a:scrgbClr r="0" g="0" b="0"/>
          </a:effectRef>
          <a:fontRef idx="minor"/>
        </p:style>
      </p:sp>
      <p:sp>
        <p:nvSpPr>
          <p:cNvPr id="787" name="CustomShape 2"/>
          <p:cNvSpPr/>
          <p:nvPr/>
        </p:nvSpPr>
        <p:spPr>
          <a:xfrm rot="16200000">
            <a:off x="9687960" y="5127120"/>
            <a:ext cx="1823040" cy="315720"/>
          </a:xfrm>
          <a:custGeom>
            <a:avLst/>
            <a:gdLst/>
            <a:ahLst/>
            <a:cxnLst/>
            <a:rect l="l" t="t" r="r" b="b"/>
            <a:pathLst>
              <a:path w="124139" h="21600">
                <a:moveTo>
                  <a:pt x="3600" y="0"/>
                </a:moveTo>
                <a:lnTo>
                  <a:pt x="120539" y="0"/>
                </a:lnTo>
                <a:lnTo>
                  <a:pt x="124139" y="21600"/>
                </a:lnTo>
                <a:lnTo>
                  <a:pt x="0" y="21600"/>
                </a:lnTo>
                <a:lnTo>
                  <a:pt x="0" y="3600"/>
                </a:lnTo>
                <a:close/>
              </a:path>
            </a:pathLst>
          </a:custGeom>
          <a:solidFill>
            <a:srgbClr val="FDF9DD"/>
          </a:solidFill>
          <a:ln w="0">
            <a:noFill/>
          </a:ln>
        </p:spPr>
        <p:style>
          <a:lnRef idx="0">
            <a:scrgbClr r="0" g="0" b="0"/>
          </a:lnRef>
          <a:fillRef idx="0">
            <a:scrgbClr r="0" g="0" b="0"/>
          </a:fillRef>
          <a:effectRef idx="0">
            <a:scrgbClr r="0" g="0" b="0"/>
          </a:effectRef>
          <a:fontRef idx="minor"/>
        </p:style>
      </p:sp>
      <p:sp>
        <p:nvSpPr>
          <p:cNvPr id="788" name="CustomShape 3"/>
          <p:cNvSpPr/>
          <p:nvPr/>
        </p:nvSpPr>
        <p:spPr>
          <a:xfrm rot="16200000">
            <a:off x="9688320" y="412416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789" name="CustomShape 4"/>
          <p:cNvSpPr/>
          <p:nvPr/>
        </p:nvSpPr>
        <p:spPr>
          <a:xfrm rot="16200000">
            <a:off x="9688320" y="312084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790" name="CustomShape 5"/>
          <p:cNvSpPr/>
          <p:nvPr/>
        </p:nvSpPr>
        <p:spPr>
          <a:xfrm rot="16200000">
            <a:off x="9688320" y="211752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791" name="CustomShape 6"/>
          <p:cNvSpPr/>
          <p:nvPr/>
        </p:nvSpPr>
        <p:spPr>
          <a:xfrm rot="16200000">
            <a:off x="9688320" y="111528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792" name="CustomShape 7"/>
          <p:cNvSpPr/>
          <p:nvPr/>
        </p:nvSpPr>
        <p:spPr>
          <a:xfrm rot="16200000">
            <a:off x="-418320" y="2403360"/>
            <a:ext cx="2004840" cy="443880"/>
          </a:xfrm>
          <a:custGeom>
            <a:avLst/>
            <a:gdLst/>
            <a:ahLst/>
            <a:cxnLst/>
            <a:rect l="l" t="t" r="r" b="b"/>
            <a:pathLst>
              <a:path w="97252" h="21600">
                <a:moveTo>
                  <a:pt x="3600" y="0"/>
                </a:moveTo>
                <a:lnTo>
                  <a:pt x="93652" y="0"/>
                </a:lnTo>
                <a:lnTo>
                  <a:pt x="97252" y="21600"/>
                </a:lnTo>
                <a:lnTo>
                  <a:pt x="0" y="21600"/>
                </a:lnTo>
                <a:lnTo>
                  <a:pt x="0" y="3600"/>
                </a:lnTo>
                <a:close/>
              </a:path>
            </a:pathLst>
          </a:custGeom>
          <a:solidFill>
            <a:srgbClr val="CCE8EE"/>
          </a:solid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pPr>
            <a:r>
              <a:rPr lang="fr-FR" sz="1300" b="1" strike="noStrike" spc="-1">
                <a:solidFill>
                  <a:srgbClr val="33A3B7"/>
                </a:solidFill>
                <a:latin typeface="Arial Black"/>
                <a:ea typeface="DejaVu Sans"/>
              </a:rPr>
              <a:t>DISPOSER DE BIENS &amp; SERVICES</a:t>
            </a:r>
            <a:endParaRPr lang="fr-FR" sz="1300" b="0" strike="noStrike" spc="-1">
              <a:latin typeface="Arial"/>
            </a:endParaRPr>
          </a:p>
        </p:txBody>
      </p:sp>
      <p:sp>
        <p:nvSpPr>
          <p:cNvPr id="793" name="CustomShape 8"/>
          <p:cNvSpPr/>
          <p:nvPr/>
        </p:nvSpPr>
        <p:spPr>
          <a:xfrm>
            <a:off x="1027440" y="452880"/>
            <a:ext cx="3452760" cy="660564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fontScale="87500" lnSpcReduction="10000"/>
          </a:bodyPr>
          <a:lstStyle/>
          <a:p>
            <a:pPr>
              <a:lnSpc>
                <a:spcPct val="100000"/>
              </a:lnSpc>
              <a:spcBef>
                <a:spcPts val="201"/>
              </a:spcBef>
            </a:pPr>
            <a:r>
              <a:rPr lang="fr-FR" sz="900" b="1" strike="noStrike" spc="-1">
                <a:solidFill>
                  <a:srgbClr val="33A3B7"/>
                </a:solidFill>
                <a:latin typeface="Poppins"/>
                <a:ea typeface="DejaVu Sans"/>
              </a:rPr>
              <a:t>Disposer de nouveaux services d’adaptabilité au changement et prendre soin de soi</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Chaque habitant est suivit par une équipe pluridisciplinaire qui le suit pour lui permettre d'être en bonne santé (prise en charge par la sécurité sociale)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Groupe de parole pour aider contre l'éco anxiété</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Interdiction de se baigner, plus de sports aquatiques, même si des technologies sont utilisées pour palier le phénomène d'eutrophisation</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Déclaration de nouveaux droits de l'Homme et du Citoyens avec chacun un minimum d'énergie, d'eau, d'alimentation pour être libres et égaux </a:t>
            </a:r>
            <a:endParaRPr lang="fr-FR" sz="900" b="0" strike="noStrike" spc="-1">
              <a:latin typeface="Arial"/>
            </a:endParaRPr>
          </a:p>
          <a:p>
            <a:pPr marL="285840" indent="-28440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Cotisation climat pour nouvelle maladie/ financement</a:t>
            </a:r>
            <a:endParaRPr lang="fr-FR" sz="900" b="0" strike="noStrike" spc="-1">
              <a:latin typeface="Arial"/>
            </a:endParaRPr>
          </a:p>
          <a:p>
            <a:pPr marL="285840" indent="-284400">
              <a:lnSpc>
                <a:spcPct val="90000"/>
              </a:lnSpc>
              <a:spcBef>
                <a:spcPts val="201"/>
              </a:spcBef>
              <a:buClr>
                <a:srgbClr val="000000"/>
              </a:buClr>
              <a:buSzPct val="45000"/>
              <a:buFont typeface="Symbol"/>
              <a:buChar char=""/>
            </a:pPr>
            <a:r>
              <a:rPr lang="fr-FR" sz="900" b="0" strike="noStrike" spc="-1">
                <a:solidFill>
                  <a:srgbClr val="000000"/>
                </a:solidFill>
                <a:latin typeface="Arial"/>
                <a:ea typeface="DejaVu Sans"/>
              </a:rPr>
              <a:t>Laisser la possibilité aux personnes âgées de choisir leur fin de vie, donner le droit</a:t>
            </a:r>
            <a:endParaRPr lang="fr-FR" sz="900" b="0" strike="noStrike" spc="-1">
              <a:latin typeface="Arial"/>
            </a:endParaRPr>
          </a:p>
          <a:p>
            <a:pPr marL="285840" indent="-284400">
              <a:lnSpc>
                <a:spcPct val="90000"/>
              </a:lnSpc>
              <a:spcBef>
                <a:spcPts val="201"/>
              </a:spcBef>
              <a:buClr>
                <a:srgbClr val="000000"/>
              </a:buClr>
              <a:buSzPct val="45000"/>
              <a:buFont typeface="Symbol"/>
              <a:buChar char=""/>
            </a:pPr>
            <a:r>
              <a:rPr lang="fr-FR" sz="900" b="0" strike="noStrike" spc="-1">
                <a:solidFill>
                  <a:srgbClr val="000000"/>
                </a:solidFill>
                <a:latin typeface="Calibri"/>
                <a:ea typeface="DejaVu Sans"/>
              </a:rPr>
              <a:t>Crémation obligatoire, utilisation de l'énergie produite par les crématoriums</a:t>
            </a:r>
            <a:endParaRPr lang="fr-FR" sz="900" b="0" strike="noStrike" spc="-1">
              <a:latin typeface="Arial"/>
            </a:endParaRPr>
          </a:p>
          <a:p>
            <a:pPr marL="285840" indent="-28440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Le vivant comme nouvelle médecine, cultiver son jardin ?</a:t>
            </a:r>
            <a:endParaRPr lang="fr-FR" sz="900" b="0" strike="noStrike" spc="-1">
              <a:latin typeface="Arial"/>
            </a:endParaRPr>
          </a:p>
          <a:p>
            <a:pPr>
              <a:lnSpc>
                <a:spcPct val="100000"/>
              </a:lnSpc>
              <a:spcBef>
                <a:spcPts val="201"/>
              </a:spcBef>
            </a:pPr>
            <a:endParaRPr lang="fr-FR" sz="900" b="0" strike="noStrike" spc="-1">
              <a:latin typeface="Arial"/>
            </a:endParaRPr>
          </a:p>
          <a:p>
            <a:pPr>
              <a:lnSpc>
                <a:spcPct val="100000"/>
              </a:lnSpc>
              <a:spcBef>
                <a:spcPts val="201"/>
              </a:spcBef>
            </a:pPr>
            <a:r>
              <a:rPr lang="fr-FR" sz="900" b="1" strike="noStrike" spc="-1">
                <a:solidFill>
                  <a:srgbClr val="33A3B7"/>
                </a:solidFill>
                <a:latin typeface="Poppins"/>
                <a:ea typeface="DejaVu Sans"/>
              </a:rPr>
              <a:t>Disposer de biens et services résilients et sobres maximisant le local</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Des bus se déplacent et apportent des services dans les communes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Bien de consommation catégorisé par niveau de résilience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Augmentation des circuits courts et réemplois, augmentation des location, on favorise l'usage plus que la propriété des biens et services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Diminution des exportations et importations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Consommation locale, retour aux services de proximité</a:t>
            </a:r>
            <a:endParaRPr lang="fr-FR" sz="900" b="0" strike="noStrike" spc="-1">
              <a:latin typeface="Arial"/>
            </a:endParaRPr>
          </a:p>
          <a:p>
            <a:pPr marL="285840" indent="-28440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Troc de ses récoltes pour subvenir à ses besoins</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Capter l'énergie produite par les sportifs dans les salles de sport</a:t>
            </a:r>
            <a:endParaRPr lang="fr-FR" sz="900" b="0" strike="noStrike" spc="-1">
              <a:latin typeface="Arial"/>
            </a:endParaRPr>
          </a:p>
          <a:p>
            <a:pPr marL="171360" indent="-169920">
              <a:lnSpc>
                <a:spcPct val="100000"/>
              </a:lnSpc>
              <a:buClr>
                <a:srgbClr val="000000"/>
              </a:buClr>
              <a:buSzPct val="45000"/>
              <a:buFont typeface="Symbol"/>
              <a:buChar char=""/>
            </a:pPr>
            <a:r>
              <a:rPr lang="fr-FR" sz="900" b="0" strike="noStrike" spc="-1">
                <a:solidFill>
                  <a:srgbClr val="000000"/>
                </a:solidFill>
                <a:latin typeface="Arial"/>
                <a:ea typeface="DejaVu Sans"/>
              </a:rPr>
              <a:t>Générateur de sécurité et système d'alarme avant un risque (stockage énergie</a:t>
            </a:r>
            <a:endParaRPr lang="fr-FR" sz="900" b="0" strike="noStrike" spc="-1">
              <a:latin typeface="Arial"/>
            </a:endParaRPr>
          </a:p>
          <a:p>
            <a:pPr>
              <a:lnSpc>
                <a:spcPct val="100000"/>
              </a:lnSpc>
              <a:spcBef>
                <a:spcPts val="201"/>
              </a:spcBef>
            </a:pPr>
            <a:endParaRPr lang="fr-FR" sz="900" b="0" strike="noStrike" spc="-1">
              <a:latin typeface="Arial"/>
            </a:endParaRPr>
          </a:p>
          <a:p>
            <a:pPr>
              <a:lnSpc>
                <a:spcPct val="100000"/>
              </a:lnSpc>
              <a:spcBef>
                <a:spcPts val="201"/>
              </a:spcBef>
            </a:pPr>
            <a:r>
              <a:rPr lang="fr-FR" sz="900" b="1" strike="noStrike" spc="-1">
                <a:solidFill>
                  <a:srgbClr val="33A3B7"/>
                </a:solidFill>
                <a:latin typeface="Poppins"/>
                <a:ea typeface="DejaVu Sans"/>
              </a:rPr>
              <a:t>Disposer de moyens de communication et de démarches administratives résilientes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Loi de sobriété administrative : dès que l'on créé une loi on en supprime deux</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Restriction de l'usages du numérique (ex. retours aux lettres plutôt qu'aux mails)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Moyens de communication, basse consommations locales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Un réseau mèche, pour communiquer même quand internet coupe. Manque d'espace photo HD, cela donne naissance à un nouveau courant artistique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Développement et démocratisation des low-tech</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Bug de la 6G, perte des données liées à l'identité, seul l'ADN permet de justifier son identité, création d'une communauté pour un retour à la carte d'identité</a:t>
            </a:r>
            <a:endParaRPr lang="fr-FR" sz="900" b="0" strike="noStrike" spc="-1">
              <a:latin typeface="Arial"/>
            </a:endParaRPr>
          </a:p>
          <a:p>
            <a:pPr marL="285840" indent="-28440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Modes de communication non filaire (connexion satellite)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Écoresponsabilité du digital (télémédecine, actions publiques). Confinement digital ? Service heures creuses/pleines</a:t>
            </a:r>
            <a:endParaRPr lang="fr-FR" sz="900" b="0" strike="noStrike" spc="-1">
              <a:latin typeface="Arial"/>
            </a:endParaRPr>
          </a:p>
          <a:p>
            <a:pPr>
              <a:lnSpc>
                <a:spcPct val="100000"/>
              </a:lnSpc>
              <a:spcBef>
                <a:spcPts val="201"/>
              </a:spcBef>
            </a:pPr>
            <a:endParaRPr lang="fr-FR" sz="900" b="0" strike="noStrike" spc="-1">
              <a:latin typeface="Arial"/>
            </a:endParaRPr>
          </a:p>
        </p:txBody>
      </p:sp>
      <p:pic>
        <p:nvPicPr>
          <p:cNvPr id="794" name="Graphique 18"/>
          <p:cNvPicPr/>
          <p:nvPr/>
        </p:nvPicPr>
        <p:blipFill>
          <a:blip r:embed="rId2"/>
          <a:stretch/>
        </p:blipFill>
        <p:spPr>
          <a:xfrm>
            <a:off x="8965080" y="5813280"/>
            <a:ext cx="1114920" cy="1360080"/>
          </a:xfrm>
          <a:prstGeom prst="rect">
            <a:avLst/>
          </a:prstGeom>
          <a:ln w="25560">
            <a:noFill/>
          </a:ln>
        </p:spPr>
      </p:pic>
      <p:sp>
        <p:nvSpPr>
          <p:cNvPr id="795" name="CustomShape 9"/>
          <p:cNvSpPr/>
          <p:nvPr/>
        </p:nvSpPr>
        <p:spPr>
          <a:xfrm rot="5400000">
            <a:off x="420480" y="113976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796" name="CustomShape 10"/>
          <p:cNvSpPr/>
          <p:nvPr/>
        </p:nvSpPr>
        <p:spPr>
          <a:xfrm rot="5400000">
            <a:off x="420480" y="72144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797" name="CustomShape 11"/>
          <p:cNvSpPr/>
          <p:nvPr/>
        </p:nvSpPr>
        <p:spPr>
          <a:xfrm rot="5400000">
            <a:off x="420480" y="2998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798" name="CustomShape 12"/>
          <p:cNvSpPr/>
          <p:nvPr/>
        </p:nvSpPr>
        <p:spPr>
          <a:xfrm>
            <a:off x="4628880" y="467280"/>
            <a:ext cx="3452760" cy="660564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fontScale="88000" lnSpcReduction="10000"/>
          </a:bodyPr>
          <a:lstStyle/>
          <a:p>
            <a:pPr>
              <a:lnSpc>
                <a:spcPct val="100000"/>
              </a:lnSpc>
              <a:spcBef>
                <a:spcPts val="201"/>
              </a:spcBef>
            </a:pPr>
            <a:r>
              <a:rPr lang="fr-FR" sz="900" b="1" strike="noStrike" spc="-1">
                <a:solidFill>
                  <a:srgbClr val="33A3B7"/>
                </a:solidFill>
                <a:latin typeface="Poppins"/>
                <a:ea typeface="DejaVu Sans"/>
              </a:rPr>
              <a:t>Disposer de biens et services physiques et virtualisés cohérents et encadrés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Présence d'écoles numériques, écoles de village, possibilité de scolariser à la maison, attention aux inégalités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Création d'espaces vivants vs tout virtualiser. Rationalisation du temps du vivant et temps du virtuel</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120% numérique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Diminution des services numériques, réduction drastique des usages</a:t>
            </a:r>
            <a:endParaRPr lang="fr-FR" sz="900" b="0" strike="noStrike" spc="-1">
              <a:latin typeface="Arial"/>
            </a:endParaRPr>
          </a:p>
          <a:p>
            <a:pPr marL="171360" indent="-169920">
              <a:lnSpc>
                <a:spcPct val="90000"/>
              </a:lnSpc>
              <a:spcBef>
                <a:spcPts val="201"/>
              </a:spcBef>
              <a:buClr>
                <a:srgbClr val="000000"/>
              </a:buClr>
              <a:buSzPct val="45000"/>
              <a:buFont typeface="Symbol"/>
              <a:buChar char=""/>
            </a:pPr>
            <a:r>
              <a:rPr lang="fr-FR" sz="900" b="0" strike="noStrike" spc="-1">
                <a:solidFill>
                  <a:srgbClr val="000000"/>
                </a:solidFill>
                <a:latin typeface="Arial"/>
                <a:ea typeface="DejaVu Sans"/>
              </a:rPr>
              <a:t>Restriction de l'usages du numérique (ex. retours aux lettres plutôt qu'aux mails)</a:t>
            </a:r>
            <a:endParaRPr lang="fr-FR" sz="900" b="0" strike="noStrike" spc="-1">
              <a:latin typeface="Arial"/>
            </a:endParaRPr>
          </a:p>
          <a:p>
            <a:pPr marL="171360" indent="-169920">
              <a:lnSpc>
                <a:spcPct val="90000"/>
              </a:lnSpc>
              <a:spcBef>
                <a:spcPts val="201"/>
              </a:spcBef>
              <a:buClr>
                <a:srgbClr val="000000"/>
              </a:buClr>
              <a:buSzPct val="45000"/>
              <a:buFont typeface="Symbol"/>
              <a:buChar char=""/>
            </a:pPr>
            <a:r>
              <a:rPr lang="fr-FR" sz="900" b="0" strike="noStrike" spc="-1">
                <a:solidFill>
                  <a:srgbClr val="000000"/>
                </a:solidFill>
                <a:latin typeface="Arial"/>
                <a:ea typeface="DejaVu Sans"/>
              </a:rPr>
              <a:t>Les essentiels du numériques (ex. espace numérique pour les check-up santé)</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Démultiplication des services en ligne, déploiement d'infrastructures pour donner accès aux utilisateurs et personnes les plus vulnérables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Les essentiels du numériques (ex. espace numérique pour les check-up santé)</a:t>
            </a:r>
            <a:endParaRPr lang="fr-FR" sz="900" b="0" strike="noStrike" spc="-1">
              <a:latin typeface="Arial"/>
            </a:endParaRPr>
          </a:p>
          <a:p>
            <a:pPr marL="285840" indent="-28440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Fin du marché numérique pour redonner du lien mais tout en gardant la connaissance</a:t>
            </a:r>
            <a:endParaRPr lang="fr-FR" sz="900" b="0" strike="noStrike" spc="-1">
              <a:latin typeface="Arial"/>
            </a:endParaRPr>
          </a:p>
          <a:p>
            <a:pPr>
              <a:lnSpc>
                <a:spcPct val="100000"/>
              </a:lnSpc>
              <a:spcBef>
                <a:spcPts val="201"/>
              </a:spcBef>
            </a:pPr>
            <a:br/>
            <a:r>
              <a:rPr lang="fr-FR" sz="900" b="1" strike="noStrike" spc="-1">
                <a:solidFill>
                  <a:srgbClr val="33A3B7"/>
                </a:solidFill>
                <a:latin typeface="Poppins"/>
                <a:ea typeface="DejaVu Sans"/>
              </a:rPr>
              <a:t>Disposer de moyens d’éducation à vivre « en société » durable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École de la nature qui forme aux enjeux de notre monde sans numérique (ex. téléphone à une seule fonction)</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Forest school jusqu'à 3 jours par semaine en forêt (cours de jardinage, recylclage, stage de "vie", émancipation alimentaire et économique, sport sans compétition, une année obligatoire dans un autre pays d'Europe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Limitation du nombre d'enfants dans les classes, plus de matières liées à la pratique (jardinage, énergie, etc.)</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Apprendre le vivre ensemble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L'École ne juge plus à la performance individuelle mais collective "le vivre ensemble »</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Culture des risques d'urgence, former les gens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Éducation sur le côté circulaire, filaire réparation ?</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Former aux risques climatiques (ex. les popotes de la transition)</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Transfert / éducation école sur la résilience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Culture collective du risque, flexibilité des services (ex. rdv médical reporté car coupure d'électricité)</a:t>
            </a:r>
            <a:endParaRPr lang="fr-FR" sz="900" b="0" strike="noStrike" spc="-1">
              <a:latin typeface="Arial"/>
            </a:endParaRPr>
          </a:p>
          <a:p>
            <a:pPr>
              <a:lnSpc>
                <a:spcPct val="100000"/>
              </a:lnSpc>
              <a:spcBef>
                <a:spcPts val="201"/>
              </a:spcBef>
            </a:pPr>
            <a:endParaRPr lang="fr-FR" sz="900" b="0" strike="noStrike" spc="-1">
              <a:latin typeface="Arial"/>
            </a:endParaRPr>
          </a:p>
          <a:p>
            <a:pPr>
              <a:lnSpc>
                <a:spcPct val="100000"/>
              </a:lnSpc>
              <a:spcBef>
                <a:spcPts val="201"/>
              </a:spcBef>
            </a:pPr>
            <a:r>
              <a:rPr lang="fr-FR" sz="900" b="1" strike="noStrike" spc="-1">
                <a:solidFill>
                  <a:srgbClr val="33A3B7"/>
                </a:solidFill>
                <a:latin typeface="Poppins"/>
                <a:ea typeface="DejaVu Sans"/>
              </a:rPr>
              <a:t>Disposer de biens et services issus du bien commun</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Espace numérique partagé dans les centres bourgs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Création de lieux pour se retrouver autour d'activités (ex. fermentation de sorgot), d'art, de création, de musées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Proposition de services en échange de l'occupation d'un terrain pour habiter</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Système tout en main pour cultiver hors sol, autoroute en énergie</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Création de biens et services, communauté d'entraide, dons, etc.</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Création de communautés qui ne veulent pas de système d'entraide, de dons</a:t>
            </a:r>
            <a:endParaRPr lang="fr-FR" sz="900" b="0" strike="noStrike" spc="-1">
              <a:latin typeface="Arial"/>
            </a:endParaRPr>
          </a:p>
          <a:p>
            <a:pPr marL="171360" indent="-169920">
              <a:lnSpc>
                <a:spcPct val="100000"/>
              </a:lnSpc>
              <a:spcBef>
                <a:spcPts val="201"/>
              </a:spcBef>
              <a:buClr>
                <a:srgbClr val="000000"/>
              </a:buClr>
              <a:buSzPct val="45000"/>
              <a:buFont typeface="Symbol"/>
              <a:buChar char=""/>
            </a:pPr>
            <a:r>
              <a:rPr lang="fr-FR" sz="900" b="0" strike="noStrike" spc="-1">
                <a:solidFill>
                  <a:srgbClr val="000000"/>
                </a:solidFill>
                <a:latin typeface="Arial"/>
                <a:ea typeface="DejaVu Sans"/>
              </a:rPr>
              <a:t>L'état est représenté par l'armée et la police pour la sécurité et le reste sont des communautés</a:t>
            </a:r>
            <a:endParaRPr lang="fr-FR" sz="900" b="0" strike="noStrike" spc="-1">
              <a:latin typeface="Arial"/>
            </a:endParaRPr>
          </a:p>
        </p:txBody>
      </p:sp>
      <p:sp>
        <p:nvSpPr>
          <p:cNvPr id="799" name="CustomShape 13"/>
          <p:cNvSpPr/>
          <p:nvPr/>
        </p:nvSpPr>
        <p:spPr>
          <a:xfrm>
            <a:off x="1188000" y="127800"/>
            <a:ext cx="485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Liste des idées ordonnées par pratique</a:t>
            </a:r>
            <a:endParaRPr lang="fr-FR" sz="18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800" name="CustomShape 1"/>
          <p:cNvSpPr/>
          <p:nvPr/>
        </p:nvSpPr>
        <p:spPr>
          <a:xfrm>
            <a:off x="756000" y="914040"/>
            <a:ext cx="1419120" cy="1730880"/>
          </a:xfrm>
          <a:custGeom>
            <a:avLst/>
            <a:gdLst/>
            <a:ahLst/>
            <a:cxnLst/>
            <a:rect l="l" t="t" r="r" b="b"/>
            <a:pathLst>
              <a:path w="21600" h="26339">
                <a:moveTo>
                  <a:pt x="0" y="13170"/>
                </a:moveTo>
              </a:path>
            </a:pathLst>
          </a:custGeom>
          <a:solidFill>
            <a:srgbClr val="CCE8ED"/>
          </a:solidFill>
          <a:ln w="0">
            <a:noFill/>
          </a:ln>
        </p:spPr>
        <p:style>
          <a:lnRef idx="0">
            <a:scrgbClr r="0" g="0" b="0"/>
          </a:lnRef>
          <a:fillRef idx="0">
            <a:scrgbClr r="0" g="0" b="0"/>
          </a:fillRef>
          <a:effectRef idx="0">
            <a:scrgbClr r="0" g="0" b="0"/>
          </a:effectRef>
          <a:fontRef idx="minor"/>
        </p:style>
      </p:sp>
      <p:sp>
        <p:nvSpPr>
          <p:cNvPr id="801" name="CustomShape 2"/>
          <p:cNvSpPr/>
          <p:nvPr/>
        </p:nvSpPr>
        <p:spPr>
          <a:xfrm>
            <a:off x="2686680" y="9828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802" name="CustomShape 3"/>
          <p:cNvSpPr/>
          <p:nvPr/>
        </p:nvSpPr>
        <p:spPr>
          <a:xfrm>
            <a:off x="7828200" y="86868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803" name="CustomShape 4"/>
          <p:cNvSpPr/>
          <p:nvPr/>
        </p:nvSpPr>
        <p:spPr>
          <a:xfrm>
            <a:off x="563400" y="315684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804" name="CustomShape 5"/>
          <p:cNvSpPr/>
          <p:nvPr/>
        </p:nvSpPr>
        <p:spPr>
          <a:xfrm>
            <a:off x="2783520" y="433152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805" name="CustomShape 6"/>
          <p:cNvSpPr/>
          <p:nvPr/>
        </p:nvSpPr>
        <p:spPr>
          <a:xfrm>
            <a:off x="5305680" y="363492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806" name="CustomShape 7"/>
          <p:cNvSpPr/>
          <p:nvPr/>
        </p:nvSpPr>
        <p:spPr>
          <a:xfrm>
            <a:off x="5345280" y="90756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CCE8ED"/>
          </a:solidFill>
          <a:ln w="0">
            <a:noFill/>
          </a:ln>
        </p:spPr>
        <p:style>
          <a:lnRef idx="0">
            <a:scrgbClr r="0" g="0" b="0"/>
          </a:lnRef>
          <a:fillRef idx="0">
            <a:scrgbClr r="0" g="0" b="0"/>
          </a:fillRef>
          <a:effectRef idx="0">
            <a:scrgbClr r="0" g="0" b="0"/>
          </a:effectRef>
          <a:fontRef idx="minor"/>
        </p:style>
      </p:sp>
      <p:pic>
        <p:nvPicPr>
          <p:cNvPr id="807" name="Image 8"/>
          <p:cNvPicPr/>
          <p:nvPr/>
        </p:nvPicPr>
        <p:blipFill>
          <a:blip r:embed="rId2"/>
          <a:stretch/>
        </p:blipFill>
        <p:spPr>
          <a:xfrm>
            <a:off x="563040" y="406080"/>
            <a:ext cx="564840" cy="597960"/>
          </a:xfrm>
          <a:prstGeom prst="rect">
            <a:avLst/>
          </a:prstGeom>
          <a:ln w="25560">
            <a:noFill/>
          </a:ln>
        </p:spPr>
      </p:pic>
      <p:sp>
        <p:nvSpPr>
          <p:cNvPr id="808" name="CustomShape 8"/>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809" name="CustomShape 9"/>
          <p:cNvSpPr/>
          <p:nvPr/>
        </p:nvSpPr>
        <p:spPr>
          <a:xfrm>
            <a:off x="7990920" y="1287000"/>
            <a:ext cx="2212920" cy="183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3. Disposer de moyens de communication et de démarches administratives résilientes </a:t>
            </a:r>
            <a:endParaRPr lang="fr-FR" sz="1600" b="0" strike="noStrike" spc="-1">
              <a:latin typeface="Arial"/>
            </a:endParaRPr>
          </a:p>
          <a:p>
            <a:pPr>
              <a:lnSpc>
                <a:spcPct val="100000"/>
              </a:lnSpc>
            </a:pPr>
            <a:r>
              <a:rPr lang="fr-FR" sz="1600" b="1" strike="noStrike" spc="-1">
                <a:solidFill>
                  <a:srgbClr val="000000"/>
                </a:solidFill>
                <a:latin typeface="Poppins"/>
                <a:ea typeface="DejaVu Sans"/>
              </a:rPr>
              <a:t> </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10" name="CustomShape 10"/>
          <p:cNvSpPr/>
          <p:nvPr/>
        </p:nvSpPr>
        <p:spPr>
          <a:xfrm>
            <a:off x="2812320" y="1513440"/>
            <a:ext cx="2259360" cy="157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1. Disposer de nouveaux services d’adaptabilité au changement et prendre soin de soi</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11" name="CustomShape 11"/>
          <p:cNvSpPr/>
          <p:nvPr/>
        </p:nvSpPr>
        <p:spPr>
          <a:xfrm>
            <a:off x="759240" y="3685680"/>
            <a:ext cx="2023560" cy="157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4. Disposer de services physiques et virtualisés cohérents et encadrés</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12" name="CustomShape 12"/>
          <p:cNvSpPr/>
          <p:nvPr/>
        </p:nvSpPr>
        <p:spPr>
          <a:xfrm>
            <a:off x="5521320" y="1452960"/>
            <a:ext cx="2187360" cy="134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2. Disposer de biens et de services résilients et sobres maximisant le local</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13" name="CustomShape 13"/>
          <p:cNvSpPr/>
          <p:nvPr/>
        </p:nvSpPr>
        <p:spPr>
          <a:xfrm>
            <a:off x="8118360" y="2796840"/>
            <a:ext cx="18270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#Coupures réseau #Heures creuses #Confinement digital #Low Tech #Sobriété administrative </a:t>
            </a:r>
            <a:endParaRPr lang="fr-FR" sz="1000" b="0" strike="noStrike" spc="-1" dirty="0">
              <a:latin typeface="Arial"/>
            </a:endParaRPr>
          </a:p>
        </p:txBody>
      </p:sp>
      <p:sp>
        <p:nvSpPr>
          <p:cNvPr id="814" name="CustomShape 14"/>
          <p:cNvSpPr/>
          <p:nvPr/>
        </p:nvSpPr>
        <p:spPr>
          <a:xfrm>
            <a:off x="3014640" y="2713320"/>
            <a:ext cx="1854000" cy="70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#Santé #Groupe de parole #Production autonome #Sport #psychisme</a:t>
            </a:r>
            <a:endParaRPr lang="fr-FR" sz="1000" b="0" strike="noStrike" spc="-1">
              <a:latin typeface="Arial"/>
            </a:endParaRPr>
          </a:p>
          <a:p>
            <a:pPr>
              <a:lnSpc>
                <a:spcPct val="100000"/>
              </a:lnSpc>
            </a:pPr>
            <a:r>
              <a:rPr lang="fr-FR" sz="1000" b="0" strike="noStrike" spc="-1">
                <a:solidFill>
                  <a:srgbClr val="000000"/>
                </a:solidFill>
                <a:latin typeface="Arial"/>
                <a:ea typeface="DejaVu Sans"/>
              </a:rPr>
              <a:t> </a:t>
            </a:r>
            <a:endParaRPr lang="fr-FR" sz="1000" b="0" strike="noStrike" spc="-1">
              <a:latin typeface="Arial"/>
            </a:endParaRPr>
          </a:p>
        </p:txBody>
      </p:sp>
      <p:sp>
        <p:nvSpPr>
          <p:cNvPr id="815" name="CustomShape 15"/>
          <p:cNvSpPr/>
          <p:nvPr/>
        </p:nvSpPr>
        <p:spPr>
          <a:xfrm>
            <a:off x="5552640" y="2879460"/>
            <a:ext cx="20235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#Système d’échange solidaire #Troc #Circuit court #Réemploi #Proximité</a:t>
            </a:r>
            <a:endParaRPr lang="fr-FR" sz="1000" b="0" strike="noStrike" spc="-1" dirty="0">
              <a:latin typeface="Arial"/>
            </a:endParaRPr>
          </a:p>
          <a:p>
            <a:pPr>
              <a:lnSpc>
                <a:spcPct val="100000"/>
              </a:lnSpc>
            </a:pPr>
            <a:r>
              <a:rPr lang="fr-FR" sz="1000" b="0" strike="noStrike" spc="-1" dirty="0">
                <a:solidFill>
                  <a:srgbClr val="000000"/>
                </a:solidFill>
                <a:latin typeface="Arial"/>
                <a:ea typeface="DejaVu Sans"/>
              </a:rPr>
              <a:t>#Tourisme </a:t>
            </a:r>
            <a:endParaRPr lang="fr-FR" sz="1000" b="0" strike="noStrike" spc="-1" dirty="0">
              <a:latin typeface="Arial"/>
            </a:endParaRPr>
          </a:p>
        </p:txBody>
      </p:sp>
      <p:sp>
        <p:nvSpPr>
          <p:cNvPr id="816" name="CustomShape 16"/>
          <p:cNvSpPr/>
          <p:nvPr/>
        </p:nvSpPr>
        <p:spPr>
          <a:xfrm>
            <a:off x="800460" y="5215038"/>
            <a:ext cx="1815480" cy="54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#Création espaces vivants vs espaces virtuels #Flexibilité</a:t>
            </a:r>
            <a:endParaRPr lang="fr-FR" sz="1000" b="0" strike="noStrike" spc="-1" dirty="0">
              <a:latin typeface="Arial"/>
            </a:endParaRPr>
          </a:p>
        </p:txBody>
      </p:sp>
      <p:sp>
        <p:nvSpPr>
          <p:cNvPr id="817" name="CustomShape 17"/>
          <p:cNvSpPr/>
          <p:nvPr/>
        </p:nvSpPr>
        <p:spPr>
          <a:xfrm>
            <a:off x="2917440" y="4922280"/>
            <a:ext cx="2187360" cy="13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5. Disposer de moyens d’éducation à « vivre en société » durable </a:t>
            </a:r>
            <a:endParaRPr lang="fr-FR" sz="1600" b="0" strike="noStrike" spc="-1">
              <a:latin typeface="Arial"/>
            </a:endParaRPr>
          </a:p>
          <a:p>
            <a:pPr>
              <a:lnSpc>
                <a:spcPct val="100000"/>
              </a:lnSpc>
            </a:pPr>
            <a:endParaRPr lang="fr-FR" sz="1600" b="0" strike="noStrike" spc="-1">
              <a:latin typeface="Arial"/>
            </a:endParaRPr>
          </a:p>
        </p:txBody>
      </p:sp>
      <p:sp>
        <p:nvSpPr>
          <p:cNvPr id="818" name="CustomShape 18"/>
          <p:cNvSpPr/>
          <p:nvPr/>
        </p:nvSpPr>
        <p:spPr>
          <a:xfrm>
            <a:off x="3014640" y="6145763"/>
            <a:ext cx="192312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#Déclaration de l’Homme et de l’Environnement #École de la nature #Culture du risque </a:t>
            </a:r>
            <a:endParaRPr lang="fr-FR" sz="1000" b="0" strike="noStrike" spc="-1" dirty="0">
              <a:latin typeface="Arial"/>
            </a:endParaRPr>
          </a:p>
        </p:txBody>
      </p:sp>
      <p:sp>
        <p:nvSpPr>
          <p:cNvPr id="819" name="CustomShape 19"/>
          <p:cNvSpPr/>
          <p:nvPr/>
        </p:nvSpPr>
        <p:spPr>
          <a:xfrm>
            <a:off x="1058760" y="1397880"/>
            <a:ext cx="1195560" cy="6372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00A5B9"/>
                </a:solidFill>
                <a:latin typeface="Poppins"/>
                <a:ea typeface="DejaVu Sans"/>
              </a:rPr>
              <a:t>DISPOSER DE BIENS &amp; SERVICES</a:t>
            </a:r>
            <a:endParaRPr lang="fr-FR" sz="1200" b="0" strike="noStrike" spc="-1">
              <a:latin typeface="Arial"/>
            </a:endParaRPr>
          </a:p>
        </p:txBody>
      </p:sp>
      <p:sp>
        <p:nvSpPr>
          <p:cNvPr id="820" name="CustomShape 20"/>
          <p:cNvSpPr/>
          <p:nvPr/>
        </p:nvSpPr>
        <p:spPr>
          <a:xfrm>
            <a:off x="5555160" y="4331520"/>
            <a:ext cx="2187360" cy="107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6. Disposer de biens et de services issus du bien commun</a:t>
            </a:r>
            <a:endParaRPr lang="fr-FR" sz="1600" b="0" strike="noStrike" spc="-1">
              <a:latin typeface="Arial"/>
            </a:endParaRPr>
          </a:p>
          <a:p>
            <a:pPr>
              <a:lnSpc>
                <a:spcPct val="100000"/>
              </a:lnSpc>
            </a:pPr>
            <a:endParaRPr lang="fr-FR" sz="1600" b="0" strike="noStrike" spc="-1">
              <a:latin typeface="Arial"/>
            </a:endParaRPr>
          </a:p>
        </p:txBody>
      </p:sp>
      <p:sp>
        <p:nvSpPr>
          <p:cNvPr id="821" name="CustomShape 21"/>
          <p:cNvSpPr/>
          <p:nvPr/>
        </p:nvSpPr>
        <p:spPr>
          <a:xfrm>
            <a:off x="5603220" y="5319180"/>
            <a:ext cx="20235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#Service numérique partagé #Lieux de services communs #Temps communs #Communauté #Kit</a:t>
            </a:r>
            <a:endParaRPr lang="fr-FR" sz="1000" b="0" strike="noStrike" spc="-1" dirty="0">
              <a:latin typeface="Arial"/>
            </a:endParaRPr>
          </a:p>
        </p:txBody>
      </p:sp>
      <p:pic>
        <p:nvPicPr>
          <p:cNvPr id="822" name="Graphique 8"/>
          <p:cNvPicPr/>
          <p:nvPr/>
        </p:nvPicPr>
        <p:blipFill>
          <a:blip r:embed="rId3"/>
          <a:stretch/>
        </p:blipFill>
        <p:spPr>
          <a:xfrm>
            <a:off x="985680" y="2005560"/>
            <a:ext cx="877680" cy="1070640"/>
          </a:xfrm>
          <a:prstGeom prst="rect">
            <a:avLst/>
          </a:prstGeom>
          <a:ln w="25560">
            <a:noFill/>
          </a:ln>
        </p:spPr>
      </p:pic>
      <p:sp>
        <p:nvSpPr>
          <p:cNvPr id="823" name="CustomShape 22"/>
          <p:cNvSpPr/>
          <p:nvPr/>
        </p:nvSpPr>
        <p:spPr>
          <a:xfrm>
            <a:off x="1656000" y="636120"/>
            <a:ext cx="557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Résultats sous forme de cartes « modes de vie »</a:t>
            </a:r>
            <a:endParaRPr lang="fr-FR" sz="18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824" name="CustomShape 1"/>
          <p:cNvSpPr/>
          <p:nvPr/>
        </p:nvSpPr>
        <p:spPr>
          <a:xfrm>
            <a:off x="3873240" y="1984320"/>
            <a:ext cx="2878560" cy="2878560"/>
          </a:xfrm>
          <a:custGeom>
            <a:avLst/>
            <a:gdLst/>
            <a:ahLst/>
            <a:cxnLst/>
            <a:rect l="l" t="t" r="r" b="b"/>
            <a:pathLst>
              <a:path w="21600" h="21600">
                <a:moveTo>
                  <a:pt x="0" y="10800"/>
                </a:moveTo>
              </a:path>
            </a:pathLst>
          </a:custGeom>
          <a:solidFill>
            <a:srgbClr val="E7EBEC"/>
          </a:solidFill>
          <a:ln w="0">
            <a:noFill/>
          </a:ln>
        </p:spPr>
        <p:style>
          <a:lnRef idx="0">
            <a:scrgbClr r="0" g="0" b="0"/>
          </a:lnRef>
          <a:fillRef idx="0">
            <a:scrgbClr r="0" g="0" b="0"/>
          </a:fillRef>
          <a:effectRef idx="0">
            <a:scrgbClr r="0" g="0" b="0"/>
          </a:effectRef>
          <a:fontRef idx="minor"/>
        </p:style>
      </p:sp>
      <p:sp>
        <p:nvSpPr>
          <p:cNvPr id="825" name="CustomShape 2"/>
          <p:cNvSpPr/>
          <p:nvPr/>
        </p:nvSpPr>
        <p:spPr>
          <a:xfrm>
            <a:off x="4633919" y="3477240"/>
            <a:ext cx="1120837" cy="321711"/>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1080">
              <a:lnSpc>
                <a:spcPct val="100000"/>
              </a:lnSpc>
            </a:pPr>
            <a:r>
              <a:rPr lang="fr-FR" sz="1500" b="1" strike="noStrike" spc="-1" dirty="0">
                <a:solidFill>
                  <a:srgbClr val="A0ABB1"/>
                </a:solidFill>
                <a:latin typeface="Poppins"/>
                <a:ea typeface="DejaVu Sans"/>
              </a:rPr>
              <a:t>HABITER</a:t>
            </a:r>
            <a:endParaRPr lang="fr-FR" sz="1500" b="0" strike="noStrike" spc="-1" dirty="0">
              <a:latin typeface="Arial"/>
            </a:endParaRPr>
          </a:p>
        </p:txBody>
      </p:sp>
      <p:pic>
        <p:nvPicPr>
          <p:cNvPr id="826" name="Graphique 5"/>
          <p:cNvPicPr/>
          <p:nvPr/>
        </p:nvPicPr>
        <p:blipFill>
          <a:blip r:embed="rId2"/>
          <a:stretch/>
        </p:blipFill>
        <p:spPr>
          <a:xfrm>
            <a:off x="4280040" y="3709800"/>
            <a:ext cx="2177280" cy="2655720"/>
          </a:xfrm>
          <a:prstGeom prst="rect">
            <a:avLst/>
          </a:prstGeom>
          <a:ln w="2556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7" name="CustomShape 1"/>
          <p:cNvSpPr/>
          <p:nvPr/>
        </p:nvSpPr>
        <p:spPr>
          <a:xfrm rot="5400000">
            <a:off x="420480" y="239976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828" name="CustomShape 2"/>
          <p:cNvSpPr/>
          <p:nvPr/>
        </p:nvSpPr>
        <p:spPr>
          <a:xfrm rot="16200000">
            <a:off x="-418320" y="1142280"/>
            <a:ext cx="2004840" cy="443880"/>
          </a:xfrm>
          <a:custGeom>
            <a:avLst/>
            <a:gdLst/>
            <a:ahLst/>
            <a:cxnLst/>
            <a:rect l="l" t="t" r="r" b="b"/>
            <a:pathLst>
              <a:path w="97252" h="21600">
                <a:moveTo>
                  <a:pt x="3600" y="0"/>
                </a:moveTo>
                <a:lnTo>
                  <a:pt x="93652" y="0"/>
                </a:lnTo>
                <a:lnTo>
                  <a:pt x="97252" y="21600"/>
                </a:lnTo>
                <a:lnTo>
                  <a:pt x="0" y="21600"/>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pPr>
            <a:r>
              <a:rPr lang="fr-FR" sz="1400" b="1" strike="noStrike" spc="-1">
                <a:solidFill>
                  <a:srgbClr val="595959"/>
                </a:solidFill>
                <a:latin typeface="Arial Black"/>
                <a:ea typeface="DejaVu Sans"/>
              </a:rPr>
              <a:t>HABITER</a:t>
            </a:r>
            <a:endParaRPr lang="fr-FR" sz="1400" b="0" strike="noStrike" spc="-1">
              <a:latin typeface="Arial"/>
            </a:endParaRPr>
          </a:p>
        </p:txBody>
      </p:sp>
      <p:sp>
        <p:nvSpPr>
          <p:cNvPr id="829" name="CustomShape 3"/>
          <p:cNvSpPr/>
          <p:nvPr/>
        </p:nvSpPr>
        <p:spPr>
          <a:xfrm rot="16200000">
            <a:off x="9687960" y="5127120"/>
            <a:ext cx="1823040" cy="315720"/>
          </a:xfrm>
          <a:custGeom>
            <a:avLst/>
            <a:gdLst/>
            <a:ahLst/>
            <a:cxnLst/>
            <a:rect l="l" t="t" r="r" b="b"/>
            <a:pathLst>
              <a:path w="124139" h="21600">
                <a:moveTo>
                  <a:pt x="3600" y="0"/>
                </a:moveTo>
                <a:lnTo>
                  <a:pt x="120539" y="0"/>
                </a:lnTo>
                <a:lnTo>
                  <a:pt x="124139" y="21600"/>
                </a:lnTo>
                <a:lnTo>
                  <a:pt x="0" y="21600"/>
                </a:lnTo>
                <a:lnTo>
                  <a:pt x="0" y="3600"/>
                </a:lnTo>
                <a:close/>
              </a:path>
            </a:pathLst>
          </a:custGeom>
          <a:solidFill>
            <a:srgbClr val="FDF9DD"/>
          </a:solidFill>
          <a:ln w="0">
            <a:noFill/>
          </a:ln>
        </p:spPr>
        <p:style>
          <a:lnRef idx="0">
            <a:scrgbClr r="0" g="0" b="0"/>
          </a:lnRef>
          <a:fillRef idx="0">
            <a:scrgbClr r="0" g="0" b="0"/>
          </a:fillRef>
          <a:effectRef idx="0">
            <a:scrgbClr r="0" g="0" b="0"/>
          </a:effectRef>
          <a:fontRef idx="minor"/>
        </p:style>
      </p:sp>
      <p:sp>
        <p:nvSpPr>
          <p:cNvPr id="830" name="CustomShape 4"/>
          <p:cNvSpPr/>
          <p:nvPr/>
        </p:nvSpPr>
        <p:spPr>
          <a:xfrm rot="16200000">
            <a:off x="9688320" y="412416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CCE8ED"/>
          </a:solidFill>
          <a:ln w="0">
            <a:noFill/>
          </a:ln>
        </p:spPr>
        <p:style>
          <a:lnRef idx="0">
            <a:scrgbClr r="0" g="0" b="0"/>
          </a:lnRef>
          <a:fillRef idx="0">
            <a:scrgbClr r="0" g="0" b="0"/>
          </a:fillRef>
          <a:effectRef idx="0">
            <a:scrgbClr r="0" g="0" b="0"/>
          </a:effectRef>
          <a:fontRef idx="minor"/>
        </p:style>
      </p:sp>
      <p:sp>
        <p:nvSpPr>
          <p:cNvPr id="831" name="CustomShape 5"/>
          <p:cNvSpPr/>
          <p:nvPr/>
        </p:nvSpPr>
        <p:spPr>
          <a:xfrm rot="16200000">
            <a:off x="9688320" y="312084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832" name="CustomShape 6"/>
          <p:cNvSpPr/>
          <p:nvPr/>
        </p:nvSpPr>
        <p:spPr>
          <a:xfrm rot="16200000">
            <a:off x="9688320" y="211752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F8D3D0"/>
          </a:solidFill>
          <a:ln w="0">
            <a:noFill/>
          </a:ln>
        </p:spPr>
        <p:style>
          <a:lnRef idx="0">
            <a:scrgbClr r="0" g="0" b="0"/>
          </a:lnRef>
          <a:fillRef idx="0">
            <a:scrgbClr r="0" g="0" b="0"/>
          </a:fillRef>
          <a:effectRef idx="0">
            <a:scrgbClr r="0" g="0" b="0"/>
          </a:effectRef>
          <a:fontRef idx="minor"/>
        </p:style>
      </p:sp>
      <p:sp>
        <p:nvSpPr>
          <p:cNvPr id="833" name="CustomShape 7"/>
          <p:cNvSpPr/>
          <p:nvPr/>
        </p:nvSpPr>
        <p:spPr>
          <a:xfrm rot="16200000">
            <a:off x="9688320" y="1115280"/>
            <a:ext cx="1822680" cy="315720"/>
          </a:xfrm>
          <a:custGeom>
            <a:avLst/>
            <a:gdLst/>
            <a:ahLst/>
            <a:cxnLst/>
            <a:rect l="l" t="t" r="r" b="b"/>
            <a:pathLst>
              <a:path w="124114" h="21600">
                <a:moveTo>
                  <a:pt x="3600" y="0"/>
                </a:moveTo>
                <a:lnTo>
                  <a:pt x="120514" y="0"/>
                </a:lnTo>
                <a:lnTo>
                  <a:pt x="124114" y="21600"/>
                </a:lnTo>
                <a:lnTo>
                  <a:pt x="0" y="21600"/>
                </a:lnTo>
                <a:lnTo>
                  <a:pt x="0" y="3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834" name="CustomShape 8"/>
          <p:cNvSpPr/>
          <p:nvPr/>
        </p:nvSpPr>
        <p:spPr>
          <a:xfrm>
            <a:off x="1027440" y="488880"/>
            <a:ext cx="3747240" cy="660564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fontScale="83500" lnSpcReduction="20000"/>
          </a:bodyPr>
          <a:lstStyle/>
          <a:p>
            <a:pPr>
              <a:lnSpc>
                <a:spcPct val="100000"/>
              </a:lnSpc>
              <a:spcBef>
                <a:spcPts val="201"/>
              </a:spcBef>
            </a:pPr>
            <a:r>
              <a:rPr lang="fr-FR" sz="850" b="1" strike="noStrike" spc="-1">
                <a:solidFill>
                  <a:srgbClr val="9EA9AF"/>
                </a:solidFill>
                <a:latin typeface="Poppins"/>
                <a:ea typeface="DejaVu Sans"/>
              </a:rPr>
              <a:t>Vivre en habitat intergénérationnel</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Mix générationnel, transmission des savoirs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Habitat partagé et intergénérationnel</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Mixité des lieux, mutualiser les EPHAD avec les crèches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Utilisation des retraités comme force vive</a:t>
            </a:r>
            <a:endParaRPr lang="fr-FR" sz="850" b="0" strike="noStrike" spc="-1">
              <a:latin typeface="Arial"/>
            </a:endParaRPr>
          </a:p>
          <a:p>
            <a:pPr marL="285840" indent="-284400">
              <a:lnSpc>
                <a:spcPct val="100000"/>
              </a:lnSpc>
              <a:spcBef>
                <a:spcPts val="201"/>
              </a:spcBef>
              <a:tabLst>
                <a:tab pos="0" algn="l"/>
              </a:tabLst>
            </a:pPr>
            <a:endParaRPr lang="fr-FR" sz="850" b="0" strike="noStrike" spc="-1">
              <a:latin typeface="Arial"/>
            </a:endParaRPr>
          </a:p>
          <a:p>
            <a:pPr marL="285840" indent="-284400">
              <a:lnSpc>
                <a:spcPct val="100000"/>
              </a:lnSpc>
              <a:spcBef>
                <a:spcPts val="201"/>
              </a:spcBef>
              <a:tabLst>
                <a:tab pos="0" algn="l"/>
              </a:tabLst>
            </a:pPr>
            <a:r>
              <a:rPr lang="fr-FR" sz="850" b="1" strike="noStrike" spc="-1">
                <a:solidFill>
                  <a:srgbClr val="9EA9AF"/>
                </a:solidFill>
                <a:latin typeface="Poppins"/>
                <a:ea typeface="DejaVu Sans"/>
              </a:rPr>
              <a:t>Vivre en collectif, mutualisation des biens et services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Habitats semi-collectifs, logements partagés mais organisés de manière à préserver l'intimité</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Production d'énergie qui est par la suite partagé</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Les bas des bâtiments seront réservés aux commerces locaux (ex. menuiserie)</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Beaucoup d'attente de logements sociales, les inégalités se creusent, les gens s'installent même s'il n'ont pas l'autorisation</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Préemption des logements, les communes sont les propriétaires des terres, parc de logements, roulement des habitants avec des bails limités. Les communes rachètent les maisons secondaires, manque de capacité financière des collectivités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Fin de l’habitat individuel, place à l’habitat mutualisé</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Mise à disposition de chambres pour les étudiants, prix des locations adaptés à leur budget</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Redistribution des logements vacants pour créer des logements étudiants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Différents lieux apportent la coopération sur tout  le territoire</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Définition du "vivre ensemble" par  les collectifs de citoyens (ex. nombre d'habitants par m2)</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Gestion de l’équilibre entre les espaces privés et communs au sein des bâtiment partagés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Cours d'empathie, de communication non violente, de psychologie pour bien vivre ensemble</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Studio 20m2, quota énergie, pas de biens matériels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Répartition des habitats existants en petits lots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Les maisons individuelles seront moins bien conçues et plus gourmandes en énergie, car les moyens ne sont pas mutualisés comme pour les logements semi-collectifs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Éviter l'étalement urbain en étant proche de son lieu de travail</a:t>
            </a:r>
            <a:endParaRPr lang="fr-FR" sz="850" b="0" strike="noStrike" spc="-1">
              <a:latin typeface="Arial"/>
            </a:endParaRPr>
          </a:p>
          <a:p>
            <a:pPr marL="171360" indent="-169920">
              <a:lnSpc>
                <a:spcPct val="100000"/>
              </a:lnSpc>
              <a:spcBef>
                <a:spcPts val="201"/>
              </a:spcBef>
              <a:buClr>
                <a:srgbClr val="000000"/>
              </a:buClr>
              <a:buFont typeface="Police système Courant"/>
              <a:buChar char="→"/>
              <a:tabLst>
                <a:tab pos="0" algn="l"/>
              </a:tabLst>
            </a:pPr>
            <a:r>
              <a:rPr lang="fr-FR" sz="900" b="0" i="1" strike="noStrike" spc="-1">
                <a:solidFill>
                  <a:srgbClr val="000000"/>
                </a:solidFill>
                <a:latin typeface="Arial"/>
                <a:ea typeface="DejaVu Sans"/>
              </a:rPr>
              <a:t>Voir  se déplacer, Travailler </a:t>
            </a:r>
            <a:endParaRPr lang="fr-FR" sz="900" b="0" strike="noStrike" spc="-1">
              <a:latin typeface="Arial"/>
            </a:endParaRPr>
          </a:p>
          <a:p>
            <a:pPr>
              <a:lnSpc>
                <a:spcPct val="100000"/>
              </a:lnSpc>
              <a:spcBef>
                <a:spcPts val="201"/>
              </a:spcBef>
              <a:tabLst>
                <a:tab pos="0" algn="l"/>
              </a:tabLst>
            </a:pPr>
            <a:endParaRPr lang="fr-FR" sz="900" b="0" strike="noStrike" spc="-1">
              <a:latin typeface="Arial"/>
            </a:endParaRPr>
          </a:p>
          <a:p>
            <a:pPr>
              <a:lnSpc>
                <a:spcPct val="100000"/>
              </a:lnSpc>
              <a:spcBef>
                <a:spcPts val="201"/>
              </a:spcBef>
              <a:tabLst>
                <a:tab pos="0" algn="l"/>
              </a:tabLst>
            </a:pPr>
            <a:r>
              <a:rPr lang="fr-FR" sz="850" b="1" strike="noStrike" spc="-1">
                <a:solidFill>
                  <a:srgbClr val="9EA9AF"/>
                </a:solidFill>
                <a:latin typeface="Poppins"/>
                <a:ea typeface="DejaVu Sans"/>
              </a:rPr>
              <a:t>Vivre en communion avec la nature</a:t>
            </a:r>
            <a:endParaRPr lang="fr-FR" sz="85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Végétalisation des villes pour palier les îlots de chaleur</a:t>
            </a:r>
            <a:endParaRPr lang="fr-FR" sz="85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Végétalisation de la ville</a:t>
            </a:r>
            <a:endParaRPr lang="fr-FR" sz="850" b="0" strike="noStrike" spc="-1">
              <a:latin typeface="Arial"/>
            </a:endParaRPr>
          </a:p>
          <a:p>
            <a:pPr marL="171360" indent="-16992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Investissement dans les éco-chantiers</a:t>
            </a:r>
            <a:endParaRPr lang="fr-FR" sz="850" b="0" strike="noStrike" spc="-1">
              <a:latin typeface="Arial"/>
            </a:endParaRPr>
          </a:p>
          <a:p>
            <a:pPr marL="171360" indent="-169920">
              <a:lnSpc>
                <a:spcPct val="90000"/>
              </a:lnSpc>
              <a:spcBef>
                <a:spcPts val="201"/>
              </a:spcBef>
              <a:buClr>
                <a:srgbClr val="000000"/>
              </a:buClr>
              <a:buSzPct val="45000"/>
              <a:buFont typeface="Symbol"/>
              <a:buChar char=""/>
              <a:tabLst>
                <a:tab pos="0" algn="l"/>
              </a:tabLst>
            </a:pPr>
            <a:r>
              <a:rPr lang="fr-FR" sz="900" b="0" strike="noStrike" spc="-1">
                <a:solidFill>
                  <a:srgbClr val="000000"/>
                </a:solidFill>
                <a:latin typeface="Arial"/>
                <a:ea typeface="DejaVu Sans"/>
              </a:rPr>
              <a:t>Bénévolat en faveur de la reforestation des essences adaptées au nouveau climat</a:t>
            </a:r>
            <a:endParaRPr lang="fr-FR" sz="900" b="0" strike="noStrike" spc="-1">
              <a:latin typeface="Arial"/>
            </a:endParaRPr>
          </a:p>
          <a:p>
            <a:pPr>
              <a:lnSpc>
                <a:spcPct val="100000"/>
              </a:lnSpc>
              <a:spcBef>
                <a:spcPts val="201"/>
              </a:spcBef>
              <a:tabLst>
                <a:tab pos="0" algn="l"/>
              </a:tabLst>
            </a:pPr>
            <a:endParaRPr lang="fr-FR" sz="900" b="0" strike="noStrike" spc="-1">
              <a:latin typeface="Arial"/>
            </a:endParaRPr>
          </a:p>
          <a:p>
            <a:pPr>
              <a:lnSpc>
                <a:spcPct val="100000"/>
              </a:lnSpc>
              <a:spcBef>
                <a:spcPts val="201"/>
              </a:spcBef>
              <a:tabLst>
                <a:tab pos="0" algn="l"/>
              </a:tabLst>
            </a:pPr>
            <a:r>
              <a:rPr lang="fr-FR" sz="850" b="1" strike="noStrike" spc="-1">
                <a:solidFill>
                  <a:srgbClr val="9EA9AF"/>
                </a:solidFill>
                <a:latin typeface="Poppins"/>
                <a:ea typeface="DejaVu Sans"/>
              </a:rPr>
              <a:t>Vivre dans un habitat évolutif, résilient et care</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Construction de bâtiments sur pilotis pour conserver la fraîcheur</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Habitats déconstructibles et reconstructibles, démontables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Habitats modulaires sans nouvelles constructions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Réinventer l'habitat semi-collectif en évitant les points chauds et en ayant un confort d'été et d'hiver, grâce à la rénovation pas de grands besoins en énergie (triple vitrage, consommation optimisée, etc.)</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Système d'assainissement qui génère de l'engrais pour les jardins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Les intérieurs des habitats garantissent la bonne qualité de l’air</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Les logements sont adaptés à notre cycle de vie (parcours résidentiels)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Aide pour rediviser les logements et optimiser les m2 non exploités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Habitats légers, anticyclones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Habitat démontable qui se transforme en moyen de locomotion</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Aménagement des sous-sols pour stocker et frigorifier</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Générateur de sécurité et système d'alarme avant un risque (stockage énergie)</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Kit en cas de manque d'énergie dans les bâtiments</a:t>
            </a:r>
            <a:endParaRPr lang="fr-FR" sz="850" b="0" strike="noStrike" spc="-1">
              <a:latin typeface="Arial"/>
            </a:endParaRPr>
          </a:p>
          <a:p>
            <a:pPr marL="285840" indent="-284400">
              <a:lnSpc>
                <a:spcPct val="100000"/>
              </a:lnSpc>
              <a:spcBef>
                <a:spcPts val="201"/>
              </a:spcBef>
              <a:buClr>
                <a:srgbClr val="000000"/>
              </a:buClr>
              <a:buSzPct val="45000"/>
              <a:buFont typeface="Symbol"/>
              <a:buChar char=""/>
              <a:tabLst>
                <a:tab pos="0" algn="l"/>
              </a:tabLst>
            </a:pPr>
            <a:r>
              <a:rPr lang="fr-FR" sz="850" b="0" strike="noStrike" spc="-1">
                <a:solidFill>
                  <a:srgbClr val="000000"/>
                </a:solidFill>
                <a:latin typeface="Arial"/>
                <a:ea typeface="DejaVu Sans"/>
              </a:rPr>
              <a:t>Transformation du bâti, habitat bioclimatique</a:t>
            </a:r>
            <a:endParaRPr lang="fr-FR" sz="850" b="0" strike="noStrike" spc="-1">
              <a:latin typeface="Arial"/>
            </a:endParaRPr>
          </a:p>
        </p:txBody>
      </p:sp>
      <p:pic>
        <p:nvPicPr>
          <p:cNvPr id="835" name="Graphique 3"/>
          <p:cNvPicPr/>
          <p:nvPr/>
        </p:nvPicPr>
        <p:blipFill>
          <a:blip r:embed="rId3"/>
          <a:stretch/>
        </p:blipFill>
        <p:spPr>
          <a:xfrm>
            <a:off x="8968680" y="5777280"/>
            <a:ext cx="1104120" cy="1346760"/>
          </a:xfrm>
          <a:prstGeom prst="rect">
            <a:avLst/>
          </a:prstGeom>
          <a:ln w="25560">
            <a:noFill/>
          </a:ln>
        </p:spPr>
      </p:pic>
      <p:sp>
        <p:nvSpPr>
          <p:cNvPr id="836" name="CustomShape 9"/>
          <p:cNvSpPr/>
          <p:nvPr/>
        </p:nvSpPr>
        <p:spPr>
          <a:xfrm rot="5400000">
            <a:off x="420480" y="282060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837" name="CustomShape 10"/>
          <p:cNvSpPr/>
          <p:nvPr/>
        </p:nvSpPr>
        <p:spPr>
          <a:xfrm rot="5400000">
            <a:off x="420480" y="324144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838" name="CustomShape 11"/>
          <p:cNvSpPr/>
          <p:nvPr/>
        </p:nvSpPr>
        <p:spPr>
          <a:xfrm rot="5400000">
            <a:off x="420480" y="3662280"/>
            <a:ext cx="326520" cy="443880"/>
          </a:xfrm>
          <a:custGeom>
            <a:avLst/>
            <a:gdLst/>
            <a:ahLst/>
            <a:cxnLst/>
            <a:rect l="l" t="t" r="r" b="b"/>
            <a:pathLst>
              <a:path w="21600" h="29321">
                <a:moveTo>
                  <a:pt x="3600" y="0"/>
                </a:moveTo>
                <a:lnTo>
                  <a:pt x="18000" y="0"/>
                </a:lnTo>
                <a:lnTo>
                  <a:pt x="21600" y="29321"/>
                </a:lnTo>
                <a:lnTo>
                  <a:pt x="0" y="29321"/>
                </a:lnTo>
                <a:lnTo>
                  <a:pt x="0" y="3600"/>
                </a:lnTo>
                <a:close/>
              </a:path>
            </a:pathLst>
          </a:custGeom>
          <a:solidFill>
            <a:srgbClr val="FDF9DE"/>
          </a:solidFill>
          <a:ln w="0">
            <a:noFill/>
          </a:ln>
        </p:spPr>
        <p:style>
          <a:lnRef idx="0">
            <a:scrgbClr r="0" g="0" b="0"/>
          </a:lnRef>
          <a:fillRef idx="0">
            <a:scrgbClr r="0" g="0" b="0"/>
          </a:fillRef>
          <a:effectRef idx="0">
            <a:scrgbClr r="0" g="0" b="0"/>
          </a:effectRef>
          <a:fontRef idx="minor"/>
        </p:style>
      </p:sp>
      <p:sp>
        <p:nvSpPr>
          <p:cNvPr id="839" name="CustomShape 12"/>
          <p:cNvSpPr/>
          <p:nvPr/>
        </p:nvSpPr>
        <p:spPr>
          <a:xfrm>
            <a:off x="5070600" y="502560"/>
            <a:ext cx="3747240" cy="5851440"/>
          </a:xfrm>
          <a:prstGeom prst="rect">
            <a:avLst/>
          </a:prstGeom>
          <a:noFill/>
          <a:ln w="25560">
            <a:noFill/>
          </a:ln>
        </p:spPr>
        <p:style>
          <a:lnRef idx="0">
            <a:scrgbClr r="0" g="0" b="0"/>
          </a:lnRef>
          <a:fillRef idx="0">
            <a:scrgbClr r="0" g="0" b="0"/>
          </a:fillRef>
          <a:effectRef idx="0">
            <a:scrgbClr r="0" g="0" b="0"/>
          </a:effectRef>
          <a:fontRef idx="minor"/>
        </p:style>
        <p:txBody>
          <a:bodyPr lIns="90000" tIns="45000" rIns="90000" bIns="45000">
            <a:normAutofit fontScale="95500" lnSpcReduction="10000"/>
          </a:bodyPr>
          <a:lstStyle/>
          <a:p>
            <a:pPr>
              <a:lnSpc>
                <a:spcPct val="100000"/>
              </a:lnSpc>
              <a:spcBef>
                <a:spcPts val="201"/>
              </a:spcBef>
            </a:pPr>
            <a:r>
              <a:rPr lang="fr-FR" sz="850" b="1" strike="noStrike" spc="-1">
                <a:solidFill>
                  <a:srgbClr val="9EA9AF"/>
                </a:solidFill>
                <a:latin typeface="Poppins"/>
                <a:ea typeface="DejaVu Sans"/>
              </a:rPr>
              <a:t>Vivre dans des habitats différents selon les temporalités et risques climatiques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Habitat bourg, dôme déclenché par de forts évènements. "Bulles", lieu de replis avec des vivres à disposition.</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Création de zones de replis, d’îlots de fraicheur, tout repeindre en blanc, végétalisation des espaces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Système de relocalisation des personnes dont les logements ont été détruits, rénovation des églises comme zones de replis communes à tous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Création d'endroits résilients et protégés en cas d’urgence (bunker, pièce de survie, etc.)</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Système architectural type phare pour alerter du danger et anticiper les coupures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Alterner les modes d'habitats (famille, communauté, personne seule)</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Le nomadisme comme marqueur social, il peut être perçu comme haute gamme, pas contraint financièrement vs comme précaire = fracture entre les gens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Nomadisme, plus de propriétaires, le terrain appartiennent au territoire, les baux des logements sont longues durée, les habitants sont plus nomades, et le mode est coopératif, type SCI</a:t>
            </a:r>
            <a:endParaRPr lang="fr-FR" sz="850" b="0" strike="noStrike" spc="-1">
              <a:latin typeface="Arial"/>
            </a:endParaRPr>
          </a:p>
          <a:p>
            <a:pPr>
              <a:lnSpc>
                <a:spcPct val="100000"/>
              </a:lnSpc>
              <a:spcBef>
                <a:spcPts val="201"/>
              </a:spcBef>
            </a:pPr>
            <a:endParaRPr lang="fr-FR" sz="850" b="0" strike="noStrike" spc="-1">
              <a:latin typeface="Arial"/>
            </a:endParaRPr>
          </a:p>
          <a:p>
            <a:pPr>
              <a:lnSpc>
                <a:spcPct val="100000"/>
              </a:lnSpc>
              <a:spcBef>
                <a:spcPts val="201"/>
              </a:spcBef>
            </a:pPr>
            <a:r>
              <a:rPr lang="fr-FR" sz="850" b="1" strike="noStrike" spc="-1">
                <a:solidFill>
                  <a:srgbClr val="9EA9AF"/>
                </a:solidFill>
                <a:latin typeface="Poppins"/>
                <a:ea typeface="DejaVu Sans"/>
              </a:rPr>
              <a:t>Vivre dans les zones différentes selon leur critères d’adaptabilité </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Habitats partagés et dispersés en fonction des ressources pour utiliser les mobilités douces, les énergies responsables, hors littoral</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Repositionnement et renaturation des lieux d'habitat et des terres agricoles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Requalification d'un quartier, notation du quartier en fonction de son habitabilité ? Regroupement ?</a:t>
            </a:r>
            <a:endParaRPr lang="fr-FR" sz="850" b="0" strike="noStrike" spc="-1">
              <a:latin typeface="Arial"/>
            </a:endParaRPr>
          </a:p>
          <a:p>
            <a:pPr>
              <a:lnSpc>
                <a:spcPct val="100000"/>
              </a:lnSpc>
              <a:spcBef>
                <a:spcPts val="201"/>
              </a:spcBef>
            </a:pPr>
            <a:endParaRPr lang="fr-FR" sz="850" b="0" strike="noStrike" spc="-1">
              <a:latin typeface="Arial"/>
            </a:endParaRPr>
          </a:p>
          <a:p>
            <a:pPr>
              <a:lnSpc>
                <a:spcPct val="100000"/>
              </a:lnSpc>
              <a:spcBef>
                <a:spcPts val="201"/>
              </a:spcBef>
            </a:pPr>
            <a:r>
              <a:rPr lang="fr-FR" sz="850" b="1" strike="noStrike" spc="-1">
                <a:solidFill>
                  <a:srgbClr val="9EA9AF"/>
                </a:solidFill>
                <a:latin typeface="Poppins"/>
                <a:ea typeface="DejaVu Sans"/>
              </a:rPr>
              <a:t>Vivre dans une zone d’obligation locale</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Jardins partagés obligatoires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Taxes plus importantes sur les résidences secondaires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Nouvelles lois, comme par exemple : 1m2 artificialisé = 4m2 végétalisés, prime sur le dégoudronnage, etc.</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Interdiction des constructions neuves</a:t>
            </a:r>
            <a:endParaRPr lang="fr-FR" sz="850" b="0" strike="noStrike" spc="-1">
              <a:latin typeface="Arial"/>
            </a:endParaRPr>
          </a:p>
          <a:p>
            <a:pPr marL="285840" indent="-284400">
              <a:lnSpc>
                <a:spcPct val="100000"/>
              </a:lnSpc>
              <a:spcBef>
                <a:spcPts val="201"/>
              </a:spcBef>
              <a:buClr>
                <a:srgbClr val="000000"/>
              </a:buClr>
              <a:buSzPct val="45000"/>
              <a:buFont typeface="Symbol"/>
              <a:buChar char=""/>
            </a:pPr>
            <a:r>
              <a:rPr lang="fr-FR" sz="850" b="0" strike="noStrike" spc="-1">
                <a:solidFill>
                  <a:srgbClr val="000000"/>
                </a:solidFill>
                <a:latin typeface="Arial"/>
                <a:ea typeface="DejaVu Sans"/>
              </a:rPr>
              <a:t>Mise aux normes des habitats traditionnels</a:t>
            </a:r>
            <a:endParaRPr lang="fr-FR" sz="850" b="0" strike="noStrike" spc="-1">
              <a:latin typeface="Arial"/>
            </a:endParaRPr>
          </a:p>
          <a:p>
            <a:pPr>
              <a:lnSpc>
                <a:spcPct val="100000"/>
              </a:lnSpc>
              <a:spcBef>
                <a:spcPts val="201"/>
              </a:spcBef>
            </a:pPr>
            <a:endParaRPr lang="fr-FR" sz="850" b="0" strike="noStrike" spc="-1">
              <a:latin typeface="Arial"/>
            </a:endParaRPr>
          </a:p>
          <a:p>
            <a:pPr>
              <a:lnSpc>
                <a:spcPct val="100000"/>
              </a:lnSpc>
              <a:spcBef>
                <a:spcPts val="201"/>
              </a:spcBef>
            </a:pPr>
            <a:r>
              <a:rPr lang="fr-FR" sz="850" b="1" strike="noStrike" spc="-1">
                <a:solidFill>
                  <a:srgbClr val="9EA9AF"/>
                </a:solidFill>
                <a:latin typeface="Poppins"/>
                <a:ea typeface="DejaVu Sans"/>
              </a:rPr>
              <a:t>Vivre dans des zones communautaires</a:t>
            </a:r>
            <a:endParaRPr lang="fr-FR" sz="850" b="0" strike="noStrike" spc="-1">
              <a:latin typeface="Arial"/>
            </a:endParaRPr>
          </a:p>
          <a:p>
            <a:pPr marL="285840" indent="-284400">
              <a:lnSpc>
                <a:spcPct val="100000"/>
              </a:lnSpc>
              <a:spcBef>
                <a:spcPts val="201"/>
              </a:spcBef>
              <a:buClr>
                <a:srgbClr val="000000"/>
              </a:buClr>
              <a:buFont typeface="Symbol"/>
              <a:buChar char=""/>
            </a:pPr>
            <a:r>
              <a:rPr lang="fr-FR" sz="850" b="0" strike="noStrike" spc="-1">
                <a:solidFill>
                  <a:srgbClr val="000000"/>
                </a:solidFill>
                <a:latin typeface="Arial"/>
                <a:ea typeface="DejaVu Sans"/>
              </a:rPr>
              <a:t>Création d'un collectif de riverains pour végétaliser les habitats</a:t>
            </a:r>
            <a:endParaRPr lang="fr-FR" sz="850" b="0" strike="noStrike" spc="-1">
              <a:latin typeface="Arial"/>
            </a:endParaRPr>
          </a:p>
          <a:p>
            <a:pPr marL="285840" indent="-284400">
              <a:lnSpc>
                <a:spcPct val="100000"/>
              </a:lnSpc>
              <a:spcBef>
                <a:spcPts val="201"/>
              </a:spcBef>
              <a:buClr>
                <a:srgbClr val="000000"/>
              </a:buClr>
              <a:buFont typeface="Symbol"/>
              <a:buChar char=""/>
            </a:pPr>
            <a:r>
              <a:rPr lang="fr-FR" sz="850" b="0" strike="noStrike" spc="-1">
                <a:solidFill>
                  <a:srgbClr val="000000"/>
                </a:solidFill>
                <a:latin typeface="Arial"/>
                <a:ea typeface="DejaVu Sans"/>
              </a:rPr>
              <a:t>Création d'un collectif pour rénover et isoler en paille les habitats qui deviendront passifs pour faire face au climat chaud</a:t>
            </a:r>
            <a:endParaRPr lang="fr-FR" sz="850" b="0" strike="noStrike" spc="-1">
              <a:latin typeface="Arial"/>
            </a:endParaRPr>
          </a:p>
          <a:p>
            <a:pPr marL="285840" indent="-284400">
              <a:lnSpc>
                <a:spcPct val="100000"/>
              </a:lnSpc>
              <a:spcBef>
                <a:spcPts val="201"/>
              </a:spcBef>
              <a:buClr>
                <a:srgbClr val="000000"/>
              </a:buClr>
              <a:buFont typeface="Symbol"/>
              <a:buChar char=""/>
            </a:pPr>
            <a:r>
              <a:rPr lang="fr-FR" sz="850" b="0" strike="noStrike" spc="-1">
                <a:solidFill>
                  <a:srgbClr val="000000"/>
                </a:solidFill>
                <a:latin typeface="Arial"/>
                <a:ea typeface="DejaVu Sans"/>
              </a:rPr>
              <a:t>Mode communautaire entraide des seniors </a:t>
            </a:r>
            <a:endParaRPr lang="fr-FR" sz="850" b="0" strike="noStrike" spc="-1">
              <a:latin typeface="Arial"/>
            </a:endParaRPr>
          </a:p>
          <a:p>
            <a:pPr marL="285840" indent="-284400">
              <a:lnSpc>
                <a:spcPct val="100000"/>
              </a:lnSpc>
              <a:spcBef>
                <a:spcPts val="201"/>
              </a:spcBef>
              <a:buClr>
                <a:srgbClr val="000000"/>
              </a:buClr>
              <a:buFont typeface="Symbol"/>
              <a:buChar char=""/>
            </a:pPr>
            <a:r>
              <a:rPr lang="fr-FR" sz="850" b="0" strike="noStrike" spc="-1">
                <a:solidFill>
                  <a:srgbClr val="000000"/>
                </a:solidFill>
                <a:latin typeface="Arial"/>
                <a:ea typeface="DejaVu Sans"/>
              </a:rPr>
              <a:t>Création d'un collectif de bretons résistants, militant pour le rééquilibre des résidences secondaires vs résidences principales</a:t>
            </a:r>
            <a:endParaRPr lang="fr-FR" sz="850" b="0" strike="noStrike" spc="-1">
              <a:latin typeface="Arial"/>
            </a:endParaRPr>
          </a:p>
        </p:txBody>
      </p:sp>
      <p:sp>
        <p:nvSpPr>
          <p:cNvPr id="840" name="CustomShape 13"/>
          <p:cNvSpPr/>
          <p:nvPr/>
        </p:nvSpPr>
        <p:spPr>
          <a:xfrm>
            <a:off x="1188000" y="127800"/>
            <a:ext cx="485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Liste des idées ordonnées par pratique</a:t>
            </a:r>
            <a:endParaRPr lang="fr-FR" sz="18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841" name="CustomShape 1"/>
          <p:cNvSpPr/>
          <p:nvPr/>
        </p:nvSpPr>
        <p:spPr>
          <a:xfrm>
            <a:off x="763920" y="914040"/>
            <a:ext cx="1419120" cy="1730880"/>
          </a:xfrm>
          <a:custGeom>
            <a:avLst/>
            <a:gdLst/>
            <a:ahLst/>
            <a:cxnLst/>
            <a:rect l="l" t="t" r="r" b="b"/>
            <a:pathLst>
              <a:path w="21600" h="26339">
                <a:moveTo>
                  <a:pt x="0" y="13170"/>
                </a:moveTo>
              </a:path>
            </a:pathLst>
          </a:custGeom>
          <a:solidFill>
            <a:srgbClr val="E7EBEC"/>
          </a:solidFill>
          <a:ln w="0">
            <a:noFill/>
          </a:ln>
        </p:spPr>
        <p:style>
          <a:lnRef idx="0">
            <a:scrgbClr r="0" g="0" b="0"/>
          </a:lnRef>
          <a:fillRef idx="0">
            <a:scrgbClr r="0" g="0" b="0"/>
          </a:fillRef>
          <a:effectRef idx="0">
            <a:scrgbClr r="0" g="0" b="0"/>
          </a:effectRef>
          <a:fontRef idx="minor"/>
        </p:style>
      </p:sp>
      <p:sp>
        <p:nvSpPr>
          <p:cNvPr id="842" name="CustomShape 2"/>
          <p:cNvSpPr/>
          <p:nvPr/>
        </p:nvSpPr>
        <p:spPr>
          <a:xfrm>
            <a:off x="2686680" y="9828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sp>
        <p:nvSpPr>
          <p:cNvPr id="843" name="CustomShape 3"/>
          <p:cNvSpPr/>
          <p:nvPr/>
        </p:nvSpPr>
        <p:spPr>
          <a:xfrm>
            <a:off x="7436880" y="53316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sp>
        <p:nvSpPr>
          <p:cNvPr id="844" name="CustomShape 4"/>
          <p:cNvSpPr/>
          <p:nvPr/>
        </p:nvSpPr>
        <p:spPr>
          <a:xfrm>
            <a:off x="6154560" y="459720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sp>
        <p:nvSpPr>
          <p:cNvPr id="845" name="CustomShape 5"/>
          <p:cNvSpPr/>
          <p:nvPr/>
        </p:nvSpPr>
        <p:spPr>
          <a:xfrm>
            <a:off x="563400" y="315684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sp>
        <p:nvSpPr>
          <p:cNvPr id="846" name="CustomShape 6"/>
          <p:cNvSpPr/>
          <p:nvPr/>
        </p:nvSpPr>
        <p:spPr>
          <a:xfrm>
            <a:off x="2487960" y="460836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sp>
        <p:nvSpPr>
          <p:cNvPr id="847" name="CustomShape 7"/>
          <p:cNvSpPr/>
          <p:nvPr/>
        </p:nvSpPr>
        <p:spPr>
          <a:xfrm>
            <a:off x="4393080" y="300816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sp>
        <p:nvSpPr>
          <p:cNvPr id="848" name="CustomShape 8"/>
          <p:cNvSpPr/>
          <p:nvPr/>
        </p:nvSpPr>
        <p:spPr>
          <a:xfrm>
            <a:off x="5037120" y="45072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pic>
        <p:nvPicPr>
          <p:cNvPr id="849" name="Image 8"/>
          <p:cNvPicPr/>
          <p:nvPr/>
        </p:nvPicPr>
        <p:blipFill>
          <a:blip r:embed="rId2"/>
          <a:stretch/>
        </p:blipFill>
        <p:spPr>
          <a:xfrm>
            <a:off x="563040" y="406080"/>
            <a:ext cx="564840" cy="597960"/>
          </a:xfrm>
          <a:prstGeom prst="rect">
            <a:avLst/>
          </a:prstGeom>
          <a:ln w="25560">
            <a:noFill/>
          </a:ln>
        </p:spPr>
      </p:pic>
      <p:sp>
        <p:nvSpPr>
          <p:cNvPr id="850" name="CustomShape 9"/>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851" name="CustomShape 10"/>
          <p:cNvSpPr/>
          <p:nvPr/>
        </p:nvSpPr>
        <p:spPr>
          <a:xfrm>
            <a:off x="2853360" y="1499760"/>
            <a:ext cx="2027160" cy="82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1" strike="noStrike" spc="-1">
                <a:solidFill>
                  <a:srgbClr val="000000"/>
                </a:solidFill>
                <a:latin typeface="Poppins"/>
                <a:ea typeface="DejaVu Sans"/>
              </a:rPr>
              <a:t>1. Vivre en habitat intergénérationnel</a:t>
            </a:r>
            <a:endParaRPr lang="fr-FR" sz="1600" b="0" strike="noStrike" spc="-1">
              <a:latin typeface="Arial"/>
            </a:endParaRPr>
          </a:p>
          <a:p>
            <a:pPr>
              <a:lnSpc>
                <a:spcPct val="100000"/>
              </a:lnSpc>
            </a:pPr>
            <a:endParaRPr lang="fr-FR" sz="1600" b="0" strike="noStrike" spc="-1">
              <a:latin typeface="Arial"/>
            </a:endParaRPr>
          </a:p>
        </p:txBody>
      </p:sp>
      <p:sp>
        <p:nvSpPr>
          <p:cNvPr id="852" name="CustomShape 11"/>
          <p:cNvSpPr/>
          <p:nvPr/>
        </p:nvSpPr>
        <p:spPr>
          <a:xfrm>
            <a:off x="916200" y="3691080"/>
            <a:ext cx="1968120" cy="134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4. Vivre dans un habitat évolutif, résilient et care</a:t>
            </a:r>
            <a:endParaRPr lang="fr-FR" sz="1600" b="0" strike="noStrike" spc="-1">
              <a:latin typeface="Arial"/>
            </a:endParaRPr>
          </a:p>
          <a:p>
            <a:pPr>
              <a:lnSpc>
                <a:spcPct val="100000"/>
              </a:lnSpc>
            </a:pPr>
            <a:r>
              <a:rPr lang="fr-FR" sz="1600" b="1" strike="noStrike" spc="-1">
                <a:solidFill>
                  <a:srgbClr val="000000"/>
                </a:solidFill>
                <a:latin typeface="Poppins"/>
                <a:ea typeface="DejaVu Sans"/>
              </a:rPr>
              <a:t> </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53" name="CustomShape 12"/>
          <p:cNvSpPr/>
          <p:nvPr/>
        </p:nvSpPr>
        <p:spPr>
          <a:xfrm>
            <a:off x="5115960" y="1053000"/>
            <a:ext cx="2259360" cy="109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2. Vivre en collectif, mutualisation des biens et services</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54" name="CustomShape 13"/>
          <p:cNvSpPr/>
          <p:nvPr/>
        </p:nvSpPr>
        <p:spPr>
          <a:xfrm>
            <a:off x="2692800" y="5022000"/>
            <a:ext cx="2023560" cy="158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5. Vivre dans des habitats différents selon les temporalités et risques climatiques</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55" name="CustomShape 14"/>
          <p:cNvSpPr/>
          <p:nvPr/>
        </p:nvSpPr>
        <p:spPr>
          <a:xfrm>
            <a:off x="7613280" y="1272600"/>
            <a:ext cx="2187360" cy="1089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3. Vivre en communion avec la nature</a:t>
            </a:r>
            <a:endParaRPr lang="fr-FR" sz="1600" b="0" strike="noStrike" spc="-1">
              <a:latin typeface="Arial"/>
            </a:endParaRPr>
          </a:p>
          <a:p>
            <a:pPr>
              <a:lnSpc>
                <a:spcPct val="100000"/>
              </a:lnSpc>
              <a:spcBef>
                <a:spcPts val="201"/>
              </a:spcBef>
            </a:pPr>
            <a:endParaRPr lang="fr-FR" sz="1600" b="0" strike="noStrike" spc="-1">
              <a:latin typeface="Arial"/>
            </a:endParaRPr>
          </a:p>
        </p:txBody>
      </p:sp>
      <p:sp>
        <p:nvSpPr>
          <p:cNvPr id="856" name="CustomShape 15"/>
          <p:cNvSpPr/>
          <p:nvPr/>
        </p:nvSpPr>
        <p:spPr>
          <a:xfrm>
            <a:off x="2898000" y="2124000"/>
            <a:ext cx="19825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#Habitat partagé #Mutualiser EPHAD et crèches #Mix générationnel #Transmission des savoirs</a:t>
            </a:r>
            <a:endParaRPr lang="fr-FR" sz="1000" b="0" strike="noStrike" spc="-1">
              <a:latin typeface="Arial"/>
            </a:endParaRPr>
          </a:p>
        </p:txBody>
      </p:sp>
      <p:sp>
        <p:nvSpPr>
          <p:cNvPr id="857" name="CustomShape 16"/>
          <p:cNvSpPr/>
          <p:nvPr/>
        </p:nvSpPr>
        <p:spPr>
          <a:xfrm>
            <a:off x="926280" y="4491360"/>
            <a:ext cx="18270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#Habitat flexible #Cycle de vie #Constructible/ déconstructible #Habitat modulaire #Fraîcheur</a:t>
            </a:r>
            <a:endParaRPr lang="fr-FR" sz="1000" b="0" strike="noStrike" spc="-1">
              <a:latin typeface="Arial"/>
            </a:endParaRPr>
          </a:p>
        </p:txBody>
      </p:sp>
      <p:sp>
        <p:nvSpPr>
          <p:cNvPr id="858" name="CustomShape 17"/>
          <p:cNvSpPr/>
          <p:nvPr/>
        </p:nvSpPr>
        <p:spPr>
          <a:xfrm>
            <a:off x="5336280" y="1869840"/>
            <a:ext cx="1854000" cy="70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#Habitats semi-collectifs #Jardins partagés #Espace communs vs espaces intimité #Fin habitats individuels </a:t>
            </a:r>
            <a:endParaRPr lang="fr-FR" sz="1000" b="0" strike="noStrike" spc="-1">
              <a:latin typeface="Arial"/>
            </a:endParaRPr>
          </a:p>
        </p:txBody>
      </p:sp>
      <p:sp>
        <p:nvSpPr>
          <p:cNvPr id="859" name="CustomShape 18"/>
          <p:cNvSpPr/>
          <p:nvPr/>
        </p:nvSpPr>
        <p:spPr>
          <a:xfrm>
            <a:off x="7684560" y="2123640"/>
            <a:ext cx="20235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#Végétalisation des villes #Reforestation</a:t>
            </a:r>
            <a:endParaRPr lang="fr-FR" sz="1000" b="0" strike="noStrike" spc="-1">
              <a:latin typeface="Arial"/>
            </a:endParaRPr>
          </a:p>
        </p:txBody>
      </p:sp>
      <p:sp>
        <p:nvSpPr>
          <p:cNvPr id="860" name="CustomShape 19"/>
          <p:cNvSpPr/>
          <p:nvPr/>
        </p:nvSpPr>
        <p:spPr>
          <a:xfrm>
            <a:off x="2739960" y="6473880"/>
            <a:ext cx="181548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dirty="0">
                <a:solidFill>
                  <a:srgbClr val="000000"/>
                </a:solidFill>
                <a:latin typeface="Arial"/>
                <a:ea typeface="DejaVu Sans"/>
              </a:rPr>
              <a:t>#Nomadisme #Zones de replis #Kit énergétique #Système de relocalisation </a:t>
            </a:r>
            <a:endParaRPr lang="fr-FR" sz="1000" b="0" strike="noStrike" spc="-1" dirty="0">
              <a:latin typeface="Arial"/>
            </a:endParaRPr>
          </a:p>
        </p:txBody>
      </p:sp>
      <p:sp>
        <p:nvSpPr>
          <p:cNvPr id="861" name="CustomShape 20"/>
          <p:cNvSpPr/>
          <p:nvPr/>
        </p:nvSpPr>
        <p:spPr>
          <a:xfrm>
            <a:off x="4521960" y="3610800"/>
            <a:ext cx="263232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6. Vivre dans les zones différentes selon leurs critères d’adaptabilité</a:t>
            </a:r>
            <a:endParaRPr lang="fr-FR" sz="1600" b="0" strike="noStrike" spc="-1">
              <a:latin typeface="Arial"/>
            </a:endParaRPr>
          </a:p>
        </p:txBody>
      </p:sp>
      <p:sp>
        <p:nvSpPr>
          <p:cNvPr id="862" name="CustomShape 21"/>
          <p:cNvSpPr/>
          <p:nvPr/>
        </p:nvSpPr>
        <p:spPr>
          <a:xfrm>
            <a:off x="4555440" y="4597200"/>
            <a:ext cx="192312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#Requalification d’un quartier en fonction de son habitabilité #Terres agricoles vs Habitat </a:t>
            </a:r>
            <a:endParaRPr lang="fr-FR" sz="1000" b="0" strike="noStrike" spc="-1">
              <a:latin typeface="Arial"/>
            </a:endParaRPr>
          </a:p>
        </p:txBody>
      </p:sp>
      <p:sp>
        <p:nvSpPr>
          <p:cNvPr id="863" name="CustomShape 22"/>
          <p:cNvSpPr/>
          <p:nvPr/>
        </p:nvSpPr>
        <p:spPr>
          <a:xfrm>
            <a:off x="6382800" y="5300280"/>
            <a:ext cx="218736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7. Vivre dans une zone d’obligation locale</a:t>
            </a:r>
            <a:endParaRPr lang="fr-FR" sz="1600" b="0" strike="noStrike" spc="-1">
              <a:latin typeface="Arial"/>
            </a:endParaRPr>
          </a:p>
          <a:p>
            <a:pPr>
              <a:lnSpc>
                <a:spcPct val="100000"/>
              </a:lnSpc>
            </a:pPr>
            <a:endParaRPr lang="fr-FR" sz="1600" b="0" strike="noStrike" spc="-1">
              <a:latin typeface="Arial"/>
            </a:endParaRPr>
          </a:p>
        </p:txBody>
      </p:sp>
      <p:sp>
        <p:nvSpPr>
          <p:cNvPr id="864" name="CustomShape 23"/>
          <p:cNvSpPr/>
          <p:nvPr/>
        </p:nvSpPr>
        <p:spPr>
          <a:xfrm>
            <a:off x="6403680" y="6048720"/>
            <a:ext cx="202356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#Consommer localement </a:t>
            </a:r>
            <a:endParaRPr lang="fr-FR" sz="1000" b="0" strike="noStrike" spc="-1">
              <a:latin typeface="Arial"/>
            </a:endParaRPr>
          </a:p>
        </p:txBody>
      </p:sp>
      <p:sp>
        <p:nvSpPr>
          <p:cNvPr id="865" name="CustomShape 24"/>
          <p:cNvSpPr/>
          <p:nvPr/>
        </p:nvSpPr>
        <p:spPr>
          <a:xfrm>
            <a:off x="1118520" y="1586880"/>
            <a:ext cx="21394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A0ABB1"/>
                </a:solidFill>
                <a:latin typeface="Poppins"/>
                <a:ea typeface="DejaVu Sans"/>
              </a:rPr>
              <a:t>HABITER</a:t>
            </a:r>
            <a:endParaRPr lang="fr-FR" sz="1200" b="0" strike="noStrike" spc="-1">
              <a:latin typeface="Arial"/>
            </a:endParaRPr>
          </a:p>
        </p:txBody>
      </p:sp>
      <p:pic>
        <p:nvPicPr>
          <p:cNvPr id="866" name="Graphique 9"/>
          <p:cNvPicPr/>
          <p:nvPr/>
        </p:nvPicPr>
        <p:blipFill>
          <a:blip r:embed="rId3"/>
          <a:stretch/>
        </p:blipFill>
        <p:spPr>
          <a:xfrm>
            <a:off x="1045080" y="1982160"/>
            <a:ext cx="871560" cy="1063080"/>
          </a:xfrm>
          <a:prstGeom prst="rect">
            <a:avLst/>
          </a:prstGeom>
          <a:ln w="25560">
            <a:noFill/>
          </a:ln>
        </p:spPr>
      </p:pic>
      <p:sp>
        <p:nvSpPr>
          <p:cNvPr id="867" name="CustomShape 25"/>
          <p:cNvSpPr/>
          <p:nvPr/>
        </p:nvSpPr>
        <p:spPr>
          <a:xfrm>
            <a:off x="8006400" y="2958480"/>
            <a:ext cx="2323800" cy="251208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E7EBEC"/>
          </a:solidFill>
          <a:ln w="0">
            <a:noFill/>
          </a:ln>
        </p:spPr>
        <p:style>
          <a:lnRef idx="0">
            <a:scrgbClr r="0" g="0" b="0"/>
          </a:lnRef>
          <a:fillRef idx="0">
            <a:scrgbClr r="0" g="0" b="0"/>
          </a:fillRef>
          <a:effectRef idx="0">
            <a:scrgbClr r="0" g="0" b="0"/>
          </a:effectRef>
          <a:fontRef idx="minor"/>
        </p:style>
      </p:sp>
      <p:sp>
        <p:nvSpPr>
          <p:cNvPr id="868" name="CustomShape 26"/>
          <p:cNvSpPr/>
          <p:nvPr/>
        </p:nvSpPr>
        <p:spPr>
          <a:xfrm>
            <a:off x="8235000" y="3661920"/>
            <a:ext cx="218736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201"/>
              </a:spcBef>
            </a:pPr>
            <a:r>
              <a:rPr lang="fr-FR" sz="1600" b="1" strike="noStrike" spc="-1">
                <a:solidFill>
                  <a:srgbClr val="000000"/>
                </a:solidFill>
                <a:latin typeface="Poppins"/>
                <a:ea typeface="DejaVu Sans"/>
              </a:rPr>
              <a:t>8. Vivre dans des zones communautaires</a:t>
            </a:r>
            <a:endParaRPr lang="fr-FR" sz="1600" b="0" strike="noStrike" spc="-1">
              <a:latin typeface="Arial"/>
            </a:endParaRPr>
          </a:p>
          <a:p>
            <a:pPr>
              <a:lnSpc>
                <a:spcPct val="100000"/>
              </a:lnSpc>
            </a:pPr>
            <a:endParaRPr lang="fr-FR" sz="1600" b="0" strike="noStrike" spc="-1">
              <a:latin typeface="Arial"/>
            </a:endParaRPr>
          </a:p>
        </p:txBody>
      </p:sp>
      <p:sp>
        <p:nvSpPr>
          <p:cNvPr id="869" name="CustomShape 27"/>
          <p:cNvSpPr/>
          <p:nvPr/>
        </p:nvSpPr>
        <p:spPr>
          <a:xfrm>
            <a:off x="8235000" y="4487400"/>
            <a:ext cx="2023560" cy="55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#Collectif d’habitants #Mode communautaire #Communauté autonome </a:t>
            </a:r>
            <a:endParaRPr lang="fr-FR" sz="1000" b="0" strike="noStrike" spc="-1">
              <a:latin typeface="Arial"/>
            </a:endParaRPr>
          </a:p>
        </p:txBody>
      </p:sp>
      <p:sp>
        <p:nvSpPr>
          <p:cNvPr id="870" name="CustomShape 28"/>
          <p:cNvSpPr/>
          <p:nvPr/>
        </p:nvSpPr>
        <p:spPr>
          <a:xfrm>
            <a:off x="1656000" y="636120"/>
            <a:ext cx="5579280" cy="3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Résultats sous forme de cartes « modes de vie »</a:t>
            </a:r>
            <a:endParaRPr lang="fr-FR" sz="1800" b="0" strike="noStrike" spc="-1">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871" name="Image 5"/>
          <p:cNvPicPr/>
          <p:nvPr/>
        </p:nvPicPr>
        <p:blipFill>
          <a:blip r:embed="rId2"/>
          <a:stretch/>
        </p:blipFill>
        <p:spPr>
          <a:xfrm rot="10800000">
            <a:off x="361800" y="359640"/>
            <a:ext cx="9969480" cy="6837480"/>
          </a:xfrm>
          <a:prstGeom prst="rect">
            <a:avLst/>
          </a:prstGeom>
          <a:ln w="25560">
            <a:noFill/>
          </a:ln>
        </p:spPr>
      </p:pic>
      <p:sp>
        <p:nvSpPr>
          <p:cNvPr id="872" name="CustomShape 1"/>
          <p:cNvSpPr/>
          <p:nvPr/>
        </p:nvSpPr>
        <p:spPr>
          <a:xfrm>
            <a:off x="6675840" y="707400"/>
            <a:ext cx="3328560" cy="6120720"/>
          </a:xfrm>
          <a:custGeom>
            <a:avLst/>
            <a:gdLst/>
            <a:ahLst/>
            <a:cxnLst/>
            <a:rect l="l" t="t" r="r" b="b"/>
            <a:pathLst>
              <a:path w="21600" h="21600">
                <a:moveTo>
                  <a:pt x="0" y="0"/>
                </a:moveTo>
                <a:lnTo>
                  <a:pt x="21600" y="0"/>
                </a:lnTo>
                <a:lnTo>
                  <a:pt x="21600" y="21600"/>
                </a:lnTo>
                <a:lnTo>
                  <a:pt x="0" y="21600"/>
                </a:lnTo>
                <a:close/>
              </a:path>
            </a:pathLst>
          </a:custGeom>
          <a:solidFill>
            <a:srgbClr val="F3F3F3">
              <a:alpha val="88000"/>
            </a:srgbClr>
          </a:solidFill>
          <a:ln w="0">
            <a:noFill/>
          </a:ln>
        </p:spPr>
        <p:style>
          <a:lnRef idx="0">
            <a:scrgbClr r="0" g="0" b="0"/>
          </a:lnRef>
          <a:fillRef idx="0">
            <a:scrgbClr r="0" g="0" b="0"/>
          </a:fillRef>
          <a:effectRef idx="0">
            <a:scrgbClr r="0" g="0" b="0"/>
          </a:effectRef>
          <a:fontRef idx="minor"/>
        </p:style>
      </p:sp>
      <p:sp>
        <p:nvSpPr>
          <p:cNvPr id="873" name="CustomShape 2"/>
          <p:cNvSpPr/>
          <p:nvPr/>
        </p:nvSpPr>
        <p:spPr>
          <a:xfrm>
            <a:off x="6780960" y="3434760"/>
            <a:ext cx="3118320" cy="147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3000" b="1" strike="noStrike" spc="-1">
                <a:solidFill>
                  <a:srgbClr val="000000"/>
                </a:solidFill>
                <a:latin typeface="Arial Black"/>
                <a:ea typeface="DejaVu Sans"/>
              </a:rPr>
              <a:t>Conclusion et prochaines étapes  </a:t>
            </a:r>
            <a:endParaRPr lang="fr-FR" sz="30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874" name="Image 8"/>
          <p:cNvPicPr/>
          <p:nvPr/>
        </p:nvPicPr>
        <p:blipFill>
          <a:blip r:embed="rId2"/>
          <a:stretch/>
        </p:blipFill>
        <p:spPr>
          <a:xfrm>
            <a:off x="563040" y="406080"/>
            <a:ext cx="564840" cy="597960"/>
          </a:xfrm>
          <a:prstGeom prst="rect">
            <a:avLst/>
          </a:prstGeom>
          <a:ln w="25560">
            <a:noFill/>
          </a:ln>
        </p:spPr>
      </p:pic>
      <p:sp>
        <p:nvSpPr>
          <p:cNvPr id="875" name="CustomShape 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876" name="CustomShape 2"/>
          <p:cNvSpPr/>
          <p:nvPr/>
        </p:nvSpPr>
        <p:spPr>
          <a:xfrm>
            <a:off x="1213200" y="797040"/>
            <a:ext cx="7718040" cy="3553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spc="-151">
                <a:solidFill>
                  <a:srgbClr val="051922"/>
                </a:solidFill>
                <a:latin typeface="Arial Black"/>
                <a:ea typeface="DejaVu Sans"/>
              </a:rPr>
              <a:t>PROCHAINES ÉTAPES</a:t>
            </a:r>
            <a:endParaRPr lang="fr-FR" sz="2400" b="0" strike="noStrike" spc="-1">
              <a:latin typeface="Arial"/>
            </a:endParaRPr>
          </a:p>
        </p:txBody>
      </p:sp>
      <p:sp>
        <p:nvSpPr>
          <p:cNvPr id="877" name="CustomShape 3"/>
          <p:cNvSpPr/>
          <p:nvPr/>
        </p:nvSpPr>
        <p:spPr>
          <a:xfrm>
            <a:off x="563400" y="5265000"/>
            <a:ext cx="9060120" cy="1205640"/>
          </a:xfrm>
          <a:custGeom>
            <a:avLst/>
            <a:gdLst/>
            <a:ahLst/>
            <a:cxnLst/>
            <a:rect l="l" t="t" r="r" b="b"/>
            <a:pathLst>
              <a:path w="21600" h="21600">
                <a:moveTo>
                  <a:pt x="0" y="0"/>
                </a:moveTo>
                <a:lnTo>
                  <a:pt x="21600" y="0"/>
                </a:lnTo>
                <a:lnTo>
                  <a:pt x="21600" y="21600"/>
                </a:lnTo>
                <a:lnTo>
                  <a:pt x="0" y="21600"/>
                </a:lnTo>
                <a:close/>
              </a:path>
            </a:pathLst>
          </a:custGeom>
          <a:solidFill>
            <a:srgbClr val="F2F2F2"/>
          </a:solidFill>
          <a:ln w="0">
            <a:noFill/>
          </a:ln>
        </p:spPr>
        <p:style>
          <a:lnRef idx="0">
            <a:scrgbClr r="0" g="0" b="0"/>
          </a:lnRef>
          <a:fillRef idx="0">
            <a:scrgbClr r="0" g="0" b="0"/>
          </a:fillRef>
          <a:effectRef idx="0">
            <a:scrgbClr r="0" g="0" b="0"/>
          </a:effectRef>
          <a:fontRef idx="minor"/>
        </p:style>
      </p:sp>
      <p:pic>
        <p:nvPicPr>
          <p:cNvPr id="878" name="Image 31" descr="Une image contenant extérieur, eau, personne, plage&#10;&#10;Description générée automatiquement"/>
          <p:cNvPicPr/>
          <p:nvPr/>
        </p:nvPicPr>
        <p:blipFill>
          <a:blip r:embed="rId3">
            <a:alphaModFix amt="80000"/>
          </a:blip>
          <a:stretch/>
        </p:blipFill>
        <p:spPr>
          <a:xfrm>
            <a:off x="6034320" y="1990080"/>
            <a:ext cx="1299600" cy="860400"/>
          </a:xfrm>
          <a:prstGeom prst="rect">
            <a:avLst/>
          </a:prstGeom>
          <a:ln w="25560">
            <a:noFill/>
          </a:ln>
        </p:spPr>
      </p:pic>
      <p:pic>
        <p:nvPicPr>
          <p:cNvPr id="879" name="Picture 2" descr="gray binocular with stand facing seashore"/>
          <p:cNvPicPr/>
          <p:nvPr/>
        </p:nvPicPr>
        <p:blipFill>
          <a:blip r:embed="rId4">
            <a:alphaModFix amt="80000"/>
          </a:blip>
          <a:stretch/>
        </p:blipFill>
        <p:spPr>
          <a:xfrm>
            <a:off x="6034320" y="3138120"/>
            <a:ext cx="1299960" cy="860400"/>
          </a:xfrm>
          <a:prstGeom prst="rect">
            <a:avLst/>
          </a:prstGeom>
          <a:ln w="25560">
            <a:noFill/>
          </a:ln>
        </p:spPr>
      </p:pic>
      <p:pic>
        <p:nvPicPr>
          <p:cNvPr id="880" name="Picture 4" descr="person holding blue and green map"/>
          <p:cNvPicPr/>
          <p:nvPr/>
        </p:nvPicPr>
        <p:blipFill>
          <a:blip r:embed="rId5">
            <a:alphaModFix amt="80000"/>
          </a:blip>
          <a:stretch/>
        </p:blipFill>
        <p:spPr>
          <a:xfrm>
            <a:off x="6034320" y="4286880"/>
            <a:ext cx="1299960" cy="860400"/>
          </a:xfrm>
          <a:prstGeom prst="rect">
            <a:avLst/>
          </a:prstGeom>
          <a:ln w="25560">
            <a:noFill/>
          </a:ln>
        </p:spPr>
      </p:pic>
      <p:pic>
        <p:nvPicPr>
          <p:cNvPr id="881" name="Picture 4"/>
          <p:cNvPicPr/>
          <p:nvPr/>
        </p:nvPicPr>
        <p:blipFill>
          <a:blip r:embed="rId6">
            <a:alphaModFix amt="80000"/>
          </a:blip>
          <a:stretch/>
        </p:blipFill>
        <p:spPr>
          <a:xfrm>
            <a:off x="6034320" y="5435280"/>
            <a:ext cx="1299960" cy="860400"/>
          </a:xfrm>
          <a:prstGeom prst="rect">
            <a:avLst/>
          </a:prstGeom>
          <a:ln w="25560">
            <a:noFill/>
          </a:ln>
        </p:spPr>
      </p:pic>
      <p:sp>
        <p:nvSpPr>
          <p:cNvPr id="882" name="CustomShape 4"/>
          <p:cNvSpPr/>
          <p:nvPr/>
        </p:nvSpPr>
        <p:spPr>
          <a:xfrm rot="2677800" flipH="1">
            <a:off x="872640" y="5470920"/>
            <a:ext cx="146880" cy="144720"/>
          </a:xfrm>
          <a:custGeom>
            <a:avLst/>
            <a:gdLst/>
            <a:ahLst/>
            <a:cxnLst/>
            <a:rect l="l" t="t" r="r" b="b"/>
            <a:pathLst>
              <a:path w="21600" h="21600">
                <a:moveTo>
                  <a:pt x="0" y="0"/>
                </a:moveTo>
                <a:lnTo>
                  <a:pt x="21600" y="0"/>
                </a:lnTo>
                <a:lnTo>
                  <a:pt x="21600" y="21600"/>
                </a:lnTo>
                <a:lnTo>
                  <a:pt x="0" y="21600"/>
                </a:lnTo>
                <a:close/>
              </a:path>
            </a:pathLst>
          </a:custGeom>
          <a:solidFill>
            <a:srgbClr val="222222"/>
          </a:solidFill>
          <a:ln w="0">
            <a:noFill/>
          </a:ln>
        </p:spPr>
        <p:style>
          <a:lnRef idx="0">
            <a:scrgbClr r="0" g="0" b="0"/>
          </a:lnRef>
          <a:fillRef idx="0">
            <a:scrgbClr r="0" g="0" b="0"/>
          </a:fillRef>
          <a:effectRef idx="0">
            <a:scrgbClr r="0" g="0" b="0"/>
          </a:effectRef>
          <a:fontRef idx="minor"/>
        </p:style>
      </p:sp>
      <p:sp>
        <p:nvSpPr>
          <p:cNvPr id="883" name="CustomShape 5"/>
          <p:cNvSpPr/>
          <p:nvPr/>
        </p:nvSpPr>
        <p:spPr>
          <a:xfrm rot="2700000" flipH="1">
            <a:off x="754200" y="3073680"/>
            <a:ext cx="417960" cy="409680"/>
          </a:xfrm>
          <a:custGeom>
            <a:avLst/>
            <a:gdLst/>
            <a:ahLst/>
            <a:cxnLst/>
            <a:rect l="l" t="t" r="r" b="b"/>
            <a:pathLst>
              <a:path w="21600" h="21600">
                <a:moveTo>
                  <a:pt x="0" y="0"/>
                </a:moveTo>
                <a:lnTo>
                  <a:pt x="21600" y="0"/>
                </a:lnTo>
                <a:lnTo>
                  <a:pt x="21600" y="21600"/>
                </a:lnTo>
                <a:lnTo>
                  <a:pt x="0" y="21600"/>
                </a:lnTo>
                <a:close/>
              </a:path>
            </a:pathLst>
          </a:custGeom>
          <a:solidFill>
            <a:srgbClr val="5495A2">
              <a:alpha val="20000"/>
            </a:srgbClr>
          </a:solidFill>
          <a:ln w="0">
            <a:noFill/>
          </a:ln>
        </p:spPr>
        <p:style>
          <a:lnRef idx="0">
            <a:scrgbClr r="0" g="0" b="0"/>
          </a:lnRef>
          <a:fillRef idx="0">
            <a:scrgbClr r="0" g="0" b="0"/>
          </a:fillRef>
          <a:effectRef idx="0">
            <a:scrgbClr r="0" g="0" b="0"/>
          </a:effectRef>
          <a:fontRef idx="minor"/>
        </p:style>
      </p:sp>
      <p:sp>
        <p:nvSpPr>
          <p:cNvPr id="884" name="CustomShape 6"/>
          <p:cNvSpPr/>
          <p:nvPr/>
        </p:nvSpPr>
        <p:spPr>
          <a:xfrm>
            <a:off x="700560" y="1517760"/>
            <a:ext cx="360" cy="4529160"/>
          </a:xfrm>
          <a:custGeom>
            <a:avLst/>
            <a:gdLst/>
            <a:ahLst/>
            <a:cxnLst/>
            <a:rect l="l" t="t" r="r" b="b"/>
            <a:pathLst>
              <a:path w="21600" h="21600">
                <a:moveTo>
                  <a:pt x="0" y="0"/>
                </a:moveTo>
                <a:lnTo>
                  <a:pt x="21600" y="21600"/>
                </a:lnTo>
              </a:path>
            </a:pathLst>
          </a:custGeom>
          <a:noFill/>
          <a:ln w="12600">
            <a:solidFill>
              <a:srgbClr val="222222">
                <a:alpha val="55000"/>
              </a:srgbClr>
            </a:solidFill>
            <a:prstDash val="sysDot"/>
            <a:miter/>
          </a:ln>
        </p:spPr>
        <p:style>
          <a:lnRef idx="0">
            <a:scrgbClr r="0" g="0" b="0"/>
          </a:lnRef>
          <a:fillRef idx="0">
            <a:scrgbClr r="0" g="0" b="0"/>
          </a:fillRef>
          <a:effectRef idx="0">
            <a:scrgbClr r="0" g="0" b="0"/>
          </a:effectRef>
          <a:fontRef idx="minor"/>
        </p:style>
      </p:sp>
      <p:sp>
        <p:nvSpPr>
          <p:cNvPr id="885" name="CustomShape 7"/>
          <p:cNvSpPr/>
          <p:nvPr/>
        </p:nvSpPr>
        <p:spPr>
          <a:xfrm rot="2677800" flipH="1">
            <a:off x="864000" y="1858320"/>
            <a:ext cx="146880" cy="144720"/>
          </a:xfrm>
          <a:custGeom>
            <a:avLst/>
            <a:gdLst/>
            <a:ahLst/>
            <a:cxnLst/>
            <a:rect l="l" t="t" r="r" b="b"/>
            <a:pathLst>
              <a:path w="21600" h="21600">
                <a:moveTo>
                  <a:pt x="0" y="0"/>
                </a:moveTo>
                <a:lnTo>
                  <a:pt x="21600" y="0"/>
                </a:lnTo>
                <a:lnTo>
                  <a:pt x="21600" y="21600"/>
                </a:lnTo>
                <a:lnTo>
                  <a:pt x="0" y="21600"/>
                </a:lnTo>
                <a:close/>
              </a:path>
            </a:pathLst>
          </a:custGeom>
          <a:solidFill>
            <a:srgbClr val="222222"/>
          </a:solidFill>
          <a:ln w="0">
            <a:noFill/>
          </a:ln>
        </p:spPr>
        <p:style>
          <a:lnRef idx="0">
            <a:scrgbClr r="0" g="0" b="0"/>
          </a:lnRef>
          <a:fillRef idx="0">
            <a:scrgbClr r="0" g="0" b="0"/>
          </a:fillRef>
          <a:effectRef idx="0">
            <a:scrgbClr r="0" g="0" b="0"/>
          </a:effectRef>
          <a:fontRef idx="minor"/>
        </p:style>
      </p:sp>
      <p:sp>
        <p:nvSpPr>
          <p:cNvPr id="886" name="CustomShape 8"/>
          <p:cNvSpPr/>
          <p:nvPr/>
        </p:nvSpPr>
        <p:spPr>
          <a:xfrm rot="2700000" flipH="1">
            <a:off x="754200" y="4275720"/>
            <a:ext cx="417960" cy="409680"/>
          </a:xfrm>
          <a:custGeom>
            <a:avLst/>
            <a:gdLst/>
            <a:ahLst/>
            <a:cxnLst/>
            <a:rect l="l" t="t" r="r" b="b"/>
            <a:pathLst>
              <a:path w="21600" h="21600">
                <a:moveTo>
                  <a:pt x="0" y="0"/>
                </a:moveTo>
                <a:lnTo>
                  <a:pt x="21600" y="0"/>
                </a:lnTo>
                <a:lnTo>
                  <a:pt x="21600" y="21600"/>
                </a:lnTo>
                <a:lnTo>
                  <a:pt x="0" y="21600"/>
                </a:lnTo>
                <a:close/>
              </a:path>
            </a:pathLst>
          </a:custGeom>
          <a:solidFill>
            <a:srgbClr val="5495A2">
              <a:alpha val="20000"/>
            </a:srgbClr>
          </a:solidFill>
          <a:ln w="0">
            <a:noFill/>
          </a:ln>
        </p:spPr>
        <p:style>
          <a:lnRef idx="0">
            <a:scrgbClr r="0" g="0" b="0"/>
          </a:lnRef>
          <a:fillRef idx="0">
            <a:scrgbClr r="0" g="0" b="0"/>
          </a:fillRef>
          <a:effectRef idx="0">
            <a:scrgbClr r="0" g="0" b="0"/>
          </a:effectRef>
          <a:fontRef idx="minor"/>
        </p:style>
      </p:sp>
      <p:grpSp>
        <p:nvGrpSpPr>
          <p:cNvPr id="887" name="Group 9"/>
          <p:cNvGrpSpPr/>
          <p:nvPr/>
        </p:nvGrpSpPr>
        <p:grpSpPr>
          <a:xfrm>
            <a:off x="1164600" y="1824840"/>
            <a:ext cx="4739400" cy="1215000"/>
            <a:chOff x="1164600" y="1824840"/>
            <a:chExt cx="4739400" cy="1215000"/>
          </a:xfrm>
        </p:grpSpPr>
        <p:sp>
          <p:nvSpPr>
            <p:cNvPr id="888" name="CustomShape 10"/>
            <p:cNvSpPr/>
            <p:nvPr/>
          </p:nvSpPr>
          <p:spPr>
            <a:xfrm>
              <a:off x="1164600" y="1967760"/>
              <a:ext cx="4739400" cy="107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1</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 est notre niveau de connaissance à date de l’impact du changement climatique sur la Bretagne ?</a:t>
              </a:r>
              <a:endParaRPr lang="fr-FR" sz="1100" b="0" strike="noStrike" spc="-1">
                <a:latin typeface="Arial"/>
              </a:endParaRPr>
            </a:p>
            <a:p>
              <a:pPr>
                <a:lnSpc>
                  <a:spcPct val="100000"/>
                </a:lnSpc>
              </a:pPr>
              <a:r>
                <a:rPr lang="fr-FR" sz="1050" b="0" strike="noStrike" spc="-1">
                  <a:solidFill>
                    <a:srgbClr val="000000"/>
                  </a:solidFill>
                  <a:latin typeface="Arial"/>
                  <a:ea typeface="DejaVu Sans"/>
                </a:rPr>
                <a:t>État des lieux des connaissances existantes, notamment autour de 5 dimensions du quotidien d’un Breton : se déplacer, habiter, travailler, s’alimenter, disposer de biens &amp; services.</a:t>
              </a:r>
              <a:endParaRPr lang="fr-FR" sz="1050" b="0" strike="noStrike" spc="-1">
                <a:latin typeface="Arial"/>
              </a:endParaRPr>
            </a:p>
          </p:txBody>
        </p:sp>
        <p:sp>
          <p:nvSpPr>
            <p:cNvPr id="889" name="CustomShape 11"/>
            <p:cNvSpPr/>
            <p:nvPr/>
          </p:nvSpPr>
          <p:spPr>
            <a:xfrm>
              <a:off x="1164600" y="1824840"/>
              <a:ext cx="74484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Avril 2022</a:t>
              </a:r>
              <a:endParaRPr lang="fr-FR" sz="1000" b="0" strike="noStrike" spc="-1">
                <a:latin typeface="Arial"/>
              </a:endParaRPr>
            </a:p>
          </p:txBody>
        </p:sp>
      </p:grpSp>
      <p:grpSp>
        <p:nvGrpSpPr>
          <p:cNvPr id="890" name="Group 12"/>
          <p:cNvGrpSpPr/>
          <p:nvPr/>
        </p:nvGrpSpPr>
        <p:grpSpPr>
          <a:xfrm>
            <a:off x="1165320" y="3182040"/>
            <a:ext cx="4739400" cy="1058760"/>
            <a:chOff x="1165320" y="3182040"/>
            <a:chExt cx="4739400" cy="1058760"/>
          </a:xfrm>
        </p:grpSpPr>
        <p:sp>
          <p:nvSpPr>
            <p:cNvPr id="891" name="CustomShape 13"/>
            <p:cNvSpPr/>
            <p:nvPr/>
          </p:nvSpPr>
          <p:spPr>
            <a:xfrm>
              <a:off x="1165320" y="3336120"/>
              <a:ext cx="4739400" cy="90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2</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Quelle réalité pour nos territoires ?</a:t>
              </a:r>
              <a:endParaRPr lang="fr-FR" sz="1100" b="0" strike="noStrike" spc="-1">
                <a:latin typeface="Arial"/>
              </a:endParaRPr>
            </a:p>
            <a:p>
              <a:pPr>
                <a:lnSpc>
                  <a:spcPct val="100000"/>
                </a:lnSpc>
              </a:pPr>
              <a:r>
                <a:rPr lang="fr-FR" sz="1050" b="0" strike="noStrike" spc="-1">
                  <a:solidFill>
                    <a:srgbClr val="000000"/>
                  </a:solidFill>
                  <a:latin typeface="Arial"/>
                  <a:ea typeface="DejaVu Sans"/>
                </a:rPr>
                <a:t>État des lieux des trois territoires d’expérimentation au travers d’une observation de terrain, interviews d’acteurs du territoire et d’éléments de repère.</a:t>
              </a:r>
              <a:endParaRPr lang="fr-FR" sz="1050" b="0" strike="noStrike" spc="-1">
                <a:latin typeface="Arial"/>
              </a:endParaRPr>
            </a:p>
          </p:txBody>
        </p:sp>
        <p:sp>
          <p:nvSpPr>
            <p:cNvPr id="892" name="CustomShape 14"/>
            <p:cNvSpPr/>
            <p:nvPr/>
          </p:nvSpPr>
          <p:spPr>
            <a:xfrm>
              <a:off x="1172880" y="3182040"/>
              <a:ext cx="74484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Juin 2022</a:t>
              </a:r>
              <a:endParaRPr lang="fr-FR" sz="1000" b="0" strike="noStrike" spc="-1">
                <a:latin typeface="Arial"/>
              </a:endParaRPr>
            </a:p>
          </p:txBody>
        </p:sp>
      </p:grpSp>
      <p:sp>
        <p:nvSpPr>
          <p:cNvPr id="893" name="CustomShape 15"/>
          <p:cNvSpPr/>
          <p:nvPr/>
        </p:nvSpPr>
        <p:spPr>
          <a:xfrm>
            <a:off x="1164600" y="4537080"/>
            <a:ext cx="4739400" cy="75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3</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Quels modes de vie à horizon 2050 pour chacun des territoires ?</a:t>
            </a:r>
            <a:endParaRPr lang="fr-FR" sz="1100" b="0" strike="noStrike" spc="-1">
              <a:latin typeface="Arial"/>
            </a:endParaRPr>
          </a:p>
          <a:p>
            <a:pPr>
              <a:lnSpc>
                <a:spcPct val="100000"/>
              </a:lnSpc>
            </a:pPr>
            <a:r>
              <a:rPr lang="fr-FR" sz="1050" b="0" strike="noStrike" spc="-1">
                <a:solidFill>
                  <a:srgbClr val="000000"/>
                </a:solidFill>
                <a:latin typeface="Arial"/>
                <a:ea typeface="DejaVu Sans"/>
              </a:rPr>
              <a:t>Co-construction des modes de vie avec les Bretons au travers des ateliers participatifs sur les territoires pilotes.</a:t>
            </a:r>
            <a:endParaRPr lang="fr-FR" sz="1050" b="0" strike="noStrike" spc="-1">
              <a:latin typeface="Arial"/>
            </a:endParaRPr>
          </a:p>
        </p:txBody>
      </p:sp>
      <p:sp>
        <p:nvSpPr>
          <p:cNvPr id="894" name="CustomShape 16"/>
          <p:cNvSpPr/>
          <p:nvPr/>
        </p:nvSpPr>
        <p:spPr>
          <a:xfrm>
            <a:off x="1164600" y="4381920"/>
            <a:ext cx="1353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Septembre 2022</a:t>
            </a:r>
            <a:endParaRPr lang="fr-FR" sz="1000" b="0" strike="noStrike" spc="-1">
              <a:latin typeface="Arial"/>
            </a:endParaRPr>
          </a:p>
        </p:txBody>
      </p:sp>
      <p:grpSp>
        <p:nvGrpSpPr>
          <p:cNvPr id="895" name="Group 17"/>
          <p:cNvGrpSpPr/>
          <p:nvPr/>
        </p:nvGrpSpPr>
        <p:grpSpPr>
          <a:xfrm>
            <a:off x="1164600" y="5421600"/>
            <a:ext cx="4187880" cy="754920"/>
            <a:chOff x="1164600" y="5421600"/>
            <a:chExt cx="4187880" cy="754920"/>
          </a:xfrm>
        </p:grpSpPr>
        <p:sp>
          <p:nvSpPr>
            <p:cNvPr id="896" name="CustomShape 18"/>
            <p:cNvSpPr/>
            <p:nvPr/>
          </p:nvSpPr>
          <p:spPr>
            <a:xfrm>
              <a:off x="1164600" y="5587200"/>
              <a:ext cx="4187880" cy="58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4</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Quels engagements pour les Bretons ?</a:t>
              </a:r>
              <a:endParaRPr lang="fr-FR" sz="1100" b="0" strike="noStrike" spc="-1">
                <a:latin typeface="Arial"/>
              </a:endParaRPr>
            </a:p>
            <a:p>
              <a:pPr>
                <a:lnSpc>
                  <a:spcPct val="100000"/>
                </a:lnSpc>
              </a:pPr>
              <a:r>
                <a:rPr lang="fr-FR" sz="1050" b="0" strike="noStrike" spc="-1">
                  <a:solidFill>
                    <a:srgbClr val="000000"/>
                  </a:solidFill>
                  <a:latin typeface="Arial"/>
                  <a:ea typeface="DejaVu Sans"/>
                </a:rPr>
                <a:t>Restitution et communication</a:t>
              </a:r>
              <a:endParaRPr lang="fr-FR" sz="1050" b="0" strike="noStrike" spc="-1">
                <a:latin typeface="Arial"/>
              </a:endParaRPr>
            </a:p>
          </p:txBody>
        </p:sp>
        <p:sp>
          <p:nvSpPr>
            <p:cNvPr id="897" name="CustomShape 19"/>
            <p:cNvSpPr/>
            <p:nvPr/>
          </p:nvSpPr>
          <p:spPr>
            <a:xfrm>
              <a:off x="1164600" y="5421600"/>
              <a:ext cx="74484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Fin 2022</a:t>
              </a:r>
              <a:endParaRPr lang="fr-FR" sz="1000" b="0" strike="noStrike" spc="-1">
                <a:latin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01" name="CustomShape 1"/>
          <p:cNvSpPr/>
          <p:nvPr/>
        </p:nvSpPr>
        <p:spPr>
          <a:xfrm>
            <a:off x="9125280" y="360360"/>
            <a:ext cx="1204560" cy="6444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202" name="Image 8"/>
          <p:cNvPicPr/>
          <p:nvPr/>
        </p:nvPicPr>
        <p:blipFill>
          <a:blip r:embed="rId2"/>
          <a:stretch/>
        </p:blipFill>
        <p:spPr>
          <a:xfrm>
            <a:off x="563040" y="406080"/>
            <a:ext cx="564840" cy="597960"/>
          </a:xfrm>
          <a:prstGeom prst="rect">
            <a:avLst/>
          </a:prstGeom>
          <a:ln w="25560">
            <a:noFill/>
          </a:ln>
        </p:spPr>
      </p:pic>
      <p:sp>
        <p:nvSpPr>
          <p:cNvPr id="203" name="CustomShape 2"/>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204" name="CustomShape 3"/>
          <p:cNvSpPr/>
          <p:nvPr/>
        </p:nvSpPr>
        <p:spPr>
          <a:xfrm>
            <a:off x="1212120" y="797760"/>
            <a:ext cx="7718760" cy="3549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spc="-151">
                <a:solidFill>
                  <a:srgbClr val="051922"/>
                </a:solidFill>
                <a:latin typeface="Arial Black"/>
                <a:ea typeface="DejaVu Sans"/>
              </a:rPr>
              <a:t>ORDRE DU JOUR </a:t>
            </a:r>
            <a:endParaRPr lang="fr-FR" sz="2400" b="0" strike="noStrike" spc="-1">
              <a:latin typeface="Arial"/>
            </a:endParaRPr>
          </a:p>
        </p:txBody>
      </p:sp>
      <p:sp>
        <p:nvSpPr>
          <p:cNvPr id="205" name="CustomShape 4"/>
          <p:cNvSpPr/>
          <p:nvPr/>
        </p:nvSpPr>
        <p:spPr>
          <a:xfrm>
            <a:off x="2159640" y="1537560"/>
            <a:ext cx="7096320" cy="530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000" b="1" strike="noStrike" spc="-1">
                <a:solidFill>
                  <a:srgbClr val="000000"/>
                </a:solidFill>
                <a:latin typeface="Arial"/>
                <a:ea typeface="DejaVu Sans"/>
              </a:rPr>
              <a:t>Introduction</a:t>
            </a:r>
            <a:endParaRPr lang="fr-FR" sz="2000" b="0" strike="noStrike" spc="-1">
              <a:latin typeface="Arial"/>
            </a:endParaRPr>
          </a:p>
          <a:p>
            <a:pPr marL="800280" lvl="1" indent="-341640">
              <a:lnSpc>
                <a:spcPct val="100000"/>
              </a:lnSpc>
              <a:buClr>
                <a:srgbClr val="000000"/>
              </a:buClr>
              <a:buFont typeface="Arial"/>
              <a:buChar char="•"/>
            </a:pPr>
            <a:r>
              <a:rPr lang="fr-FR" sz="2000" b="0" strike="noStrike" spc="-1">
                <a:solidFill>
                  <a:srgbClr val="000000"/>
                </a:solidFill>
                <a:latin typeface="Arial"/>
                <a:ea typeface="DejaVu Sans"/>
              </a:rPr>
              <a:t>Retour sur la démarche IMPACCT</a:t>
            </a:r>
            <a:endParaRPr lang="fr-FR" sz="2000" b="0" strike="noStrike" spc="-1">
              <a:latin typeface="Arial"/>
            </a:endParaRPr>
          </a:p>
          <a:p>
            <a:pPr marL="800280" lvl="1" indent="-341640">
              <a:lnSpc>
                <a:spcPct val="100000"/>
              </a:lnSpc>
              <a:buClr>
                <a:srgbClr val="000000"/>
              </a:buClr>
              <a:buFont typeface="Arial"/>
              <a:buChar char="•"/>
            </a:pPr>
            <a:r>
              <a:rPr lang="fr-FR" sz="2000" b="0" strike="noStrike" spc="-1">
                <a:solidFill>
                  <a:srgbClr val="000000"/>
                </a:solidFill>
                <a:latin typeface="Arial"/>
                <a:ea typeface="DejaVu Sans"/>
              </a:rPr>
              <a:t>Synthèse des pratiques par dimension</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319096"/>
                </a:solidFill>
                <a:latin typeface="Arial"/>
                <a:ea typeface="DejaVu Sans"/>
              </a:rPr>
              <a:t>Enrichissement et évaluation des pratiques </a:t>
            </a:r>
            <a:endParaRPr lang="fr-FR" sz="2000" b="0" strike="noStrike" spc="-1">
              <a:latin typeface="Arial"/>
            </a:endParaRPr>
          </a:p>
          <a:p>
            <a:pPr>
              <a:lnSpc>
                <a:spcPct val="100000"/>
              </a:lnSpc>
            </a:pPr>
            <a:r>
              <a:rPr lang="fr-FR" sz="2000" b="0" strike="noStrike" spc="-1">
                <a:solidFill>
                  <a:srgbClr val="000000"/>
                </a:solidFill>
                <a:latin typeface="Arial"/>
                <a:ea typeface="DejaVu Sans"/>
              </a:rPr>
              <a:t>au regard de l’INDIVIDU, du COLLECTIF, de la PLANÈTE</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000000"/>
                </a:solidFill>
                <a:latin typeface="Arial"/>
                <a:ea typeface="DejaVu Sans"/>
              </a:rPr>
              <a:t>Vote des pratiques à approfondir </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319096"/>
                </a:solidFill>
                <a:latin typeface="Arial"/>
                <a:ea typeface="DejaVu Sans"/>
              </a:rPr>
              <a:t>Déclinaison des pratiques priorisées sous forme d’actions concrètes </a:t>
            </a:r>
            <a:r>
              <a:rPr lang="fr-FR" sz="2000" b="0" strike="noStrike" spc="-1">
                <a:solidFill>
                  <a:srgbClr val="000000"/>
                </a:solidFill>
                <a:latin typeface="Arial"/>
                <a:ea typeface="DejaVu Sans"/>
              </a:rPr>
              <a:t>(</a:t>
            </a:r>
            <a:r>
              <a:rPr lang="fr-FR" sz="2000" b="0" i="1" strike="noStrike" spc="-1">
                <a:solidFill>
                  <a:srgbClr val="000000"/>
                </a:solidFill>
                <a:latin typeface="Arial"/>
                <a:ea typeface="DejaVu Sans"/>
              </a:rPr>
              <a:t>individuelles, collectives, normatives) </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000000"/>
                </a:solidFill>
                <a:latin typeface="Arial"/>
                <a:ea typeface="DejaVu Sans"/>
              </a:rPr>
              <a:t>Mise en commun</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000000"/>
                </a:solidFill>
                <a:latin typeface="Arial"/>
                <a:ea typeface="DejaVu Sans"/>
              </a:rPr>
              <a:t>Conclusion</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0" strike="noStrike" spc="-1">
                <a:solidFill>
                  <a:srgbClr val="000000"/>
                </a:solidFill>
                <a:latin typeface="Arial"/>
                <a:ea typeface="DejaVu Sans"/>
              </a:rPr>
              <a:t>Fin</a:t>
            </a:r>
            <a:endParaRPr lang="fr-FR" sz="2000" b="0" strike="noStrike" spc="-1">
              <a:latin typeface="Arial"/>
            </a:endParaRPr>
          </a:p>
        </p:txBody>
      </p:sp>
      <p:sp>
        <p:nvSpPr>
          <p:cNvPr id="206" name="CustomShape 5"/>
          <p:cNvSpPr/>
          <p:nvPr/>
        </p:nvSpPr>
        <p:spPr>
          <a:xfrm>
            <a:off x="1735560" y="1208160"/>
            <a:ext cx="360" cy="5015520"/>
          </a:xfrm>
          <a:custGeom>
            <a:avLst/>
            <a:gdLst/>
            <a:ahLst/>
            <a:cxnLst/>
            <a:rect l="l" t="t" r="r" b="b"/>
            <a:pathLst>
              <a:path w="21600" h="21600">
                <a:moveTo>
                  <a:pt x="0" y="0"/>
                </a:moveTo>
                <a:lnTo>
                  <a:pt x="21600" y="21600"/>
                </a:lnTo>
              </a:path>
            </a:pathLst>
          </a:custGeom>
          <a:noFill/>
          <a:ln w="28440">
            <a:solidFill>
              <a:srgbClr val="000000"/>
            </a:solidFill>
            <a:miter/>
            <a:tailEnd type="triangle" w="med" len="med"/>
          </a:ln>
        </p:spPr>
        <p:style>
          <a:lnRef idx="0">
            <a:scrgbClr r="0" g="0" b="0"/>
          </a:lnRef>
          <a:fillRef idx="0">
            <a:scrgbClr r="0" g="0" b="0"/>
          </a:fillRef>
          <a:effectRef idx="0">
            <a:scrgbClr r="0" g="0" b="0"/>
          </a:effectRef>
          <a:fontRef idx="minor"/>
        </p:style>
      </p:sp>
      <p:sp>
        <p:nvSpPr>
          <p:cNvPr id="207" name="CustomShape 6"/>
          <p:cNvSpPr/>
          <p:nvPr/>
        </p:nvSpPr>
        <p:spPr>
          <a:xfrm>
            <a:off x="1716480" y="1679760"/>
            <a:ext cx="129960" cy="158760"/>
          </a:xfrm>
          <a:custGeom>
            <a:avLst/>
            <a:gdLst/>
            <a:ahLst/>
            <a:cxnLst/>
            <a:rect l="l" t="t" r="r" b="b"/>
            <a:pathLst>
              <a:path w="21600" h="26321">
                <a:moveTo>
                  <a:pt x="0" y="13161"/>
                </a:moveTo>
              </a:path>
            </a:pathLst>
          </a:cu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sp>
        <p:nvSpPr>
          <p:cNvPr id="208" name="CustomShape 7"/>
          <p:cNvSpPr/>
          <p:nvPr/>
        </p:nvSpPr>
        <p:spPr>
          <a:xfrm>
            <a:off x="1713240" y="3793320"/>
            <a:ext cx="129960" cy="158760"/>
          </a:xfrm>
          <a:custGeom>
            <a:avLst/>
            <a:gdLst/>
            <a:ahLst/>
            <a:cxnLst/>
            <a:rect l="l" t="t" r="r" b="b"/>
            <a:pathLst>
              <a:path w="21600" h="26321">
                <a:moveTo>
                  <a:pt x="0" y="13161"/>
                </a:moveTo>
              </a:path>
            </a:pathLst>
          </a:cu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sp>
        <p:nvSpPr>
          <p:cNvPr id="209" name="CustomShape 8"/>
          <p:cNvSpPr/>
          <p:nvPr/>
        </p:nvSpPr>
        <p:spPr>
          <a:xfrm>
            <a:off x="1713240" y="5906880"/>
            <a:ext cx="129960" cy="158760"/>
          </a:xfrm>
          <a:custGeom>
            <a:avLst/>
            <a:gdLst/>
            <a:ahLst/>
            <a:cxnLst/>
            <a:rect l="l" t="t" r="r" b="b"/>
            <a:pathLst>
              <a:path w="21600" h="26321">
                <a:moveTo>
                  <a:pt x="0" y="13161"/>
                </a:moveTo>
              </a:path>
            </a:pathLst>
          </a:cu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sp>
        <p:nvSpPr>
          <p:cNvPr id="210" name="CustomShape 9"/>
          <p:cNvSpPr/>
          <p:nvPr/>
        </p:nvSpPr>
        <p:spPr>
          <a:xfrm>
            <a:off x="1669680" y="2553480"/>
            <a:ext cx="216000" cy="996840"/>
          </a:xfrm>
          <a:custGeom>
            <a:avLst/>
            <a:gdLst/>
            <a:ahLst/>
            <a:cxnLst/>
            <a:rect l="l" t="t" r="r" b="b"/>
            <a:pathLst>
              <a:path w="606" h="2775">
                <a:moveTo>
                  <a:pt x="302" y="0"/>
                </a:moveTo>
                <a:lnTo>
                  <a:pt x="303" y="0"/>
                </a:lnTo>
                <a:cubicBezTo>
                  <a:pt x="249" y="0"/>
                  <a:pt x="197" y="14"/>
                  <a:pt x="151" y="41"/>
                </a:cubicBezTo>
                <a:cubicBezTo>
                  <a:pt x="105" y="67"/>
                  <a:pt x="67" y="105"/>
                  <a:pt x="41" y="151"/>
                </a:cubicBezTo>
                <a:cubicBezTo>
                  <a:pt x="14" y="197"/>
                  <a:pt x="0" y="249"/>
                  <a:pt x="0" y="303"/>
                </a:cubicBezTo>
                <a:lnTo>
                  <a:pt x="0" y="2471"/>
                </a:lnTo>
                <a:lnTo>
                  <a:pt x="0" y="2472"/>
                </a:lnTo>
                <a:cubicBezTo>
                  <a:pt x="0" y="2525"/>
                  <a:pt x="14" y="2577"/>
                  <a:pt x="41" y="2623"/>
                </a:cubicBezTo>
                <a:cubicBezTo>
                  <a:pt x="67" y="2669"/>
                  <a:pt x="105" y="2707"/>
                  <a:pt x="151" y="2733"/>
                </a:cubicBezTo>
                <a:cubicBezTo>
                  <a:pt x="197" y="2760"/>
                  <a:pt x="249" y="2774"/>
                  <a:pt x="303" y="2774"/>
                </a:cubicBezTo>
                <a:lnTo>
                  <a:pt x="302" y="2774"/>
                </a:lnTo>
                <a:lnTo>
                  <a:pt x="303" y="2774"/>
                </a:lnTo>
                <a:cubicBezTo>
                  <a:pt x="356" y="2774"/>
                  <a:pt x="408" y="2760"/>
                  <a:pt x="454" y="2733"/>
                </a:cubicBezTo>
                <a:cubicBezTo>
                  <a:pt x="500" y="2707"/>
                  <a:pt x="538" y="2669"/>
                  <a:pt x="564" y="2623"/>
                </a:cubicBezTo>
                <a:cubicBezTo>
                  <a:pt x="591" y="2577"/>
                  <a:pt x="605" y="2525"/>
                  <a:pt x="605" y="2472"/>
                </a:cubicBezTo>
                <a:lnTo>
                  <a:pt x="605" y="302"/>
                </a:lnTo>
                <a:lnTo>
                  <a:pt x="605" y="303"/>
                </a:lnTo>
                <a:lnTo>
                  <a:pt x="605" y="303"/>
                </a:lnTo>
                <a:cubicBezTo>
                  <a:pt x="605" y="249"/>
                  <a:pt x="591" y="197"/>
                  <a:pt x="564" y="151"/>
                </a:cubicBezTo>
                <a:cubicBezTo>
                  <a:pt x="538" y="105"/>
                  <a:pt x="500" y="67"/>
                  <a:pt x="454" y="41"/>
                </a:cubicBezTo>
                <a:cubicBezTo>
                  <a:pt x="408" y="14"/>
                  <a:pt x="356" y="0"/>
                  <a:pt x="303" y="0"/>
                </a:cubicBezTo>
                <a:lnTo>
                  <a:pt x="302" y="0"/>
                </a:lnTo>
              </a:path>
            </a:pathLst>
          </a:cu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sp>
        <p:nvSpPr>
          <p:cNvPr id="211" name="CustomShape 10"/>
          <p:cNvSpPr/>
          <p:nvPr/>
        </p:nvSpPr>
        <p:spPr>
          <a:xfrm>
            <a:off x="1669680" y="4136400"/>
            <a:ext cx="216000" cy="996840"/>
          </a:xfrm>
          <a:custGeom>
            <a:avLst/>
            <a:gdLst/>
            <a:ahLst/>
            <a:cxnLst/>
            <a:rect l="l" t="t" r="r" b="b"/>
            <a:pathLst>
              <a:path w="606" h="2775">
                <a:moveTo>
                  <a:pt x="302" y="0"/>
                </a:moveTo>
                <a:lnTo>
                  <a:pt x="303" y="0"/>
                </a:lnTo>
                <a:cubicBezTo>
                  <a:pt x="249" y="0"/>
                  <a:pt x="197" y="14"/>
                  <a:pt x="151" y="41"/>
                </a:cubicBezTo>
                <a:cubicBezTo>
                  <a:pt x="105" y="67"/>
                  <a:pt x="67" y="105"/>
                  <a:pt x="41" y="151"/>
                </a:cubicBezTo>
                <a:cubicBezTo>
                  <a:pt x="14" y="197"/>
                  <a:pt x="0" y="249"/>
                  <a:pt x="0" y="303"/>
                </a:cubicBezTo>
                <a:lnTo>
                  <a:pt x="0" y="2471"/>
                </a:lnTo>
                <a:lnTo>
                  <a:pt x="0" y="2472"/>
                </a:lnTo>
                <a:cubicBezTo>
                  <a:pt x="0" y="2525"/>
                  <a:pt x="14" y="2577"/>
                  <a:pt x="41" y="2623"/>
                </a:cubicBezTo>
                <a:cubicBezTo>
                  <a:pt x="67" y="2669"/>
                  <a:pt x="105" y="2707"/>
                  <a:pt x="151" y="2733"/>
                </a:cubicBezTo>
                <a:cubicBezTo>
                  <a:pt x="197" y="2760"/>
                  <a:pt x="249" y="2774"/>
                  <a:pt x="303" y="2774"/>
                </a:cubicBezTo>
                <a:lnTo>
                  <a:pt x="302" y="2774"/>
                </a:lnTo>
                <a:lnTo>
                  <a:pt x="303" y="2774"/>
                </a:lnTo>
                <a:cubicBezTo>
                  <a:pt x="356" y="2774"/>
                  <a:pt x="408" y="2760"/>
                  <a:pt x="454" y="2733"/>
                </a:cubicBezTo>
                <a:cubicBezTo>
                  <a:pt x="500" y="2707"/>
                  <a:pt x="538" y="2669"/>
                  <a:pt x="564" y="2623"/>
                </a:cubicBezTo>
                <a:cubicBezTo>
                  <a:pt x="591" y="2577"/>
                  <a:pt x="605" y="2525"/>
                  <a:pt x="605" y="2472"/>
                </a:cubicBezTo>
                <a:lnTo>
                  <a:pt x="605" y="302"/>
                </a:lnTo>
                <a:lnTo>
                  <a:pt x="605" y="303"/>
                </a:lnTo>
                <a:lnTo>
                  <a:pt x="605" y="303"/>
                </a:lnTo>
                <a:cubicBezTo>
                  <a:pt x="605" y="249"/>
                  <a:pt x="591" y="197"/>
                  <a:pt x="564" y="151"/>
                </a:cubicBezTo>
                <a:cubicBezTo>
                  <a:pt x="538" y="105"/>
                  <a:pt x="500" y="67"/>
                  <a:pt x="454" y="41"/>
                </a:cubicBezTo>
                <a:cubicBezTo>
                  <a:pt x="408" y="14"/>
                  <a:pt x="356" y="0"/>
                  <a:pt x="303" y="0"/>
                </a:cubicBezTo>
                <a:lnTo>
                  <a:pt x="302" y="0"/>
                </a:lnTo>
              </a:path>
            </a:pathLst>
          </a:cu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sp>
        <p:nvSpPr>
          <p:cNvPr id="212" name="CustomShape 11"/>
          <p:cNvSpPr/>
          <p:nvPr/>
        </p:nvSpPr>
        <p:spPr>
          <a:xfrm>
            <a:off x="1669680" y="5244120"/>
            <a:ext cx="216000" cy="517320"/>
          </a:xfrm>
          <a:custGeom>
            <a:avLst/>
            <a:gdLst/>
            <a:ahLst/>
            <a:cxnLst/>
            <a:rect l="l" t="t" r="r" b="b"/>
            <a:pathLst>
              <a:path w="606" h="1443">
                <a:moveTo>
                  <a:pt x="302" y="0"/>
                </a:moveTo>
                <a:lnTo>
                  <a:pt x="303" y="0"/>
                </a:lnTo>
                <a:cubicBezTo>
                  <a:pt x="249" y="0"/>
                  <a:pt x="197" y="14"/>
                  <a:pt x="151" y="41"/>
                </a:cubicBezTo>
                <a:cubicBezTo>
                  <a:pt x="105" y="67"/>
                  <a:pt x="67" y="105"/>
                  <a:pt x="41" y="151"/>
                </a:cubicBezTo>
                <a:cubicBezTo>
                  <a:pt x="14" y="197"/>
                  <a:pt x="0" y="249"/>
                  <a:pt x="0" y="303"/>
                </a:cubicBezTo>
                <a:lnTo>
                  <a:pt x="0" y="1139"/>
                </a:lnTo>
                <a:lnTo>
                  <a:pt x="0" y="1140"/>
                </a:lnTo>
                <a:cubicBezTo>
                  <a:pt x="0" y="1193"/>
                  <a:pt x="14" y="1245"/>
                  <a:pt x="41" y="1291"/>
                </a:cubicBezTo>
                <a:cubicBezTo>
                  <a:pt x="67" y="1337"/>
                  <a:pt x="105" y="1375"/>
                  <a:pt x="151" y="1401"/>
                </a:cubicBezTo>
                <a:cubicBezTo>
                  <a:pt x="197" y="1428"/>
                  <a:pt x="249" y="1442"/>
                  <a:pt x="303" y="1442"/>
                </a:cubicBezTo>
                <a:lnTo>
                  <a:pt x="302" y="1442"/>
                </a:lnTo>
                <a:lnTo>
                  <a:pt x="303" y="1442"/>
                </a:lnTo>
                <a:cubicBezTo>
                  <a:pt x="356" y="1442"/>
                  <a:pt x="408" y="1428"/>
                  <a:pt x="454" y="1401"/>
                </a:cubicBezTo>
                <a:cubicBezTo>
                  <a:pt x="500" y="1375"/>
                  <a:pt x="538" y="1337"/>
                  <a:pt x="564" y="1291"/>
                </a:cubicBezTo>
                <a:cubicBezTo>
                  <a:pt x="591" y="1245"/>
                  <a:pt x="605" y="1193"/>
                  <a:pt x="605" y="1140"/>
                </a:cubicBezTo>
                <a:lnTo>
                  <a:pt x="605" y="302"/>
                </a:lnTo>
                <a:lnTo>
                  <a:pt x="605" y="303"/>
                </a:lnTo>
                <a:lnTo>
                  <a:pt x="605" y="303"/>
                </a:lnTo>
                <a:cubicBezTo>
                  <a:pt x="605" y="249"/>
                  <a:pt x="591" y="197"/>
                  <a:pt x="564" y="151"/>
                </a:cubicBezTo>
                <a:cubicBezTo>
                  <a:pt x="538" y="105"/>
                  <a:pt x="500" y="67"/>
                  <a:pt x="454" y="41"/>
                </a:cubicBezTo>
                <a:cubicBezTo>
                  <a:pt x="408" y="14"/>
                  <a:pt x="356" y="0"/>
                  <a:pt x="303" y="0"/>
                </a:cubicBezTo>
                <a:lnTo>
                  <a:pt x="302" y="0"/>
                </a:lnTo>
              </a:path>
            </a:pathLst>
          </a:cu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sp>
        <p:nvSpPr>
          <p:cNvPr id="213" name="CustomShape 12"/>
          <p:cNvSpPr/>
          <p:nvPr/>
        </p:nvSpPr>
        <p:spPr>
          <a:xfrm>
            <a:off x="1006920" y="1577880"/>
            <a:ext cx="802440" cy="33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0" strike="noStrike" spc="-1">
                <a:solidFill>
                  <a:srgbClr val="000000"/>
                </a:solidFill>
                <a:latin typeface="Arial"/>
                <a:ea typeface="DejaVu Sans"/>
              </a:rPr>
              <a:t>14h00</a:t>
            </a:r>
            <a:endParaRPr lang="fr-FR" sz="1600" b="0" strike="noStrike" spc="-1">
              <a:latin typeface="Arial"/>
            </a:endParaRPr>
          </a:p>
        </p:txBody>
      </p:sp>
      <p:sp>
        <p:nvSpPr>
          <p:cNvPr id="214" name="CustomShape 13"/>
          <p:cNvSpPr/>
          <p:nvPr/>
        </p:nvSpPr>
        <p:spPr>
          <a:xfrm>
            <a:off x="1006920" y="5812560"/>
            <a:ext cx="802440" cy="33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0" strike="noStrike" spc="-1">
                <a:solidFill>
                  <a:srgbClr val="000000"/>
                </a:solidFill>
                <a:latin typeface="Arial"/>
                <a:ea typeface="DejaVu Sans"/>
              </a:rPr>
              <a:t>16h50</a:t>
            </a:r>
            <a:endParaRPr lang="fr-FR" sz="1600" b="0" strike="noStrike" spc="-1">
              <a:latin typeface="Arial"/>
            </a:endParaRPr>
          </a:p>
        </p:txBody>
      </p:sp>
      <p:sp>
        <p:nvSpPr>
          <p:cNvPr id="215" name="CustomShape 14"/>
          <p:cNvSpPr/>
          <p:nvPr/>
        </p:nvSpPr>
        <p:spPr>
          <a:xfrm>
            <a:off x="1006920" y="2369880"/>
            <a:ext cx="802440" cy="33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0" strike="noStrike" spc="-1">
                <a:solidFill>
                  <a:srgbClr val="000000"/>
                </a:solidFill>
                <a:latin typeface="Arial"/>
                <a:ea typeface="DejaVu Sans"/>
              </a:rPr>
              <a:t>14h20</a:t>
            </a:r>
            <a:endParaRPr lang="fr-FR" sz="1600" b="0" strike="noStrike" spc="-1">
              <a:latin typeface="Arial"/>
            </a:endParaRPr>
          </a:p>
        </p:txBody>
      </p:sp>
      <p:sp>
        <p:nvSpPr>
          <p:cNvPr id="216" name="CustomShape 15"/>
          <p:cNvSpPr/>
          <p:nvPr/>
        </p:nvSpPr>
        <p:spPr>
          <a:xfrm>
            <a:off x="1006920" y="4069080"/>
            <a:ext cx="802440" cy="33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0" strike="noStrike" spc="-1">
                <a:solidFill>
                  <a:srgbClr val="000000"/>
                </a:solidFill>
                <a:latin typeface="Arial"/>
                <a:ea typeface="DejaVu Sans"/>
              </a:rPr>
              <a:t>15h50</a:t>
            </a:r>
            <a:endParaRPr lang="fr-FR" sz="1600" b="0" strike="noStrike" spc="-1">
              <a:latin typeface="Arial"/>
            </a:endParaRPr>
          </a:p>
        </p:txBody>
      </p:sp>
      <p:sp>
        <p:nvSpPr>
          <p:cNvPr id="217" name="CustomShape 16"/>
          <p:cNvSpPr/>
          <p:nvPr/>
        </p:nvSpPr>
        <p:spPr>
          <a:xfrm>
            <a:off x="1006920" y="5306760"/>
            <a:ext cx="802440" cy="33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0" strike="noStrike" spc="-1">
                <a:solidFill>
                  <a:srgbClr val="000000"/>
                </a:solidFill>
                <a:latin typeface="Arial"/>
                <a:ea typeface="DejaVu Sans"/>
              </a:rPr>
              <a:t>16h40</a:t>
            </a:r>
            <a:endParaRPr lang="fr-FR" sz="1600" b="0" strike="noStrike" spc="-1">
              <a:latin typeface="Arial"/>
            </a:endParaRPr>
          </a:p>
        </p:txBody>
      </p:sp>
      <p:sp>
        <p:nvSpPr>
          <p:cNvPr id="218" name="CustomShape 17"/>
          <p:cNvSpPr/>
          <p:nvPr/>
        </p:nvSpPr>
        <p:spPr>
          <a:xfrm>
            <a:off x="1006920" y="6405840"/>
            <a:ext cx="802440" cy="33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600" b="0" strike="noStrike" spc="-1">
                <a:solidFill>
                  <a:srgbClr val="000000"/>
                </a:solidFill>
                <a:latin typeface="Arial"/>
                <a:ea typeface="DejaVu Sans"/>
              </a:rPr>
              <a:t>17h00</a:t>
            </a:r>
            <a:endParaRPr lang="fr-FR" sz="16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19" name="Image 5"/>
          <p:cNvPicPr/>
          <p:nvPr/>
        </p:nvPicPr>
        <p:blipFill>
          <a:blip r:embed="rId2"/>
          <a:stretch/>
        </p:blipFill>
        <p:spPr>
          <a:xfrm rot="10800000">
            <a:off x="361800" y="359640"/>
            <a:ext cx="9969480" cy="6837480"/>
          </a:xfrm>
          <a:prstGeom prst="rect">
            <a:avLst/>
          </a:prstGeom>
          <a:ln w="25560">
            <a:noFill/>
          </a:ln>
        </p:spPr>
      </p:pic>
      <p:sp>
        <p:nvSpPr>
          <p:cNvPr id="220" name="CustomShape 1"/>
          <p:cNvSpPr/>
          <p:nvPr/>
        </p:nvSpPr>
        <p:spPr>
          <a:xfrm>
            <a:off x="6675840" y="707400"/>
            <a:ext cx="3328560" cy="6120720"/>
          </a:xfrm>
          <a:custGeom>
            <a:avLst/>
            <a:gdLst/>
            <a:ahLst/>
            <a:cxnLst/>
            <a:rect l="l" t="t" r="r" b="b"/>
            <a:pathLst>
              <a:path w="21600" h="21600">
                <a:moveTo>
                  <a:pt x="0" y="0"/>
                </a:moveTo>
                <a:lnTo>
                  <a:pt x="21600" y="0"/>
                </a:lnTo>
                <a:lnTo>
                  <a:pt x="21600" y="21600"/>
                </a:lnTo>
                <a:lnTo>
                  <a:pt x="0" y="21600"/>
                </a:lnTo>
                <a:close/>
              </a:path>
            </a:pathLst>
          </a:custGeom>
          <a:solidFill>
            <a:srgbClr val="F3F3F3">
              <a:alpha val="88000"/>
            </a:srgbClr>
          </a:solidFill>
          <a:ln w="0">
            <a:noFill/>
          </a:ln>
        </p:spPr>
        <p:style>
          <a:lnRef idx="0">
            <a:scrgbClr r="0" g="0" b="0"/>
          </a:lnRef>
          <a:fillRef idx="0">
            <a:scrgbClr r="0" g="0" b="0"/>
          </a:fillRef>
          <a:effectRef idx="0">
            <a:scrgbClr r="0" g="0" b="0"/>
          </a:effectRef>
          <a:fontRef idx="minor"/>
        </p:style>
      </p:sp>
      <p:sp>
        <p:nvSpPr>
          <p:cNvPr id="221" name="CustomShape 2"/>
          <p:cNvSpPr/>
          <p:nvPr/>
        </p:nvSpPr>
        <p:spPr>
          <a:xfrm>
            <a:off x="6780960" y="2670480"/>
            <a:ext cx="3118320" cy="147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3000" b="1" strike="noStrike" spc="-1">
                <a:solidFill>
                  <a:srgbClr val="000000"/>
                </a:solidFill>
                <a:latin typeface="Arial Black"/>
                <a:ea typeface="DejaVu Sans"/>
              </a:rPr>
              <a:t>Retour sur la démarche IMPACCT</a:t>
            </a:r>
            <a:endParaRPr lang="fr-FR" sz="30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22" name="Image 8"/>
          <p:cNvPicPr/>
          <p:nvPr/>
        </p:nvPicPr>
        <p:blipFill>
          <a:blip r:embed="rId2"/>
          <a:stretch/>
        </p:blipFill>
        <p:spPr>
          <a:xfrm>
            <a:off x="563040" y="406080"/>
            <a:ext cx="564840" cy="597960"/>
          </a:xfrm>
          <a:prstGeom prst="rect">
            <a:avLst/>
          </a:prstGeom>
          <a:ln w="25560">
            <a:noFill/>
          </a:ln>
        </p:spPr>
      </p:pic>
      <p:sp>
        <p:nvSpPr>
          <p:cNvPr id="223" name="CustomShape 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224" name="CustomShape 2"/>
          <p:cNvSpPr/>
          <p:nvPr/>
        </p:nvSpPr>
        <p:spPr>
          <a:xfrm>
            <a:off x="1212120" y="797040"/>
            <a:ext cx="7718760" cy="3553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spc="-151">
                <a:solidFill>
                  <a:srgbClr val="051922"/>
                </a:solidFill>
                <a:latin typeface="Arial Black"/>
                <a:ea typeface="DejaVu Sans"/>
              </a:rPr>
              <a:t>RETOUR SUR LA DÉMARCHE IMPACCT  </a:t>
            </a:r>
            <a:endParaRPr lang="fr-FR" sz="2400" b="0" strike="noStrike" spc="-1">
              <a:latin typeface="Arial"/>
            </a:endParaRPr>
          </a:p>
        </p:txBody>
      </p:sp>
      <p:sp>
        <p:nvSpPr>
          <p:cNvPr id="225" name="CustomShape 3"/>
          <p:cNvSpPr/>
          <p:nvPr/>
        </p:nvSpPr>
        <p:spPr>
          <a:xfrm>
            <a:off x="671040" y="4497120"/>
            <a:ext cx="9060120" cy="1205640"/>
          </a:xfrm>
          <a:custGeom>
            <a:avLst/>
            <a:gdLst/>
            <a:ahLst/>
            <a:cxnLst/>
            <a:rect l="l" t="t" r="r" b="b"/>
            <a:pathLst>
              <a:path w="21600" h="21600">
                <a:moveTo>
                  <a:pt x="0" y="0"/>
                </a:moveTo>
                <a:lnTo>
                  <a:pt x="21600" y="0"/>
                </a:lnTo>
                <a:lnTo>
                  <a:pt x="21600" y="21600"/>
                </a:lnTo>
                <a:lnTo>
                  <a:pt x="0" y="21600"/>
                </a:lnTo>
                <a:close/>
              </a:path>
            </a:pathLst>
          </a:custGeom>
          <a:solidFill>
            <a:srgbClr val="F2F2F2"/>
          </a:solidFill>
          <a:ln w="0">
            <a:noFill/>
          </a:ln>
        </p:spPr>
        <p:style>
          <a:lnRef idx="0">
            <a:scrgbClr r="0" g="0" b="0"/>
          </a:lnRef>
          <a:fillRef idx="0">
            <a:scrgbClr r="0" g="0" b="0"/>
          </a:fillRef>
          <a:effectRef idx="0">
            <a:scrgbClr r="0" g="0" b="0"/>
          </a:effectRef>
          <a:fontRef idx="minor"/>
        </p:style>
      </p:sp>
      <p:pic>
        <p:nvPicPr>
          <p:cNvPr id="226" name="Image 31" descr="Une image contenant extérieur, eau, personne, plage&#10;&#10;Description générée automatiquement"/>
          <p:cNvPicPr/>
          <p:nvPr/>
        </p:nvPicPr>
        <p:blipFill>
          <a:blip r:embed="rId3" cstate="email">
            <a:alphaModFix amt="80000"/>
            <a:extLst>
              <a:ext uri="{28A0092B-C50C-407E-A947-70E740481C1C}">
                <a14:useLocalDpi xmlns:a14="http://schemas.microsoft.com/office/drawing/2010/main"/>
              </a:ext>
            </a:extLst>
          </a:blip>
          <a:stretch/>
        </p:blipFill>
        <p:spPr>
          <a:xfrm>
            <a:off x="6034320" y="2347920"/>
            <a:ext cx="1299600" cy="860400"/>
          </a:xfrm>
          <a:prstGeom prst="rect">
            <a:avLst/>
          </a:prstGeom>
          <a:ln w="25560">
            <a:noFill/>
          </a:ln>
        </p:spPr>
      </p:pic>
      <p:pic>
        <p:nvPicPr>
          <p:cNvPr id="227" name="Picture 2" descr="gray binocular with stand facing seashore"/>
          <p:cNvPicPr/>
          <p:nvPr/>
        </p:nvPicPr>
        <p:blipFill>
          <a:blip r:embed="rId4" cstate="email">
            <a:alphaModFix amt="80000"/>
            <a:extLst>
              <a:ext uri="{28A0092B-C50C-407E-A947-70E740481C1C}">
                <a14:useLocalDpi xmlns:a14="http://schemas.microsoft.com/office/drawing/2010/main"/>
              </a:ext>
            </a:extLst>
          </a:blip>
          <a:stretch/>
        </p:blipFill>
        <p:spPr>
          <a:xfrm>
            <a:off x="6034320" y="3496320"/>
            <a:ext cx="1299960" cy="860400"/>
          </a:xfrm>
          <a:prstGeom prst="rect">
            <a:avLst/>
          </a:prstGeom>
          <a:ln w="25560">
            <a:noFill/>
          </a:ln>
        </p:spPr>
      </p:pic>
      <p:pic>
        <p:nvPicPr>
          <p:cNvPr id="228" name="Picture 4" descr="person holding blue and green map"/>
          <p:cNvPicPr/>
          <p:nvPr/>
        </p:nvPicPr>
        <p:blipFill>
          <a:blip r:embed="rId5" cstate="email">
            <a:alphaModFix amt="80000"/>
            <a:extLst>
              <a:ext uri="{28A0092B-C50C-407E-A947-70E740481C1C}">
                <a14:useLocalDpi xmlns:a14="http://schemas.microsoft.com/office/drawing/2010/main"/>
              </a:ext>
            </a:extLst>
          </a:blip>
          <a:stretch/>
        </p:blipFill>
        <p:spPr>
          <a:xfrm>
            <a:off x="6034320" y="4644360"/>
            <a:ext cx="1299960" cy="860400"/>
          </a:xfrm>
          <a:prstGeom prst="rect">
            <a:avLst/>
          </a:prstGeom>
          <a:ln w="25560">
            <a:noFill/>
          </a:ln>
        </p:spPr>
      </p:pic>
      <p:pic>
        <p:nvPicPr>
          <p:cNvPr id="229" name="Picture 4"/>
          <p:cNvPicPr/>
          <p:nvPr/>
        </p:nvPicPr>
        <p:blipFill>
          <a:blip r:embed="rId6" cstate="email">
            <a:alphaModFix amt="80000"/>
            <a:extLst>
              <a:ext uri="{28A0092B-C50C-407E-A947-70E740481C1C}">
                <a14:useLocalDpi xmlns:a14="http://schemas.microsoft.com/office/drawing/2010/main"/>
              </a:ext>
            </a:extLst>
          </a:blip>
          <a:stretch/>
        </p:blipFill>
        <p:spPr>
          <a:xfrm>
            <a:off x="6034320" y="5793120"/>
            <a:ext cx="1299960" cy="860400"/>
          </a:xfrm>
          <a:prstGeom prst="rect">
            <a:avLst/>
          </a:prstGeom>
          <a:ln w="25560">
            <a:noFill/>
          </a:ln>
        </p:spPr>
      </p:pic>
      <p:sp>
        <p:nvSpPr>
          <p:cNvPr id="230" name="CustomShape 4"/>
          <p:cNvSpPr/>
          <p:nvPr/>
        </p:nvSpPr>
        <p:spPr>
          <a:xfrm rot="2677800" flipH="1">
            <a:off x="872640" y="5829120"/>
            <a:ext cx="146880" cy="144720"/>
          </a:xfrm>
          <a:custGeom>
            <a:avLst/>
            <a:gdLst/>
            <a:ahLst/>
            <a:cxnLst/>
            <a:rect l="l" t="t" r="r" b="b"/>
            <a:pathLst>
              <a:path w="21600" h="21600">
                <a:moveTo>
                  <a:pt x="0" y="0"/>
                </a:moveTo>
                <a:lnTo>
                  <a:pt x="21600" y="0"/>
                </a:lnTo>
                <a:lnTo>
                  <a:pt x="21600" y="21600"/>
                </a:lnTo>
                <a:lnTo>
                  <a:pt x="0" y="21600"/>
                </a:lnTo>
                <a:close/>
              </a:path>
            </a:pathLst>
          </a:custGeom>
          <a:solidFill>
            <a:srgbClr val="222222"/>
          </a:solidFill>
          <a:ln w="0">
            <a:noFill/>
          </a:ln>
        </p:spPr>
        <p:style>
          <a:lnRef idx="0">
            <a:scrgbClr r="0" g="0" b="0"/>
          </a:lnRef>
          <a:fillRef idx="0">
            <a:scrgbClr r="0" g="0" b="0"/>
          </a:fillRef>
          <a:effectRef idx="0">
            <a:scrgbClr r="0" g="0" b="0"/>
          </a:effectRef>
          <a:fontRef idx="minor"/>
        </p:style>
      </p:sp>
      <p:sp>
        <p:nvSpPr>
          <p:cNvPr id="231" name="CustomShape 5"/>
          <p:cNvSpPr/>
          <p:nvPr/>
        </p:nvSpPr>
        <p:spPr>
          <a:xfrm rot="2700000" flipH="1">
            <a:off x="754200" y="3431520"/>
            <a:ext cx="417960" cy="409680"/>
          </a:xfrm>
          <a:custGeom>
            <a:avLst/>
            <a:gdLst/>
            <a:ahLst/>
            <a:cxnLst/>
            <a:rect l="l" t="t" r="r" b="b"/>
            <a:pathLst>
              <a:path w="21600" h="21600">
                <a:moveTo>
                  <a:pt x="0" y="0"/>
                </a:moveTo>
                <a:lnTo>
                  <a:pt x="21600" y="0"/>
                </a:lnTo>
                <a:lnTo>
                  <a:pt x="21600" y="21600"/>
                </a:lnTo>
                <a:lnTo>
                  <a:pt x="0" y="21600"/>
                </a:lnTo>
                <a:close/>
              </a:path>
            </a:pathLst>
          </a:custGeom>
          <a:solidFill>
            <a:srgbClr val="5495A2">
              <a:alpha val="20000"/>
            </a:srgbClr>
          </a:solidFill>
          <a:ln w="0">
            <a:noFill/>
          </a:ln>
        </p:spPr>
        <p:style>
          <a:lnRef idx="0">
            <a:scrgbClr r="0" g="0" b="0"/>
          </a:lnRef>
          <a:fillRef idx="0">
            <a:scrgbClr r="0" g="0" b="0"/>
          </a:fillRef>
          <a:effectRef idx="0">
            <a:scrgbClr r="0" g="0" b="0"/>
          </a:effectRef>
          <a:fontRef idx="minor"/>
        </p:style>
      </p:sp>
      <p:sp>
        <p:nvSpPr>
          <p:cNvPr id="232" name="CustomShape 6"/>
          <p:cNvSpPr/>
          <p:nvPr/>
        </p:nvSpPr>
        <p:spPr>
          <a:xfrm>
            <a:off x="700560" y="1876680"/>
            <a:ext cx="360" cy="4529160"/>
          </a:xfrm>
          <a:custGeom>
            <a:avLst/>
            <a:gdLst/>
            <a:ahLst/>
            <a:cxnLst/>
            <a:rect l="l" t="t" r="r" b="b"/>
            <a:pathLst>
              <a:path w="21600" h="21600">
                <a:moveTo>
                  <a:pt x="0" y="0"/>
                </a:moveTo>
                <a:lnTo>
                  <a:pt x="21600" y="21600"/>
                </a:lnTo>
              </a:path>
            </a:pathLst>
          </a:custGeom>
          <a:noFill/>
          <a:ln w="12600">
            <a:solidFill>
              <a:srgbClr val="222222">
                <a:alpha val="55000"/>
              </a:srgbClr>
            </a:solidFill>
            <a:prstDash val="sysDot"/>
            <a:miter/>
          </a:ln>
        </p:spPr>
        <p:style>
          <a:lnRef idx="0">
            <a:scrgbClr r="0" g="0" b="0"/>
          </a:lnRef>
          <a:fillRef idx="0">
            <a:scrgbClr r="0" g="0" b="0"/>
          </a:fillRef>
          <a:effectRef idx="0">
            <a:scrgbClr r="0" g="0" b="0"/>
          </a:effectRef>
          <a:fontRef idx="minor"/>
        </p:style>
      </p:sp>
      <p:sp>
        <p:nvSpPr>
          <p:cNvPr id="233" name="CustomShape 7"/>
          <p:cNvSpPr/>
          <p:nvPr/>
        </p:nvSpPr>
        <p:spPr>
          <a:xfrm rot="2677800" flipH="1">
            <a:off x="864000" y="2215800"/>
            <a:ext cx="146880" cy="144720"/>
          </a:xfrm>
          <a:custGeom>
            <a:avLst/>
            <a:gdLst/>
            <a:ahLst/>
            <a:cxnLst/>
            <a:rect l="l" t="t" r="r" b="b"/>
            <a:pathLst>
              <a:path w="21600" h="21600">
                <a:moveTo>
                  <a:pt x="0" y="0"/>
                </a:moveTo>
                <a:lnTo>
                  <a:pt x="21600" y="0"/>
                </a:lnTo>
                <a:lnTo>
                  <a:pt x="21600" y="21600"/>
                </a:lnTo>
                <a:lnTo>
                  <a:pt x="0" y="21600"/>
                </a:lnTo>
                <a:close/>
              </a:path>
            </a:pathLst>
          </a:custGeom>
          <a:solidFill>
            <a:srgbClr val="222222"/>
          </a:solidFill>
          <a:ln w="0">
            <a:noFill/>
          </a:ln>
        </p:spPr>
        <p:style>
          <a:lnRef idx="0">
            <a:scrgbClr r="0" g="0" b="0"/>
          </a:lnRef>
          <a:fillRef idx="0">
            <a:scrgbClr r="0" g="0" b="0"/>
          </a:fillRef>
          <a:effectRef idx="0">
            <a:scrgbClr r="0" g="0" b="0"/>
          </a:effectRef>
          <a:fontRef idx="minor"/>
        </p:style>
      </p:sp>
      <p:sp>
        <p:nvSpPr>
          <p:cNvPr id="234" name="CustomShape 8"/>
          <p:cNvSpPr/>
          <p:nvPr/>
        </p:nvSpPr>
        <p:spPr>
          <a:xfrm rot="2700000" flipH="1">
            <a:off x="754200" y="4633560"/>
            <a:ext cx="417960" cy="409680"/>
          </a:xfrm>
          <a:custGeom>
            <a:avLst/>
            <a:gdLst/>
            <a:ahLst/>
            <a:cxnLst/>
            <a:rect l="l" t="t" r="r" b="b"/>
            <a:pathLst>
              <a:path w="21600" h="21600">
                <a:moveTo>
                  <a:pt x="0" y="0"/>
                </a:moveTo>
                <a:lnTo>
                  <a:pt x="21600" y="0"/>
                </a:lnTo>
                <a:lnTo>
                  <a:pt x="21600" y="21600"/>
                </a:lnTo>
                <a:lnTo>
                  <a:pt x="0" y="21600"/>
                </a:lnTo>
                <a:close/>
              </a:path>
            </a:pathLst>
          </a:custGeom>
          <a:solidFill>
            <a:srgbClr val="5495A2">
              <a:alpha val="20000"/>
            </a:srgbClr>
          </a:solidFill>
          <a:ln w="0">
            <a:noFill/>
          </a:ln>
        </p:spPr>
        <p:style>
          <a:lnRef idx="0">
            <a:scrgbClr r="0" g="0" b="0"/>
          </a:lnRef>
          <a:fillRef idx="0">
            <a:scrgbClr r="0" g="0" b="0"/>
          </a:fillRef>
          <a:effectRef idx="0">
            <a:scrgbClr r="0" g="0" b="0"/>
          </a:effectRef>
          <a:fontRef idx="minor"/>
        </p:style>
      </p:sp>
      <p:grpSp>
        <p:nvGrpSpPr>
          <p:cNvPr id="235" name="Group 9"/>
          <p:cNvGrpSpPr/>
          <p:nvPr/>
        </p:nvGrpSpPr>
        <p:grpSpPr>
          <a:xfrm>
            <a:off x="1164600" y="2182320"/>
            <a:ext cx="4739400" cy="1215000"/>
            <a:chOff x="1164600" y="2182320"/>
            <a:chExt cx="4739400" cy="1215000"/>
          </a:xfrm>
        </p:grpSpPr>
        <p:sp>
          <p:nvSpPr>
            <p:cNvPr id="236" name="CustomShape 10"/>
            <p:cNvSpPr/>
            <p:nvPr/>
          </p:nvSpPr>
          <p:spPr>
            <a:xfrm>
              <a:off x="1164600" y="2325240"/>
              <a:ext cx="4739400" cy="107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1</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 est notre niveau de connaissance à date de l’impact du changement climatique sur la Bretagne ?</a:t>
              </a:r>
              <a:endParaRPr lang="fr-FR" sz="1100" b="0" strike="noStrike" spc="-1">
                <a:latin typeface="Arial"/>
              </a:endParaRPr>
            </a:p>
            <a:p>
              <a:pPr>
                <a:lnSpc>
                  <a:spcPct val="100000"/>
                </a:lnSpc>
              </a:pPr>
              <a:r>
                <a:rPr lang="fr-FR" sz="1050" b="0" strike="noStrike" spc="-1">
                  <a:solidFill>
                    <a:srgbClr val="000000"/>
                  </a:solidFill>
                  <a:latin typeface="Arial"/>
                  <a:ea typeface="DejaVu Sans"/>
                </a:rPr>
                <a:t>État des lieux des connaissances existantes, notamment autour de 5 dimensions du quotidien d’un Breton : se déplacer, habiter, travailler, s’alimenter, disposer de biens &amp; services.</a:t>
              </a:r>
              <a:endParaRPr lang="fr-FR" sz="1050" b="0" strike="noStrike" spc="-1">
                <a:latin typeface="Arial"/>
              </a:endParaRPr>
            </a:p>
          </p:txBody>
        </p:sp>
        <p:sp>
          <p:nvSpPr>
            <p:cNvPr id="237" name="CustomShape 11"/>
            <p:cNvSpPr/>
            <p:nvPr/>
          </p:nvSpPr>
          <p:spPr>
            <a:xfrm>
              <a:off x="1164600" y="2182320"/>
              <a:ext cx="74484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Avril 2022</a:t>
              </a:r>
              <a:endParaRPr lang="fr-FR" sz="1000" b="0" strike="noStrike" spc="-1">
                <a:latin typeface="Arial"/>
              </a:endParaRPr>
            </a:p>
          </p:txBody>
        </p:sp>
      </p:grpSp>
      <p:grpSp>
        <p:nvGrpSpPr>
          <p:cNvPr id="238" name="Group 12"/>
          <p:cNvGrpSpPr/>
          <p:nvPr/>
        </p:nvGrpSpPr>
        <p:grpSpPr>
          <a:xfrm>
            <a:off x="1165320" y="3539880"/>
            <a:ext cx="4739400" cy="1058760"/>
            <a:chOff x="1165320" y="3539880"/>
            <a:chExt cx="4739400" cy="1058760"/>
          </a:xfrm>
        </p:grpSpPr>
        <p:sp>
          <p:nvSpPr>
            <p:cNvPr id="239" name="CustomShape 13"/>
            <p:cNvSpPr/>
            <p:nvPr/>
          </p:nvSpPr>
          <p:spPr>
            <a:xfrm>
              <a:off x="1165320" y="3693960"/>
              <a:ext cx="4739400" cy="90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2</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Quelle réalité pour nos territoires ?</a:t>
              </a:r>
              <a:endParaRPr lang="fr-FR" sz="1100" b="0" strike="noStrike" spc="-1">
                <a:latin typeface="Arial"/>
              </a:endParaRPr>
            </a:p>
            <a:p>
              <a:pPr>
                <a:lnSpc>
                  <a:spcPct val="100000"/>
                </a:lnSpc>
              </a:pPr>
              <a:r>
                <a:rPr lang="fr-FR" sz="1050" b="0" strike="noStrike" spc="-1">
                  <a:solidFill>
                    <a:srgbClr val="000000"/>
                  </a:solidFill>
                  <a:latin typeface="Arial"/>
                  <a:ea typeface="DejaVu Sans"/>
                </a:rPr>
                <a:t>État des lieux des trois territoires d’expérimentation au travers d’une observation de terrain, interviews d’acteurs du territoire et d’éléments de repère.</a:t>
              </a:r>
              <a:endParaRPr lang="fr-FR" sz="1050" b="0" strike="noStrike" spc="-1">
                <a:latin typeface="Arial"/>
              </a:endParaRPr>
            </a:p>
          </p:txBody>
        </p:sp>
        <p:sp>
          <p:nvSpPr>
            <p:cNvPr id="240" name="CustomShape 14"/>
            <p:cNvSpPr/>
            <p:nvPr/>
          </p:nvSpPr>
          <p:spPr>
            <a:xfrm>
              <a:off x="1172880" y="3539880"/>
              <a:ext cx="74484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Juin 2022</a:t>
              </a:r>
              <a:endParaRPr lang="fr-FR" sz="1000" b="0" strike="noStrike" spc="-1">
                <a:latin typeface="Arial"/>
              </a:endParaRPr>
            </a:p>
          </p:txBody>
        </p:sp>
      </p:grpSp>
      <p:sp>
        <p:nvSpPr>
          <p:cNvPr id="241" name="CustomShape 15"/>
          <p:cNvSpPr/>
          <p:nvPr/>
        </p:nvSpPr>
        <p:spPr>
          <a:xfrm>
            <a:off x="1164600" y="4894920"/>
            <a:ext cx="4773600" cy="75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3</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Quels modes de vie à horizon 2050 pour chacun des territoires ?</a:t>
            </a:r>
            <a:endParaRPr lang="fr-FR" sz="1100" b="0" strike="noStrike" spc="-1">
              <a:latin typeface="Arial"/>
            </a:endParaRPr>
          </a:p>
          <a:p>
            <a:pPr>
              <a:lnSpc>
                <a:spcPct val="100000"/>
              </a:lnSpc>
            </a:pPr>
            <a:r>
              <a:rPr lang="fr-FR" sz="1050" b="0" strike="noStrike" spc="-1">
                <a:solidFill>
                  <a:srgbClr val="000000"/>
                </a:solidFill>
                <a:latin typeface="Arial"/>
                <a:ea typeface="DejaVu Sans"/>
              </a:rPr>
              <a:t>Co-construction des modes de vie avec les Bretons au travers des ateliers participatifs sur les territoires pilotes.</a:t>
            </a:r>
            <a:endParaRPr lang="fr-FR" sz="1050" b="0" strike="noStrike" spc="-1">
              <a:latin typeface="Arial"/>
            </a:endParaRPr>
          </a:p>
        </p:txBody>
      </p:sp>
      <p:sp>
        <p:nvSpPr>
          <p:cNvPr id="242" name="CustomShape 16"/>
          <p:cNvSpPr/>
          <p:nvPr/>
        </p:nvSpPr>
        <p:spPr>
          <a:xfrm>
            <a:off x="1164600" y="4739400"/>
            <a:ext cx="116604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Septembre 2022</a:t>
            </a:r>
            <a:endParaRPr lang="fr-FR" sz="1000" b="0" strike="noStrike" spc="-1">
              <a:latin typeface="Arial"/>
            </a:endParaRPr>
          </a:p>
        </p:txBody>
      </p:sp>
      <p:grpSp>
        <p:nvGrpSpPr>
          <p:cNvPr id="243" name="Group 17"/>
          <p:cNvGrpSpPr/>
          <p:nvPr/>
        </p:nvGrpSpPr>
        <p:grpSpPr>
          <a:xfrm>
            <a:off x="1164600" y="5779440"/>
            <a:ext cx="4187880" cy="754560"/>
            <a:chOff x="1164600" y="5779440"/>
            <a:chExt cx="4187880" cy="754560"/>
          </a:xfrm>
        </p:grpSpPr>
        <p:sp>
          <p:nvSpPr>
            <p:cNvPr id="244" name="CustomShape 18"/>
            <p:cNvSpPr/>
            <p:nvPr/>
          </p:nvSpPr>
          <p:spPr>
            <a:xfrm>
              <a:off x="1164600" y="5944680"/>
              <a:ext cx="4187880" cy="58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100" b="0" strike="noStrike" spc="-1">
                  <a:solidFill>
                    <a:srgbClr val="5495A2"/>
                  </a:solidFill>
                  <a:latin typeface="Arial"/>
                  <a:ea typeface="DejaVu Sans"/>
                </a:rPr>
                <a:t>PHASE 4</a:t>
              </a:r>
              <a:endParaRPr lang="fr-FR" sz="1100" b="0" strike="noStrike" spc="-1">
                <a:latin typeface="Arial"/>
              </a:endParaRPr>
            </a:p>
            <a:p>
              <a:pPr>
                <a:lnSpc>
                  <a:spcPct val="100000"/>
                </a:lnSpc>
              </a:pPr>
              <a:r>
                <a:rPr lang="fr-FR" sz="1100" b="1" strike="noStrike" spc="-1">
                  <a:solidFill>
                    <a:srgbClr val="5495A2"/>
                  </a:solidFill>
                  <a:latin typeface="Poppins"/>
                  <a:ea typeface="DejaVu Sans"/>
                </a:rPr>
                <a:t>Quels engagements pour les Bretons ?</a:t>
              </a:r>
              <a:endParaRPr lang="fr-FR" sz="1100" b="0" strike="noStrike" spc="-1">
                <a:latin typeface="Arial"/>
              </a:endParaRPr>
            </a:p>
            <a:p>
              <a:pPr>
                <a:lnSpc>
                  <a:spcPct val="100000"/>
                </a:lnSpc>
              </a:pPr>
              <a:r>
                <a:rPr lang="fr-FR" sz="1050" b="0" strike="noStrike" spc="-1">
                  <a:solidFill>
                    <a:srgbClr val="000000"/>
                  </a:solidFill>
                  <a:latin typeface="Arial"/>
                  <a:ea typeface="DejaVu Sans"/>
                </a:rPr>
                <a:t>Restitution et communication</a:t>
              </a:r>
              <a:endParaRPr lang="fr-FR" sz="1050" b="0" strike="noStrike" spc="-1">
                <a:latin typeface="Arial"/>
              </a:endParaRPr>
            </a:p>
          </p:txBody>
        </p:sp>
        <p:sp>
          <p:nvSpPr>
            <p:cNvPr id="245" name="CustomShape 19"/>
            <p:cNvSpPr/>
            <p:nvPr/>
          </p:nvSpPr>
          <p:spPr>
            <a:xfrm>
              <a:off x="1164600" y="5779440"/>
              <a:ext cx="744840" cy="24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00" b="0" strike="noStrike" spc="-1">
                  <a:solidFill>
                    <a:srgbClr val="000000"/>
                  </a:solidFill>
                  <a:latin typeface="Arial"/>
                  <a:ea typeface="DejaVu Sans"/>
                </a:rPr>
                <a:t>Fin 2022</a:t>
              </a:r>
              <a:endParaRPr lang="fr-FR" sz="1000" b="0" strike="noStrike" spc="-1">
                <a:latin typeface="Arial"/>
              </a:endParaRPr>
            </a:p>
          </p:txBody>
        </p:sp>
      </p:grpSp>
      <p:sp>
        <p:nvSpPr>
          <p:cNvPr id="246" name="CustomShape 20"/>
          <p:cNvSpPr/>
          <p:nvPr/>
        </p:nvSpPr>
        <p:spPr>
          <a:xfrm>
            <a:off x="1212840" y="1237320"/>
            <a:ext cx="806940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pPr>
            <a:r>
              <a:rPr lang="fr-FR" sz="1600" b="0" strike="noStrike" spc="-1">
                <a:solidFill>
                  <a:srgbClr val="FFFFFF"/>
                </a:solidFill>
                <a:highlight>
                  <a:srgbClr val="5495A2"/>
                </a:highlight>
                <a:latin typeface="Poppins"/>
                <a:ea typeface="DejaVu Sans"/>
              </a:rPr>
              <a:t> Comment imaginer des modes de vie soutenables et désirables pour les Bretons en réponse au changement climatique ?</a:t>
            </a:r>
            <a:r>
              <a:rPr lang="fr-FR" sz="1600" b="0" strike="noStrike" spc="-1">
                <a:solidFill>
                  <a:srgbClr val="5495A2"/>
                </a:solidFill>
                <a:highlight>
                  <a:srgbClr val="5495A2"/>
                </a:highlight>
                <a:latin typeface="Poppins"/>
                <a:ea typeface="DejaVu Sans"/>
              </a:rPr>
              <a:t>.</a:t>
            </a:r>
            <a:endParaRPr lang="fr-FR" sz="16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47" name="CustomShape 1"/>
          <p:cNvSpPr/>
          <p:nvPr/>
        </p:nvSpPr>
        <p:spPr>
          <a:xfrm>
            <a:off x="563040" y="538200"/>
            <a:ext cx="734040" cy="3636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248" name="CustomShape 2"/>
          <p:cNvSpPr/>
          <p:nvPr/>
        </p:nvSpPr>
        <p:spPr>
          <a:xfrm>
            <a:off x="727200" y="1760040"/>
            <a:ext cx="2752560" cy="1017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300" b="0" strike="noStrike" spc="-1">
                <a:solidFill>
                  <a:srgbClr val="FFFFFF"/>
                </a:solidFill>
                <a:highlight>
                  <a:srgbClr val="C0C0C0"/>
                </a:highlight>
                <a:latin typeface="Arial"/>
                <a:ea typeface="Arial"/>
              </a:rPr>
              <a:t>Atelier#1</a:t>
            </a:r>
            <a:endParaRPr lang="fr-FR" sz="1300" b="0" strike="noStrike" spc="-1">
              <a:latin typeface="Arial"/>
            </a:endParaRPr>
          </a:p>
          <a:p>
            <a:pPr>
              <a:lnSpc>
                <a:spcPct val="100000"/>
              </a:lnSpc>
            </a:pPr>
            <a:r>
              <a:rPr lang="fr-FR" sz="1200" b="0" strike="noStrike" spc="-1">
                <a:solidFill>
                  <a:srgbClr val="000000"/>
                </a:solidFill>
                <a:highlight>
                  <a:srgbClr val="C0C0C0"/>
                </a:highlight>
                <a:latin typeface="Poppins"/>
                <a:ea typeface="DejaVu Sans"/>
              </a:rPr>
              <a:t>Partage, mise en débat des éléments de diagnostic et identification des enjeux territoriaux </a:t>
            </a:r>
            <a:endParaRPr lang="fr-FR" sz="1200" b="0" strike="noStrike" spc="-1">
              <a:latin typeface="Arial"/>
            </a:endParaRPr>
          </a:p>
        </p:txBody>
      </p:sp>
      <p:sp>
        <p:nvSpPr>
          <p:cNvPr id="249" name="CustomShape 3"/>
          <p:cNvSpPr/>
          <p:nvPr/>
        </p:nvSpPr>
        <p:spPr>
          <a:xfrm>
            <a:off x="3915360" y="1647000"/>
            <a:ext cx="2712240" cy="1017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300" b="0" strike="noStrike" spc="-1">
                <a:solidFill>
                  <a:srgbClr val="FFFFFF"/>
                </a:solidFill>
                <a:highlight>
                  <a:srgbClr val="C0C0C0"/>
                </a:highlight>
                <a:latin typeface="Arial"/>
                <a:ea typeface="DejaVu Sans"/>
              </a:rPr>
              <a:t>Atelier#2</a:t>
            </a:r>
            <a:endParaRPr lang="fr-FR" sz="1300" b="0" strike="noStrike" spc="-1">
              <a:latin typeface="Arial"/>
            </a:endParaRPr>
          </a:p>
          <a:p>
            <a:pPr>
              <a:lnSpc>
                <a:spcPct val="100000"/>
              </a:lnSpc>
            </a:pPr>
            <a:r>
              <a:rPr lang="fr-FR" sz="1200" b="0" strike="noStrike" spc="-1">
                <a:solidFill>
                  <a:srgbClr val="000000"/>
                </a:solidFill>
                <a:highlight>
                  <a:srgbClr val="C0C0C0"/>
                </a:highlight>
                <a:latin typeface="Poppins"/>
                <a:ea typeface="DejaVu Sans"/>
              </a:rPr>
              <a:t>Construction d’une vision commune des modes de vie en 2050 sur les enjeux de leur territoire</a:t>
            </a:r>
            <a:endParaRPr lang="fr-FR" sz="1200" b="0" strike="noStrike" spc="-1">
              <a:latin typeface="Arial"/>
            </a:endParaRPr>
          </a:p>
        </p:txBody>
      </p:sp>
      <p:sp>
        <p:nvSpPr>
          <p:cNvPr id="250" name="CustomShape 4"/>
          <p:cNvSpPr/>
          <p:nvPr/>
        </p:nvSpPr>
        <p:spPr>
          <a:xfrm>
            <a:off x="4065480" y="932760"/>
            <a:ext cx="360" cy="5524560"/>
          </a:xfrm>
          <a:custGeom>
            <a:avLst/>
            <a:gdLst/>
            <a:ahLst/>
            <a:cxnLst/>
            <a:rect l="l" t="t" r="r" b="b"/>
            <a:pathLst>
              <a:path w="21600" h="21600">
                <a:moveTo>
                  <a:pt x="0" y="0"/>
                </a:moveTo>
                <a:lnTo>
                  <a:pt x="21600" y="21600"/>
                </a:lnTo>
              </a:path>
            </a:pathLst>
          </a:custGeom>
          <a:noFill/>
          <a:ln w="9360">
            <a:solidFill>
              <a:srgbClr val="BFBFBF"/>
            </a:solidFill>
            <a:miter/>
          </a:ln>
        </p:spPr>
        <p:style>
          <a:lnRef idx="0">
            <a:scrgbClr r="0" g="0" b="0"/>
          </a:lnRef>
          <a:fillRef idx="0">
            <a:scrgbClr r="0" g="0" b="0"/>
          </a:fillRef>
          <a:effectRef idx="0">
            <a:scrgbClr r="0" g="0" b="0"/>
          </a:effectRef>
          <a:fontRef idx="minor"/>
        </p:style>
      </p:sp>
      <p:sp>
        <p:nvSpPr>
          <p:cNvPr id="251" name="CustomShape 5"/>
          <p:cNvSpPr/>
          <p:nvPr/>
        </p:nvSpPr>
        <p:spPr>
          <a:xfrm>
            <a:off x="7187760" y="1724400"/>
            <a:ext cx="2742480" cy="8352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300" b="0" strike="noStrike" spc="-1">
                <a:solidFill>
                  <a:srgbClr val="FFFFFF"/>
                </a:solidFill>
                <a:highlight>
                  <a:srgbClr val="5495A2"/>
                </a:highlight>
                <a:latin typeface="Arial"/>
                <a:ea typeface="DejaVu Sans"/>
              </a:rPr>
              <a:t>Atelier#3</a:t>
            </a:r>
            <a:endParaRPr lang="fr-FR" sz="1300" b="0" strike="noStrike" spc="-1">
              <a:latin typeface="Arial"/>
            </a:endParaRPr>
          </a:p>
          <a:p>
            <a:pPr>
              <a:lnSpc>
                <a:spcPct val="100000"/>
              </a:lnSpc>
            </a:pPr>
            <a:r>
              <a:rPr lang="fr-FR" sz="1200" b="0" strike="noStrike" spc="-1">
                <a:solidFill>
                  <a:srgbClr val="000000"/>
                </a:solidFill>
                <a:highlight>
                  <a:srgbClr val="5495A2"/>
                </a:highlight>
                <a:latin typeface="Poppins"/>
                <a:ea typeface="DejaVu Sans"/>
              </a:rPr>
              <a:t>Orientation et projets à mener par les acteurs du territoire à horizon 2050</a:t>
            </a:r>
            <a:endParaRPr lang="fr-FR" sz="1200" b="0" strike="noStrike" spc="-1">
              <a:latin typeface="Arial"/>
            </a:endParaRPr>
          </a:p>
        </p:txBody>
      </p:sp>
      <p:sp>
        <p:nvSpPr>
          <p:cNvPr id="252" name="CustomShape 6"/>
          <p:cNvSpPr/>
          <p:nvPr/>
        </p:nvSpPr>
        <p:spPr>
          <a:xfrm rot="5400000">
            <a:off x="1299960" y="2548080"/>
            <a:ext cx="1932120" cy="2836800"/>
          </a:xfrm>
          <a:custGeom>
            <a:avLst/>
            <a:gdLst/>
            <a:ahLst/>
            <a:cxnLst/>
            <a:rect l="l" t="t" r="r" b="b"/>
            <a:pathLst>
              <a:path w="21600" h="31704">
                <a:moveTo>
                  <a:pt x="0" y="31704"/>
                </a:moveTo>
                <a:lnTo>
                  <a:pt x="10800" y="0"/>
                </a:lnTo>
                <a:lnTo>
                  <a:pt x="21600" y="31704"/>
                </a:lnTo>
                <a:close/>
              </a:path>
            </a:pathLst>
          </a:custGeom>
          <a:solidFill>
            <a:srgbClr val="F2F2F2"/>
          </a:solidFill>
          <a:ln w="0">
            <a:noFill/>
          </a:ln>
        </p:spPr>
        <p:style>
          <a:lnRef idx="0">
            <a:scrgbClr r="0" g="0" b="0"/>
          </a:lnRef>
          <a:fillRef idx="0">
            <a:scrgbClr r="0" g="0" b="0"/>
          </a:fillRef>
          <a:effectRef idx="0">
            <a:scrgbClr r="0" g="0" b="0"/>
          </a:effectRef>
          <a:fontRef idx="minor"/>
        </p:style>
      </p:sp>
      <p:sp>
        <p:nvSpPr>
          <p:cNvPr id="253" name="CustomShape 7"/>
          <p:cNvSpPr/>
          <p:nvPr/>
        </p:nvSpPr>
        <p:spPr>
          <a:xfrm rot="16200000" flipH="1">
            <a:off x="4282920" y="2408760"/>
            <a:ext cx="1932120" cy="3129840"/>
          </a:xfrm>
          <a:custGeom>
            <a:avLst/>
            <a:gdLst/>
            <a:ahLst/>
            <a:cxnLst/>
            <a:rect l="l" t="t" r="r" b="b"/>
            <a:pathLst>
              <a:path w="21600" h="34977">
                <a:moveTo>
                  <a:pt x="0" y="34977"/>
                </a:moveTo>
                <a:lnTo>
                  <a:pt x="10800" y="0"/>
                </a:lnTo>
                <a:lnTo>
                  <a:pt x="21600" y="34977"/>
                </a:lnTo>
                <a:close/>
              </a:path>
            </a:pathLst>
          </a:custGeom>
          <a:solidFill>
            <a:srgbClr val="F2F2F2"/>
          </a:solidFill>
          <a:ln w="0">
            <a:noFill/>
          </a:ln>
        </p:spPr>
        <p:style>
          <a:lnRef idx="0">
            <a:scrgbClr r="0" g="0" b="0"/>
          </a:lnRef>
          <a:fillRef idx="0">
            <a:scrgbClr r="0" g="0" b="0"/>
          </a:fillRef>
          <a:effectRef idx="0">
            <a:scrgbClr r="0" g="0" b="0"/>
          </a:effectRef>
          <a:fontRef idx="minor"/>
        </p:style>
      </p:sp>
      <p:sp>
        <p:nvSpPr>
          <p:cNvPr id="254" name="CustomShape 8"/>
          <p:cNvSpPr/>
          <p:nvPr/>
        </p:nvSpPr>
        <p:spPr>
          <a:xfrm rot="5400000">
            <a:off x="7269480" y="2547000"/>
            <a:ext cx="1932120" cy="2836800"/>
          </a:xfrm>
          <a:custGeom>
            <a:avLst/>
            <a:gdLst/>
            <a:ahLst/>
            <a:cxnLst/>
            <a:rect l="l" t="t" r="r" b="b"/>
            <a:pathLst>
              <a:path w="21600" h="31704">
                <a:moveTo>
                  <a:pt x="0" y="31704"/>
                </a:moveTo>
                <a:lnTo>
                  <a:pt x="10800" y="0"/>
                </a:lnTo>
                <a:lnTo>
                  <a:pt x="21600" y="31704"/>
                </a:lnTo>
                <a:close/>
              </a:path>
            </a:pathLst>
          </a:custGeom>
          <a:solidFill>
            <a:srgbClr val="F2F2F2"/>
          </a:solidFill>
          <a:ln w="0">
            <a:noFill/>
          </a:ln>
        </p:spPr>
        <p:style>
          <a:lnRef idx="0">
            <a:scrgbClr r="0" g="0" b="0"/>
          </a:lnRef>
          <a:fillRef idx="0">
            <a:scrgbClr r="0" g="0" b="0"/>
          </a:fillRef>
          <a:effectRef idx="0">
            <a:scrgbClr r="0" g="0" b="0"/>
          </a:effectRef>
          <a:fontRef idx="minor"/>
        </p:style>
      </p:sp>
      <p:sp>
        <p:nvSpPr>
          <p:cNvPr id="255" name="CustomShape 9"/>
          <p:cNvSpPr/>
          <p:nvPr/>
        </p:nvSpPr>
        <p:spPr>
          <a:xfrm>
            <a:off x="7907040" y="932760"/>
            <a:ext cx="11880" cy="5403960"/>
          </a:xfrm>
          <a:custGeom>
            <a:avLst/>
            <a:gdLst/>
            <a:ahLst/>
            <a:cxnLst/>
            <a:rect l="l" t="t" r="r" b="b"/>
            <a:pathLst>
              <a:path w="21600" h="21600">
                <a:moveTo>
                  <a:pt x="0" y="0"/>
                </a:moveTo>
                <a:lnTo>
                  <a:pt x="21600" y="21600"/>
                </a:lnTo>
              </a:path>
            </a:pathLst>
          </a:custGeom>
          <a:noFill/>
          <a:ln w="9360">
            <a:solidFill>
              <a:srgbClr val="5495A2"/>
            </a:solidFill>
            <a:miter/>
          </a:ln>
        </p:spPr>
        <p:style>
          <a:lnRef idx="0">
            <a:scrgbClr r="0" g="0" b="0"/>
          </a:lnRef>
          <a:fillRef idx="0">
            <a:scrgbClr r="0" g="0" b="0"/>
          </a:fillRef>
          <a:effectRef idx="0">
            <a:scrgbClr r="0" g="0" b="0"/>
          </a:effectRef>
          <a:fontRef idx="minor"/>
        </p:style>
      </p:sp>
      <p:pic>
        <p:nvPicPr>
          <p:cNvPr id="256" name="Image 21"/>
          <p:cNvPicPr/>
          <p:nvPr/>
        </p:nvPicPr>
        <p:blipFill>
          <a:blip r:embed="rId3" cstate="screen">
            <a:extLst>
              <a:ext uri="{28A0092B-C50C-407E-A947-70E740481C1C}">
                <a14:useLocalDpi xmlns:a14="http://schemas.microsoft.com/office/drawing/2010/main"/>
              </a:ext>
            </a:extLst>
          </a:blip>
          <a:stretch/>
        </p:blipFill>
        <p:spPr>
          <a:xfrm>
            <a:off x="2699640" y="3204360"/>
            <a:ext cx="1254600" cy="1212840"/>
          </a:xfrm>
          <a:prstGeom prst="rect">
            <a:avLst/>
          </a:prstGeom>
          <a:ln w="25560">
            <a:noFill/>
          </a:ln>
        </p:spPr>
      </p:pic>
      <p:sp>
        <p:nvSpPr>
          <p:cNvPr id="257" name="CustomShape 10"/>
          <p:cNvSpPr/>
          <p:nvPr/>
        </p:nvSpPr>
        <p:spPr>
          <a:xfrm>
            <a:off x="8788680" y="4324680"/>
            <a:ext cx="149904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50" b="0" strike="noStrike" spc="-1">
                <a:solidFill>
                  <a:srgbClr val="000000"/>
                </a:solidFill>
                <a:latin typeface="Arial"/>
                <a:ea typeface="DejaVu Sans"/>
              </a:rPr>
              <a:t>Liste de projets fédérateurs sur le territoire pilote à expérimenter</a:t>
            </a:r>
            <a:endParaRPr lang="fr-FR" sz="1050" b="0" strike="noStrike" spc="-1">
              <a:latin typeface="Arial"/>
            </a:endParaRPr>
          </a:p>
        </p:txBody>
      </p:sp>
      <p:pic>
        <p:nvPicPr>
          <p:cNvPr id="258" name="Image 102"/>
          <p:cNvPicPr/>
          <p:nvPr/>
        </p:nvPicPr>
        <p:blipFill>
          <a:blip r:embed="rId4" cstate="email">
            <a:extLst>
              <a:ext uri="{28A0092B-C50C-407E-A947-70E740481C1C}">
                <a14:useLocalDpi xmlns:a14="http://schemas.microsoft.com/office/drawing/2010/main"/>
              </a:ext>
            </a:extLst>
          </a:blip>
          <a:stretch/>
        </p:blipFill>
        <p:spPr>
          <a:xfrm>
            <a:off x="9208800" y="2994120"/>
            <a:ext cx="869400" cy="1329120"/>
          </a:xfrm>
          <a:prstGeom prst="rect">
            <a:avLst/>
          </a:prstGeom>
          <a:ln w="25560">
            <a:noFill/>
          </a:ln>
        </p:spPr>
      </p:pic>
      <p:sp>
        <p:nvSpPr>
          <p:cNvPr id="259" name="CustomShape 11"/>
          <p:cNvSpPr/>
          <p:nvPr/>
        </p:nvSpPr>
        <p:spPr>
          <a:xfrm>
            <a:off x="6686640" y="1833120"/>
            <a:ext cx="440280" cy="579600"/>
          </a:xfrm>
          <a:custGeom>
            <a:avLst/>
            <a:gdLst/>
            <a:ahLst/>
            <a:cxnLst/>
            <a:rect l="l" t="t" r="r" b="b"/>
            <a:pathLst>
              <a:path w="21600" h="28407">
                <a:moveTo>
                  <a:pt x="0" y="0"/>
                </a:moveTo>
                <a:lnTo>
                  <a:pt x="10800" y="0"/>
                </a:lnTo>
                <a:lnTo>
                  <a:pt x="21600" y="14204"/>
                </a:lnTo>
                <a:lnTo>
                  <a:pt x="10800" y="28407"/>
                </a:lnTo>
                <a:lnTo>
                  <a:pt x="0" y="28407"/>
                </a:lnTo>
                <a:close/>
              </a:path>
            </a:pathLst>
          </a:custGeom>
          <a:solidFill>
            <a:srgbClr val="319096"/>
          </a:solidFill>
          <a:ln w="0">
            <a:noFill/>
          </a:ln>
        </p:spPr>
        <p:style>
          <a:lnRef idx="0">
            <a:scrgbClr r="0" g="0" b="0"/>
          </a:lnRef>
          <a:fillRef idx="0">
            <a:scrgbClr r="0" g="0" b="0"/>
          </a:fillRef>
          <a:effectRef idx="0">
            <a:scrgbClr r="0" g="0" b="0"/>
          </a:effectRef>
          <a:fontRef idx="minor"/>
        </p:style>
      </p:sp>
      <p:pic>
        <p:nvPicPr>
          <p:cNvPr id="260" name="Image 6"/>
          <p:cNvPicPr/>
          <p:nvPr/>
        </p:nvPicPr>
        <p:blipFill>
          <a:blip r:embed="rId5" cstate="screen">
            <a:extLst>
              <a:ext uri="{28A0092B-C50C-407E-A947-70E740481C1C}">
                <a14:useLocalDpi xmlns:a14="http://schemas.microsoft.com/office/drawing/2010/main"/>
              </a:ext>
            </a:extLst>
          </a:blip>
          <a:stretch/>
        </p:blipFill>
        <p:spPr>
          <a:xfrm>
            <a:off x="3955680" y="2638440"/>
            <a:ext cx="2063880" cy="2445120"/>
          </a:xfrm>
          <a:prstGeom prst="rect">
            <a:avLst/>
          </a:prstGeom>
          <a:ln w="25560">
            <a:noFill/>
          </a:ln>
        </p:spPr>
      </p:pic>
      <p:sp>
        <p:nvSpPr>
          <p:cNvPr id="261" name="CustomShape 12"/>
          <p:cNvSpPr/>
          <p:nvPr/>
        </p:nvSpPr>
        <p:spPr>
          <a:xfrm>
            <a:off x="2862720" y="4395960"/>
            <a:ext cx="129996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50" b="0" strike="noStrike" spc="-1">
                <a:solidFill>
                  <a:srgbClr val="000000"/>
                </a:solidFill>
                <a:latin typeface="Arial"/>
                <a:ea typeface="DejaVu Sans"/>
              </a:rPr>
              <a:t>Liste des enjeux « éclairés » pour chaque territoire pilote</a:t>
            </a:r>
            <a:endParaRPr lang="fr-FR" sz="1050" b="0" strike="noStrike" spc="-1">
              <a:latin typeface="Arial"/>
            </a:endParaRPr>
          </a:p>
        </p:txBody>
      </p:sp>
      <p:pic>
        <p:nvPicPr>
          <p:cNvPr id="262" name="Image 9"/>
          <p:cNvPicPr/>
          <p:nvPr/>
        </p:nvPicPr>
        <p:blipFill>
          <a:blip r:embed="rId6"/>
          <a:stretch/>
        </p:blipFill>
        <p:spPr>
          <a:xfrm>
            <a:off x="695160" y="3117960"/>
            <a:ext cx="1374480" cy="1185480"/>
          </a:xfrm>
          <a:prstGeom prst="rect">
            <a:avLst/>
          </a:prstGeom>
          <a:ln w="25560">
            <a:noFill/>
          </a:ln>
          <a:effectLst>
            <a:outerShdw dist="138479" dir="2700000">
              <a:srgbClr val="333333">
                <a:alpha val="10000"/>
              </a:srgbClr>
            </a:outerShdw>
          </a:effectLst>
        </p:spPr>
      </p:pic>
      <p:pic>
        <p:nvPicPr>
          <p:cNvPr id="263" name="Image 8"/>
          <p:cNvPicPr/>
          <p:nvPr/>
        </p:nvPicPr>
        <p:blipFill>
          <a:blip r:embed="rId7"/>
          <a:stretch/>
        </p:blipFill>
        <p:spPr>
          <a:xfrm>
            <a:off x="563040" y="406080"/>
            <a:ext cx="564840" cy="597960"/>
          </a:xfrm>
          <a:prstGeom prst="rect">
            <a:avLst/>
          </a:prstGeom>
          <a:ln w="25560">
            <a:noFill/>
          </a:ln>
        </p:spPr>
      </p:pic>
      <p:sp>
        <p:nvSpPr>
          <p:cNvPr id="264" name="CustomShape 13"/>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265" name="CustomShape 14"/>
          <p:cNvSpPr/>
          <p:nvPr/>
        </p:nvSpPr>
        <p:spPr>
          <a:xfrm>
            <a:off x="1212120" y="797760"/>
            <a:ext cx="7718760" cy="3549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spc="-151">
                <a:solidFill>
                  <a:srgbClr val="051922"/>
                </a:solidFill>
                <a:latin typeface="Arial Black"/>
                <a:ea typeface="DejaVu Sans"/>
              </a:rPr>
              <a:t>RETOUR SUR LES ATELIERS</a:t>
            </a:r>
            <a:endParaRPr lang="fr-FR" sz="2400" b="0" strike="noStrike" spc="-1">
              <a:latin typeface="Arial"/>
            </a:endParaRPr>
          </a:p>
        </p:txBody>
      </p:sp>
      <p:pic>
        <p:nvPicPr>
          <p:cNvPr id="266" name="Image 7" descr="Une image contenant texte&#10;&#10;Description générée automatiquement"/>
          <p:cNvPicPr/>
          <p:nvPr/>
        </p:nvPicPr>
        <p:blipFill>
          <a:blip r:embed="rId8" cstate="screen">
            <a:extLst>
              <a:ext uri="{28A0092B-C50C-407E-A947-70E740481C1C}">
                <a14:useLocalDpi xmlns:a14="http://schemas.microsoft.com/office/drawing/2010/main"/>
              </a:ext>
            </a:extLst>
          </a:blip>
          <a:stretch/>
        </p:blipFill>
        <p:spPr>
          <a:xfrm>
            <a:off x="5345280" y="4971240"/>
            <a:ext cx="1213200" cy="1109520"/>
          </a:xfrm>
          <a:prstGeom prst="rect">
            <a:avLst/>
          </a:prstGeom>
          <a:ln w="25560">
            <a:noFill/>
          </a:ln>
        </p:spPr>
      </p:pic>
      <p:pic>
        <p:nvPicPr>
          <p:cNvPr id="267" name="Graphique 11" descr="Ligne fléchée : incurvée dans le sens des aiguilles d’une montre contour"/>
          <p:cNvPicPr/>
          <p:nvPr/>
        </p:nvPicPr>
        <p:blipFill>
          <a:blip r:embed="rId9"/>
          <a:stretch/>
        </p:blipFill>
        <p:spPr>
          <a:xfrm rot="6790200" flipH="1">
            <a:off x="5340960" y="4399560"/>
            <a:ext cx="644760" cy="568440"/>
          </a:xfrm>
          <a:prstGeom prst="rect">
            <a:avLst/>
          </a:prstGeom>
          <a:ln w="25560">
            <a:noFill/>
          </a:ln>
        </p:spPr>
      </p:pic>
      <p:grpSp>
        <p:nvGrpSpPr>
          <p:cNvPr id="268" name="Group 15"/>
          <p:cNvGrpSpPr/>
          <p:nvPr/>
        </p:nvGrpSpPr>
        <p:grpSpPr>
          <a:xfrm>
            <a:off x="6343920" y="3279240"/>
            <a:ext cx="1214280" cy="1398960"/>
            <a:chOff x="6343920" y="3279240"/>
            <a:chExt cx="1214280" cy="1398960"/>
          </a:xfrm>
        </p:grpSpPr>
        <p:sp>
          <p:nvSpPr>
            <p:cNvPr id="269" name="CustomShape 16"/>
            <p:cNvSpPr/>
            <p:nvPr/>
          </p:nvSpPr>
          <p:spPr>
            <a:xfrm>
              <a:off x="6401160" y="3279240"/>
              <a:ext cx="1088640" cy="139896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12600">
              <a:solidFill>
                <a:srgbClr val="BFBFBF"/>
              </a:solidFill>
              <a:miter/>
            </a:ln>
          </p:spPr>
          <p:style>
            <a:lnRef idx="0">
              <a:scrgbClr r="0" g="0" b="0"/>
            </a:lnRef>
            <a:fillRef idx="0">
              <a:scrgbClr r="0" g="0" b="0"/>
            </a:fillRef>
            <a:effectRef idx="0">
              <a:scrgbClr r="0" g="0" b="0"/>
            </a:effectRef>
            <a:fontRef idx="minor"/>
          </p:style>
        </p:sp>
        <p:sp>
          <p:nvSpPr>
            <p:cNvPr id="270" name="CustomShape 17"/>
            <p:cNvSpPr/>
            <p:nvPr/>
          </p:nvSpPr>
          <p:spPr>
            <a:xfrm>
              <a:off x="6343920" y="3279240"/>
              <a:ext cx="1214280" cy="94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050" b="0" strike="noStrike" spc="-1" dirty="0">
                  <a:solidFill>
                    <a:srgbClr val="000000"/>
                  </a:solidFill>
                  <a:latin typeface="Arial"/>
                  <a:ea typeface="DejaVu Sans"/>
                </a:rPr>
                <a:t>Pratiques des territoires pilotes en 2050</a:t>
              </a:r>
              <a:endParaRPr lang="fr-FR" sz="1050" b="0" strike="noStrike" spc="-1" dirty="0">
                <a:latin typeface="Arial"/>
              </a:endParaRPr>
            </a:p>
          </p:txBody>
        </p:sp>
        <p:sp>
          <p:nvSpPr>
            <p:cNvPr id="271" name="CustomShape 18"/>
            <p:cNvSpPr/>
            <p:nvPr/>
          </p:nvSpPr>
          <p:spPr>
            <a:xfrm>
              <a:off x="6499440" y="3860280"/>
              <a:ext cx="378360" cy="32220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2F2F2"/>
            </a:solidFill>
            <a:ln w="0">
              <a:noFill/>
            </a:ln>
          </p:spPr>
          <p:style>
            <a:lnRef idx="0">
              <a:scrgbClr r="0" g="0" b="0"/>
            </a:lnRef>
            <a:fillRef idx="0">
              <a:scrgbClr r="0" g="0" b="0"/>
            </a:fillRef>
            <a:effectRef idx="0">
              <a:scrgbClr r="0" g="0" b="0"/>
            </a:effectRef>
            <a:fontRef idx="minor"/>
          </p:style>
        </p:sp>
        <p:sp>
          <p:nvSpPr>
            <p:cNvPr id="272" name="CustomShape 19"/>
            <p:cNvSpPr/>
            <p:nvPr/>
          </p:nvSpPr>
          <p:spPr>
            <a:xfrm>
              <a:off x="6908760" y="3957840"/>
              <a:ext cx="378360" cy="32220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2F2F2"/>
            </a:solidFill>
            <a:ln w="0">
              <a:noFill/>
            </a:ln>
          </p:spPr>
          <p:style>
            <a:lnRef idx="0">
              <a:scrgbClr r="0" g="0" b="0"/>
            </a:lnRef>
            <a:fillRef idx="0">
              <a:scrgbClr r="0" g="0" b="0"/>
            </a:fillRef>
            <a:effectRef idx="0">
              <a:scrgbClr r="0" g="0" b="0"/>
            </a:effectRef>
            <a:fontRef idx="minor"/>
          </p:style>
        </p:sp>
        <p:sp>
          <p:nvSpPr>
            <p:cNvPr id="273" name="CustomShape 20"/>
            <p:cNvSpPr/>
            <p:nvPr/>
          </p:nvSpPr>
          <p:spPr>
            <a:xfrm>
              <a:off x="6552360" y="4231080"/>
              <a:ext cx="378000" cy="32220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2F2F2"/>
            </a:solidFill>
            <a:ln w="0">
              <a:noFill/>
            </a:ln>
          </p:spPr>
          <p:style>
            <a:lnRef idx="0">
              <a:scrgbClr r="0" g="0" b="0"/>
            </a:lnRef>
            <a:fillRef idx="0">
              <a:scrgbClr r="0" g="0" b="0"/>
            </a:fillRef>
            <a:effectRef idx="0">
              <a:scrgbClr r="0" g="0" b="0"/>
            </a:effectRef>
            <a:fontRef idx="minor"/>
          </p:style>
        </p:sp>
        <p:sp>
          <p:nvSpPr>
            <p:cNvPr id="274" name="CustomShape 21"/>
            <p:cNvSpPr/>
            <p:nvPr/>
          </p:nvSpPr>
          <p:spPr>
            <a:xfrm>
              <a:off x="7049520" y="4291560"/>
              <a:ext cx="378360" cy="322560"/>
            </a:xfrm>
            <a:custGeom>
              <a:avLst/>
              <a:gdLst/>
              <a:ahLst/>
              <a:cxnLst/>
              <a:rect l="l" t="t" r="r" b="b"/>
              <a:pathLst>
                <a:path w="2965704" h="2596896">
                  <a:moveTo>
                    <a:pt x="309151" y="420667"/>
                  </a:moveTo>
                  <a:cubicBezTo>
                    <a:pt x="65311" y="618787"/>
                    <a:pt x="-44417" y="859579"/>
                    <a:pt x="16543" y="1188763"/>
                  </a:cubicBezTo>
                  <a:cubicBezTo>
                    <a:pt x="77503" y="1517947"/>
                    <a:pt x="376207" y="2197651"/>
                    <a:pt x="674911" y="2395771"/>
                  </a:cubicBezTo>
                  <a:cubicBezTo>
                    <a:pt x="973615" y="2593891"/>
                    <a:pt x="1455199" y="2529883"/>
                    <a:pt x="1808767" y="2377483"/>
                  </a:cubicBezTo>
                  <a:cubicBezTo>
                    <a:pt x="2162335" y="2225083"/>
                    <a:pt x="2671351" y="1810555"/>
                    <a:pt x="2796319" y="1481371"/>
                  </a:cubicBezTo>
                  <a:cubicBezTo>
                    <a:pt x="2921287" y="1152187"/>
                    <a:pt x="2778031" y="649267"/>
                    <a:pt x="2558575" y="402379"/>
                  </a:cubicBezTo>
                  <a:cubicBezTo>
                    <a:pt x="2339119" y="155491"/>
                    <a:pt x="1851439" y="-3005"/>
                    <a:pt x="1479583" y="43"/>
                  </a:cubicBezTo>
                  <a:cubicBezTo>
                    <a:pt x="1107727" y="3091"/>
                    <a:pt x="552991" y="222547"/>
                    <a:pt x="309151" y="420667"/>
                  </a:cubicBezTo>
                  <a:close/>
                </a:path>
              </a:pathLst>
            </a:custGeom>
            <a:solidFill>
              <a:srgbClr val="F2F2F2"/>
            </a:solidFill>
            <a:ln w="0">
              <a:noFill/>
            </a:ln>
          </p:spPr>
          <p:style>
            <a:lnRef idx="0">
              <a:scrgbClr r="0" g="0" b="0"/>
            </a:lnRef>
            <a:fillRef idx="0">
              <a:scrgbClr r="0" g="0" b="0"/>
            </a:fillRef>
            <a:effectRef idx="0">
              <a:scrgbClr r="0" g="0" b="0"/>
            </a:effectRef>
            <a:fontRef idx="minor"/>
          </p:style>
        </p:sp>
      </p:grpSp>
      <p:pic>
        <p:nvPicPr>
          <p:cNvPr id="275" name="Image 32" descr="Une image contenant texte, personne, homme, intérieur&#10;&#10;Description générée automatiquement"/>
          <p:cNvPicPr/>
          <p:nvPr/>
        </p:nvPicPr>
        <p:blipFill>
          <a:blip r:embed="rId10" cstate="screen">
            <a:extLst>
              <a:ext uri="{28A0092B-C50C-407E-A947-70E740481C1C}">
                <a14:useLocalDpi xmlns:a14="http://schemas.microsoft.com/office/drawing/2010/main"/>
              </a:ext>
            </a:extLst>
          </a:blip>
          <a:stretch/>
        </p:blipFill>
        <p:spPr>
          <a:xfrm>
            <a:off x="1386360" y="3879000"/>
            <a:ext cx="1378440" cy="1260360"/>
          </a:xfrm>
          <a:prstGeom prst="rect">
            <a:avLst/>
          </a:prstGeom>
          <a:ln w="2556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76" name="Image 5"/>
          <p:cNvPicPr/>
          <p:nvPr/>
        </p:nvPicPr>
        <p:blipFill>
          <a:blip r:embed="rId2"/>
          <a:stretch/>
        </p:blipFill>
        <p:spPr>
          <a:xfrm rot="10800000">
            <a:off x="361800" y="359640"/>
            <a:ext cx="9969480" cy="6837480"/>
          </a:xfrm>
          <a:prstGeom prst="rect">
            <a:avLst/>
          </a:prstGeom>
          <a:ln w="25560">
            <a:noFill/>
          </a:ln>
        </p:spPr>
      </p:pic>
      <p:sp>
        <p:nvSpPr>
          <p:cNvPr id="277" name="CustomShape 1"/>
          <p:cNvSpPr/>
          <p:nvPr/>
        </p:nvSpPr>
        <p:spPr>
          <a:xfrm>
            <a:off x="6675840" y="707400"/>
            <a:ext cx="3328560" cy="6120720"/>
          </a:xfrm>
          <a:custGeom>
            <a:avLst/>
            <a:gdLst/>
            <a:ahLst/>
            <a:cxnLst/>
            <a:rect l="l" t="t" r="r" b="b"/>
            <a:pathLst>
              <a:path w="21600" h="21600">
                <a:moveTo>
                  <a:pt x="0" y="0"/>
                </a:moveTo>
                <a:lnTo>
                  <a:pt x="21600" y="0"/>
                </a:lnTo>
                <a:lnTo>
                  <a:pt x="21600" y="21600"/>
                </a:lnTo>
                <a:lnTo>
                  <a:pt x="0" y="21600"/>
                </a:lnTo>
                <a:close/>
              </a:path>
            </a:pathLst>
          </a:custGeom>
          <a:solidFill>
            <a:srgbClr val="F3F3F3">
              <a:alpha val="88000"/>
            </a:srgbClr>
          </a:solidFill>
          <a:ln w="0">
            <a:noFill/>
          </a:ln>
        </p:spPr>
        <p:style>
          <a:lnRef idx="0">
            <a:scrgbClr r="0" g="0" b="0"/>
          </a:lnRef>
          <a:fillRef idx="0">
            <a:scrgbClr r="0" g="0" b="0"/>
          </a:fillRef>
          <a:effectRef idx="0">
            <a:scrgbClr r="0" g="0" b="0"/>
          </a:effectRef>
          <a:fontRef idx="minor"/>
        </p:style>
      </p:sp>
      <p:sp>
        <p:nvSpPr>
          <p:cNvPr id="278" name="CustomShape 2"/>
          <p:cNvSpPr/>
          <p:nvPr/>
        </p:nvSpPr>
        <p:spPr>
          <a:xfrm>
            <a:off x="6780960" y="2670480"/>
            <a:ext cx="3118320" cy="1917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3000" b="1" strike="noStrike" spc="-1">
                <a:solidFill>
                  <a:srgbClr val="000000"/>
                </a:solidFill>
                <a:latin typeface="Arial Black"/>
                <a:ea typeface="DejaVu Sans"/>
              </a:rPr>
              <a:t>Synthèse </a:t>
            </a:r>
            <a:endParaRPr lang="fr-FR" sz="3000" b="0" strike="noStrike" spc="-1">
              <a:latin typeface="Arial"/>
            </a:endParaRPr>
          </a:p>
          <a:p>
            <a:pPr>
              <a:lnSpc>
                <a:spcPct val="100000"/>
              </a:lnSpc>
            </a:pPr>
            <a:r>
              <a:rPr lang="fr-FR" sz="3000" b="1" strike="noStrike" spc="-1">
                <a:solidFill>
                  <a:srgbClr val="000000"/>
                </a:solidFill>
                <a:latin typeface="Arial Black"/>
                <a:ea typeface="DejaVu Sans"/>
              </a:rPr>
              <a:t>des pratiques par dimension</a:t>
            </a:r>
            <a:endParaRPr lang="fr-FR" sz="30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79" name="Image 8"/>
          <p:cNvPicPr/>
          <p:nvPr/>
        </p:nvPicPr>
        <p:blipFill>
          <a:blip r:embed="rId2"/>
          <a:stretch/>
        </p:blipFill>
        <p:spPr>
          <a:xfrm>
            <a:off x="563040" y="406080"/>
            <a:ext cx="564840" cy="597960"/>
          </a:xfrm>
          <a:prstGeom prst="rect">
            <a:avLst/>
          </a:prstGeom>
          <a:ln w="25560">
            <a:noFill/>
          </a:ln>
        </p:spPr>
      </p:pic>
      <p:sp>
        <p:nvSpPr>
          <p:cNvPr id="280" name="CustomShape 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pic>
        <p:nvPicPr>
          <p:cNvPr id="281" name="Image 15" descr="Une image contenant silhouette&#10;&#10;Description générée automatiquement"/>
          <p:cNvPicPr/>
          <p:nvPr/>
        </p:nvPicPr>
        <p:blipFill>
          <a:blip r:embed="rId3">
            <a:alphaModFix amt="29000"/>
          </a:blip>
          <a:stretch/>
        </p:blipFill>
        <p:spPr>
          <a:xfrm>
            <a:off x="2246400" y="1181520"/>
            <a:ext cx="5688000" cy="5688000"/>
          </a:xfrm>
          <a:prstGeom prst="rect">
            <a:avLst/>
          </a:prstGeom>
          <a:ln w="25560">
            <a:noFill/>
          </a:ln>
        </p:spPr>
      </p:pic>
      <p:grpSp>
        <p:nvGrpSpPr>
          <p:cNvPr id="282" name="Group 2"/>
          <p:cNvGrpSpPr/>
          <p:nvPr/>
        </p:nvGrpSpPr>
        <p:grpSpPr>
          <a:xfrm>
            <a:off x="2694240" y="1039680"/>
            <a:ext cx="5516640" cy="5613480"/>
            <a:chOff x="2694240" y="1039680"/>
            <a:chExt cx="5516640" cy="5613480"/>
          </a:xfrm>
        </p:grpSpPr>
        <p:grpSp>
          <p:nvGrpSpPr>
            <p:cNvPr id="283" name="Group 3"/>
            <p:cNvGrpSpPr/>
            <p:nvPr/>
          </p:nvGrpSpPr>
          <p:grpSpPr>
            <a:xfrm>
              <a:off x="3314520" y="1238760"/>
              <a:ext cx="4225320" cy="4814280"/>
              <a:chOff x="3314520" y="1238760"/>
              <a:chExt cx="4225320" cy="4814280"/>
            </a:xfrm>
          </p:grpSpPr>
          <p:sp>
            <p:nvSpPr>
              <p:cNvPr id="284" name="CustomShape 4"/>
              <p:cNvSpPr/>
              <p:nvPr/>
            </p:nvSpPr>
            <p:spPr>
              <a:xfrm flipH="1" flipV="1">
                <a:off x="3934800" y="1458360"/>
                <a:ext cx="1369080" cy="18975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285" name="CustomShape 5"/>
              <p:cNvSpPr/>
              <p:nvPr/>
            </p:nvSpPr>
            <p:spPr>
              <a:xfrm flipV="1">
                <a:off x="5295600" y="1238400"/>
                <a:ext cx="1346760" cy="2154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286" name="CustomShape 6"/>
              <p:cNvSpPr/>
              <p:nvPr/>
            </p:nvSpPr>
            <p:spPr>
              <a:xfrm flipH="1">
                <a:off x="3314160" y="3358440"/>
                <a:ext cx="1991160" cy="99468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287" name="CustomShape 7"/>
              <p:cNvSpPr/>
              <p:nvPr/>
            </p:nvSpPr>
            <p:spPr>
              <a:xfrm flipH="1">
                <a:off x="5281920" y="3358440"/>
                <a:ext cx="23400" cy="269460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288" name="CustomShape 8"/>
              <p:cNvSpPr/>
              <p:nvPr/>
            </p:nvSpPr>
            <p:spPr>
              <a:xfrm>
                <a:off x="5307840" y="3358440"/>
                <a:ext cx="2232000" cy="1245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grpSp>
        <p:sp>
          <p:nvSpPr>
            <p:cNvPr id="289" name="CustomShape 9"/>
            <p:cNvSpPr/>
            <p:nvPr/>
          </p:nvSpPr>
          <p:spPr>
            <a:xfrm>
              <a:off x="3742560" y="1999440"/>
              <a:ext cx="3080160" cy="35460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290" name="CustomShape 10"/>
            <p:cNvSpPr/>
            <p:nvPr/>
          </p:nvSpPr>
          <p:spPr>
            <a:xfrm>
              <a:off x="4064040" y="2250720"/>
              <a:ext cx="2477520" cy="285264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291" name="CustomShape 11"/>
            <p:cNvSpPr/>
            <p:nvPr/>
          </p:nvSpPr>
          <p:spPr>
            <a:xfrm>
              <a:off x="4446000" y="2624400"/>
              <a:ext cx="1678680" cy="193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292" name="CustomShape 12"/>
            <p:cNvSpPr/>
            <p:nvPr/>
          </p:nvSpPr>
          <p:spPr>
            <a:xfrm>
              <a:off x="3237480" y="1679760"/>
              <a:ext cx="3868200" cy="445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293" name="CustomShape 13"/>
            <p:cNvSpPr/>
            <p:nvPr/>
          </p:nvSpPr>
          <p:spPr>
            <a:xfrm>
              <a:off x="3344400" y="1075680"/>
              <a:ext cx="1438920" cy="1438560"/>
            </a:xfrm>
            <a:custGeom>
              <a:avLst/>
              <a:gdLst/>
              <a:ahLst/>
              <a:cxnLst/>
              <a:rect l="l" t="t" r="r" b="b"/>
              <a:pathLst>
                <a:path w="21605" h="21600">
                  <a:moveTo>
                    <a:pt x="0" y="10800"/>
                  </a:moveTo>
                </a:path>
              </a:pathLst>
            </a:custGeom>
            <a:solidFill>
              <a:srgbClr val="FCF8DC"/>
            </a:solidFill>
            <a:ln w="0">
              <a:noFill/>
            </a:ln>
          </p:spPr>
          <p:style>
            <a:lnRef idx="0">
              <a:scrgbClr r="0" g="0" b="0"/>
            </a:lnRef>
            <a:fillRef idx="0">
              <a:scrgbClr r="0" g="0" b="0"/>
            </a:fillRef>
            <a:effectRef idx="0">
              <a:scrgbClr r="0" g="0" b="0"/>
            </a:effectRef>
            <a:fontRef idx="minor"/>
          </p:style>
        </p:sp>
        <p:sp>
          <p:nvSpPr>
            <p:cNvPr id="294" name="CustomShape 14"/>
            <p:cNvSpPr/>
            <p:nvPr/>
          </p:nvSpPr>
          <p:spPr>
            <a:xfrm>
              <a:off x="5643720" y="1039680"/>
              <a:ext cx="1438560" cy="1438560"/>
            </a:xfrm>
            <a:custGeom>
              <a:avLst/>
              <a:gdLst/>
              <a:ahLst/>
              <a:cxnLst/>
              <a:rect l="l" t="t" r="r" b="b"/>
              <a:pathLst>
                <a:path w="21600" h="21600">
                  <a:moveTo>
                    <a:pt x="0" y="10800"/>
                  </a:moveTo>
                </a:path>
              </a:pathLst>
            </a:custGeom>
            <a:solidFill>
              <a:srgbClr val="E7EBEC"/>
            </a:solidFill>
            <a:ln w="0">
              <a:noFill/>
            </a:ln>
          </p:spPr>
          <p:style>
            <a:lnRef idx="0">
              <a:scrgbClr r="0" g="0" b="0"/>
            </a:lnRef>
            <a:fillRef idx="0">
              <a:scrgbClr r="0" g="0" b="0"/>
            </a:fillRef>
            <a:effectRef idx="0">
              <a:scrgbClr r="0" g="0" b="0"/>
            </a:effectRef>
            <a:fontRef idx="minor"/>
          </p:style>
        </p:sp>
        <p:sp>
          <p:nvSpPr>
            <p:cNvPr id="295" name="CustomShape 15"/>
            <p:cNvSpPr/>
            <p:nvPr/>
          </p:nvSpPr>
          <p:spPr>
            <a:xfrm>
              <a:off x="4434480" y="5214600"/>
              <a:ext cx="1438560" cy="1438560"/>
            </a:xfrm>
            <a:custGeom>
              <a:avLst/>
              <a:gdLst/>
              <a:ahLst/>
              <a:cxnLst/>
              <a:rect l="l" t="t" r="r" b="b"/>
              <a:pathLst>
                <a:path w="21600" h="21600">
                  <a:moveTo>
                    <a:pt x="0" y="10800"/>
                  </a:moveTo>
                </a:path>
              </a:pathLst>
            </a:custGeom>
            <a:solidFill>
              <a:srgbClr val="DDEFE5"/>
            </a:solidFill>
            <a:ln w="0">
              <a:noFill/>
            </a:ln>
          </p:spPr>
          <p:style>
            <a:lnRef idx="0">
              <a:scrgbClr r="0" g="0" b="0"/>
            </a:lnRef>
            <a:fillRef idx="0">
              <a:scrgbClr r="0" g="0" b="0"/>
            </a:fillRef>
            <a:effectRef idx="0">
              <a:scrgbClr r="0" g="0" b="0"/>
            </a:effectRef>
            <a:fontRef idx="minor"/>
          </p:style>
        </p:sp>
        <p:sp>
          <p:nvSpPr>
            <p:cNvPr id="296" name="CustomShape 16"/>
            <p:cNvSpPr/>
            <p:nvPr/>
          </p:nvSpPr>
          <p:spPr>
            <a:xfrm>
              <a:off x="2694240" y="3545640"/>
              <a:ext cx="1438560" cy="1438560"/>
            </a:xfrm>
            <a:custGeom>
              <a:avLst/>
              <a:gdLst/>
              <a:ahLst/>
              <a:cxnLst/>
              <a:rect l="l" t="t" r="r" b="b"/>
              <a:pathLst>
                <a:path w="21600" h="21600">
                  <a:moveTo>
                    <a:pt x="0" y="10800"/>
                  </a:moveTo>
                </a:path>
              </a:pathLst>
            </a:custGeom>
            <a:solidFill>
              <a:srgbClr val="CCE8ED"/>
            </a:solidFill>
            <a:ln w="0">
              <a:noFill/>
            </a:ln>
          </p:spPr>
          <p:style>
            <a:lnRef idx="0">
              <a:scrgbClr r="0" g="0" b="0"/>
            </a:lnRef>
            <a:fillRef idx="0">
              <a:scrgbClr r="0" g="0" b="0"/>
            </a:fillRef>
            <a:effectRef idx="0">
              <a:scrgbClr r="0" g="0" b="0"/>
            </a:effectRef>
            <a:fontRef idx="minor"/>
          </p:style>
        </p:sp>
        <p:sp>
          <p:nvSpPr>
            <p:cNvPr id="297" name="CustomShape 17"/>
            <p:cNvSpPr/>
            <p:nvPr/>
          </p:nvSpPr>
          <p:spPr>
            <a:xfrm>
              <a:off x="6277320" y="3599640"/>
              <a:ext cx="1438560" cy="1438560"/>
            </a:xfrm>
            <a:custGeom>
              <a:avLst/>
              <a:gdLst/>
              <a:ahLst/>
              <a:cxnLst/>
              <a:rect l="l" t="t" r="r" b="b"/>
              <a:pathLst>
                <a:path w="21600" h="21600">
                  <a:moveTo>
                    <a:pt x="0" y="10800"/>
                  </a:moveTo>
                </a:path>
              </a:pathLst>
            </a:custGeom>
            <a:solidFill>
              <a:srgbClr val="F8D3D0"/>
            </a:solidFill>
            <a:ln w="0">
              <a:noFill/>
            </a:ln>
          </p:spPr>
          <p:style>
            <a:lnRef idx="0">
              <a:scrgbClr r="0" g="0" b="0"/>
            </a:lnRef>
            <a:fillRef idx="0">
              <a:scrgbClr r="0" g="0" b="0"/>
            </a:fillRef>
            <a:effectRef idx="0">
              <a:scrgbClr r="0" g="0" b="0"/>
            </a:effectRef>
            <a:fontRef idx="minor"/>
          </p:style>
        </p:sp>
        <p:sp>
          <p:nvSpPr>
            <p:cNvPr id="298" name="CustomShape 18"/>
            <p:cNvSpPr/>
            <p:nvPr/>
          </p:nvSpPr>
          <p:spPr>
            <a:xfrm>
              <a:off x="6052320" y="155232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A0ABB1"/>
                  </a:solidFill>
                  <a:latin typeface="Poppins"/>
                  <a:ea typeface="DejaVu Sans"/>
                </a:rPr>
                <a:t>HABITER</a:t>
              </a:r>
              <a:endParaRPr lang="fr-FR" sz="1200" b="0" strike="noStrike" spc="-1">
                <a:latin typeface="Arial"/>
              </a:endParaRPr>
            </a:p>
          </p:txBody>
        </p:sp>
        <p:sp>
          <p:nvSpPr>
            <p:cNvPr id="299" name="CustomShape 19"/>
            <p:cNvSpPr/>
            <p:nvPr/>
          </p:nvSpPr>
          <p:spPr>
            <a:xfrm>
              <a:off x="3535200" y="1568160"/>
              <a:ext cx="20170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FFC000"/>
                  </a:solidFill>
                  <a:latin typeface="Poppins"/>
                  <a:ea typeface="DejaVu Sans"/>
                </a:rPr>
                <a:t>SE DÉPLACER</a:t>
              </a:r>
              <a:endParaRPr lang="fr-FR" sz="1200" b="0" strike="noStrike" spc="-1">
                <a:latin typeface="Arial"/>
              </a:endParaRPr>
            </a:p>
          </p:txBody>
        </p:sp>
        <p:sp>
          <p:nvSpPr>
            <p:cNvPr id="300" name="CustomShape 20"/>
            <p:cNvSpPr/>
            <p:nvPr/>
          </p:nvSpPr>
          <p:spPr>
            <a:xfrm>
              <a:off x="6629400" y="4112640"/>
              <a:ext cx="15814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DB4A3F"/>
                  </a:solidFill>
                  <a:latin typeface="Poppins"/>
                  <a:ea typeface="DejaVu Sans"/>
                </a:rPr>
                <a:t>TRAVAILLER</a:t>
              </a:r>
              <a:endParaRPr lang="fr-FR" sz="1200" b="0" strike="noStrike" spc="-1">
                <a:latin typeface="Arial"/>
              </a:endParaRPr>
            </a:p>
          </p:txBody>
        </p:sp>
        <p:sp>
          <p:nvSpPr>
            <p:cNvPr id="301" name="CustomShape 21"/>
            <p:cNvSpPr/>
            <p:nvPr/>
          </p:nvSpPr>
          <p:spPr>
            <a:xfrm>
              <a:off x="4693320" y="597744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75C095"/>
                  </a:solidFill>
                  <a:latin typeface="Poppins"/>
                  <a:ea typeface="DejaVu Sans"/>
                </a:rPr>
                <a:t>S’ALIMENTER</a:t>
              </a:r>
              <a:endParaRPr lang="fr-FR" sz="1200" b="0" strike="noStrike" spc="-1">
                <a:latin typeface="Arial"/>
              </a:endParaRPr>
            </a:p>
          </p:txBody>
        </p:sp>
        <p:pic>
          <p:nvPicPr>
            <p:cNvPr id="302" name="Graphique 25"/>
            <p:cNvPicPr/>
            <p:nvPr/>
          </p:nvPicPr>
          <p:blipFill>
            <a:blip r:embed="rId4" cstate="screen">
              <a:extLst>
                <a:ext uri="{28A0092B-C50C-407E-A947-70E740481C1C}">
                  <a14:useLocalDpi xmlns:a14="http://schemas.microsoft.com/office/drawing/2010/main"/>
                </a:ext>
              </a:extLst>
            </a:blip>
            <a:stretch/>
          </p:blipFill>
          <p:spPr>
            <a:xfrm>
              <a:off x="5844240" y="2050560"/>
              <a:ext cx="871560" cy="1063440"/>
            </a:xfrm>
            <a:prstGeom prst="rect">
              <a:avLst/>
            </a:prstGeom>
            <a:ln w="25560">
              <a:noFill/>
            </a:ln>
          </p:spPr>
        </p:pic>
        <p:pic>
          <p:nvPicPr>
            <p:cNvPr id="303" name="Graphique 26"/>
            <p:cNvPicPr/>
            <p:nvPr/>
          </p:nvPicPr>
          <p:blipFill>
            <a:blip r:embed="rId5" cstate="screen">
              <a:extLst>
                <a:ext uri="{28A0092B-C50C-407E-A947-70E740481C1C}">
                  <a14:useLocalDpi xmlns:a14="http://schemas.microsoft.com/office/drawing/2010/main"/>
                </a:ext>
              </a:extLst>
            </a:blip>
            <a:stretch/>
          </p:blipFill>
          <p:spPr>
            <a:xfrm>
              <a:off x="4613760" y="4618800"/>
              <a:ext cx="994680" cy="1213200"/>
            </a:xfrm>
            <a:prstGeom prst="rect">
              <a:avLst/>
            </a:prstGeom>
            <a:ln w="25560">
              <a:noFill/>
            </a:ln>
          </p:spPr>
        </p:pic>
        <p:pic>
          <p:nvPicPr>
            <p:cNvPr id="304" name="Graphique 27"/>
            <p:cNvPicPr/>
            <p:nvPr/>
          </p:nvPicPr>
          <p:blipFill>
            <a:blip r:embed="rId6" cstate="screen">
              <a:extLst>
                <a:ext uri="{28A0092B-C50C-407E-A947-70E740481C1C}">
                  <a14:useLocalDpi xmlns:a14="http://schemas.microsoft.com/office/drawing/2010/main"/>
                </a:ext>
              </a:extLst>
            </a:blip>
            <a:stretch/>
          </p:blipFill>
          <p:spPr>
            <a:xfrm flipH="1">
              <a:off x="5732280" y="3770280"/>
              <a:ext cx="922320" cy="1125000"/>
            </a:xfrm>
            <a:prstGeom prst="rect">
              <a:avLst/>
            </a:prstGeom>
            <a:ln w="25560">
              <a:noFill/>
            </a:ln>
          </p:spPr>
        </p:pic>
        <p:pic>
          <p:nvPicPr>
            <p:cNvPr id="305" name="Image 28" descr="Une image contenant texte, horloge&#10;&#10;Description générée automatiquement"/>
            <p:cNvPicPr/>
            <p:nvPr/>
          </p:nvPicPr>
          <p:blipFill>
            <a:blip r:embed="rId7" cstate="screen">
              <a:extLst>
                <a:ext uri="{28A0092B-C50C-407E-A947-70E740481C1C}">
                  <a14:useLocalDpi xmlns:a14="http://schemas.microsoft.com/office/drawing/2010/main"/>
                </a:ext>
              </a:extLst>
            </a:blip>
            <a:stretch/>
          </p:blipFill>
          <p:spPr>
            <a:xfrm>
              <a:off x="3543840" y="1793520"/>
              <a:ext cx="1054440" cy="1285920"/>
            </a:xfrm>
            <a:prstGeom prst="rect">
              <a:avLst/>
            </a:prstGeom>
            <a:ln w="25560">
              <a:noFill/>
            </a:ln>
          </p:spPr>
        </p:pic>
        <p:sp>
          <p:nvSpPr>
            <p:cNvPr id="306" name="CustomShape 22"/>
            <p:cNvSpPr/>
            <p:nvPr/>
          </p:nvSpPr>
          <p:spPr>
            <a:xfrm>
              <a:off x="2813760" y="3957480"/>
              <a:ext cx="1195560" cy="6372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00A5B9"/>
                  </a:solidFill>
                  <a:latin typeface="Poppins"/>
                  <a:ea typeface="DejaVu Sans"/>
                </a:rPr>
                <a:t>DISPOSER DE BIENS &amp; SERVICES</a:t>
              </a:r>
              <a:endParaRPr lang="fr-FR" sz="1200" b="0" strike="noStrike" spc="-1">
                <a:latin typeface="Arial"/>
              </a:endParaRPr>
            </a:p>
          </p:txBody>
        </p:sp>
        <p:pic>
          <p:nvPicPr>
            <p:cNvPr id="307" name="Image 30"/>
            <p:cNvPicPr/>
            <p:nvPr/>
          </p:nvPicPr>
          <p:blipFill>
            <a:blip r:embed="rId8" cstate="screen">
              <a:extLst>
                <a:ext uri="{28A0092B-C50C-407E-A947-70E740481C1C}">
                  <a14:useLocalDpi xmlns:a14="http://schemas.microsoft.com/office/drawing/2010/main"/>
                </a:ext>
              </a:extLst>
            </a:blip>
            <a:stretch/>
          </p:blipFill>
          <p:spPr>
            <a:xfrm>
              <a:off x="3540240" y="3957120"/>
              <a:ext cx="878040" cy="1071000"/>
            </a:xfrm>
            <a:prstGeom prst="rect">
              <a:avLst/>
            </a:prstGeom>
            <a:ln w="25560">
              <a:noFill/>
            </a:ln>
          </p:spPr>
        </p:pic>
        <p:sp>
          <p:nvSpPr>
            <p:cNvPr id="308" name="CustomShape 23"/>
            <p:cNvSpPr/>
            <p:nvPr/>
          </p:nvSpPr>
          <p:spPr>
            <a:xfrm>
              <a:off x="5096880" y="3148560"/>
              <a:ext cx="379440" cy="463320"/>
            </a:xfrm>
            <a:custGeom>
              <a:avLst/>
              <a:gdLst/>
              <a:ahLst/>
              <a:cxnLst/>
              <a:rect l="l" t="t" r="r" b="b"/>
              <a:pathLst>
                <a:path w="21600" h="26352">
                  <a:moveTo>
                    <a:pt x="0" y="13176"/>
                  </a:moveTo>
                </a:path>
              </a:pathLst>
            </a:custGeom>
            <a:solidFill>
              <a:srgbClr val="FFFFFF"/>
            </a:solidFill>
            <a:ln w="0">
              <a:noFill/>
            </a:ln>
          </p:spPr>
          <p:style>
            <a:lnRef idx="0">
              <a:scrgbClr r="0" g="0" b="0"/>
            </a:lnRef>
            <a:fillRef idx="0">
              <a:scrgbClr r="0" g="0" b="0"/>
            </a:fillRef>
            <a:effectRef idx="0">
              <a:scrgbClr r="0" g="0" b="0"/>
            </a:effectRef>
            <a:fontRef idx="minor"/>
          </p:style>
        </p:sp>
        <p:sp>
          <p:nvSpPr>
            <p:cNvPr id="309" name="CustomShape 24"/>
            <p:cNvSpPr/>
            <p:nvPr/>
          </p:nvSpPr>
          <p:spPr>
            <a:xfrm>
              <a:off x="4532400" y="3115800"/>
              <a:ext cx="1390680" cy="11847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1">
              <a:spAutoFit/>
            </a:bodyPr>
            <a:lstStyle/>
            <a:p>
              <a:pPr algn="ctr">
                <a:lnSpc>
                  <a:spcPct val="100000"/>
                </a:lnSpc>
              </a:pPr>
              <a:r>
                <a:rPr lang="fr-FR" sz="1200" b="1" strike="noStrike" spc="-1">
                  <a:solidFill>
                    <a:srgbClr val="000000"/>
                  </a:solidFill>
                  <a:latin typeface="Poppins"/>
                  <a:ea typeface="DejaVu Sans"/>
                </a:rPr>
                <a:t>LES 5 DIMENSIONS DE MODES DE VIE IMPACTÉS PAR LE CHANGEMENT CLIMATIQUE</a:t>
              </a:r>
              <a:endParaRPr lang="fr-FR" sz="1200" b="0" strike="noStrike" spc="-1">
                <a:latin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310" name="Image 8"/>
          <p:cNvPicPr/>
          <p:nvPr/>
        </p:nvPicPr>
        <p:blipFill>
          <a:blip r:embed="rId2"/>
          <a:stretch/>
        </p:blipFill>
        <p:spPr>
          <a:xfrm>
            <a:off x="563040" y="406080"/>
            <a:ext cx="564840" cy="597960"/>
          </a:xfrm>
          <a:prstGeom prst="rect">
            <a:avLst/>
          </a:prstGeom>
          <a:ln w="25560">
            <a:noFill/>
          </a:ln>
        </p:spPr>
      </p:pic>
      <p:sp>
        <p:nvSpPr>
          <p:cNvPr id="311" name="CustomShape 1"/>
          <p:cNvSpPr/>
          <p:nvPr/>
        </p:nvSpPr>
        <p:spPr>
          <a:xfrm>
            <a:off x="1227240" y="445320"/>
            <a:ext cx="3763800" cy="208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312" name="CustomShape 2"/>
          <p:cNvSpPr/>
          <p:nvPr/>
        </p:nvSpPr>
        <p:spPr>
          <a:xfrm>
            <a:off x="3322440" y="17805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grpSp>
        <p:nvGrpSpPr>
          <p:cNvPr id="313" name="Group 3"/>
          <p:cNvGrpSpPr/>
          <p:nvPr/>
        </p:nvGrpSpPr>
        <p:grpSpPr>
          <a:xfrm>
            <a:off x="1814040" y="779400"/>
            <a:ext cx="1384920" cy="1312560"/>
            <a:chOff x="1814040" y="779400"/>
            <a:chExt cx="1384920" cy="1312560"/>
          </a:xfrm>
        </p:grpSpPr>
        <p:sp>
          <p:nvSpPr>
            <p:cNvPr id="314" name="CustomShape 4"/>
            <p:cNvSpPr/>
            <p:nvPr/>
          </p:nvSpPr>
          <p:spPr>
            <a:xfrm>
              <a:off x="2698920" y="102024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15" name="CustomShape 5"/>
            <p:cNvSpPr/>
            <p:nvPr/>
          </p:nvSpPr>
          <p:spPr>
            <a:xfrm>
              <a:off x="3020760" y="114984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16" name="CustomShape 6"/>
            <p:cNvSpPr/>
            <p:nvPr/>
          </p:nvSpPr>
          <p:spPr>
            <a:xfrm>
              <a:off x="2409480" y="14893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17" name="CustomShape 7"/>
            <p:cNvSpPr/>
            <p:nvPr/>
          </p:nvSpPr>
          <p:spPr>
            <a:xfrm>
              <a:off x="2808360" y="144216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18" name="CustomShape 8"/>
            <p:cNvSpPr/>
            <p:nvPr/>
          </p:nvSpPr>
          <p:spPr>
            <a:xfrm>
              <a:off x="2836800" y="175464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19" name="CustomShape 9"/>
            <p:cNvSpPr/>
            <p:nvPr/>
          </p:nvSpPr>
          <p:spPr>
            <a:xfrm>
              <a:off x="2433960" y="10717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20" name="CustomShape 10"/>
            <p:cNvSpPr/>
            <p:nvPr/>
          </p:nvSpPr>
          <p:spPr>
            <a:xfrm>
              <a:off x="2136240" y="18741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21" name="CustomShape 11"/>
            <p:cNvSpPr/>
            <p:nvPr/>
          </p:nvSpPr>
          <p:spPr>
            <a:xfrm>
              <a:off x="2535480" y="182736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22" name="CustomShape 12"/>
            <p:cNvSpPr/>
            <p:nvPr/>
          </p:nvSpPr>
          <p:spPr>
            <a:xfrm>
              <a:off x="2160720" y="14565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23" name="CustomShape 13"/>
            <p:cNvSpPr/>
            <p:nvPr/>
          </p:nvSpPr>
          <p:spPr>
            <a:xfrm>
              <a:off x="1814040" y="119664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24" name="CustomShape 14"/>
            <p:cNvSpPr/>
            <p:nvPr/>
          </p:nvSpPr>
          <p:spPr>
            <a:xfrm>
              <a:off x="2212920" y="114984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sp>
          <p:nvSpPr>
            <p:cNvPr id="325" name="CustomShape 15"/>
            <p:cNvSpPr/>
            <p:nvPr/>
          </p:nvSpPr>
          <p:spPr>
            <a:xfrm>
              <a:off x="1838520" y="77940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FCF8DC"/>
            </a:solidFill>
            <a:ln w="0">
              <a:noFill/>
            </a:ln>
          </p:spPr>
          <p:style>
            <a:lnRef idx="0">
              <a:scrgbClr r="0" g="0" b="0"/>
            </a:lnRef>
            <a:fillRef idx="0">
              <a:scrgbClr r="0" g="0" b="0"/>
            </a:fillRef>
            <a:effectRef idx="0">
              <a:scrgbClr r="0" g="0" b="0"/>
            </a:effectRef>
            <a:fontRef idx="minor"/>
          </p:style>
        </p:sp>
      </p:grpSp>
      <p:grpSp>
        <p:nvGrpSpPr>
          <p:cNvPr id="326" name="Group 16"/>
          <p:cNvGrpSpPr/>
          <p:nvPr/>
        </p:nvGrpSpPr>
        <p:grpSpPr>
          <a:xfrm>
            <a:off x="1239840" y="4233960"/>
            <a:ext cx="1384920" cy="1312560"/>
            <a:chOff x="1239840" y="4233960"/>
            <a:chExt cx="1384920" cy="1312560"/>
          </a:xfrm>
        </p:grpSpPr>
        <p:sp>
          <p:nvSpPr>
            <p:cNvPr id="327" name="CustomShape 17"/>
            <p:cNvSpPr/>
            <p:nvPr/>
          </p:nvSpPr>
          <p:spPr>
            <a:xfrm rot="10800000">
              <a:off x="1561320" y="50875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28" name="CustomShape 18"/>
            <p:cNvSpPr/>
            <p:nvPr/>
          </p:nvSpPr>
          <p:spPr>
            <a:xfrm rot="10800000">
              <a:off x="1239840" y="495828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29" name="CustomShape 19"/>
            <p:cNvSpPr/>
            <p:nvPr/>
          </p:nvSpPr>
          <p:spPr>
            <a:xfrm rot="10800000">
              <a:off x="1851120" y="461880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0" name="CustomShape 20"/>
            <p:cNvSpPr/>
            <p:nvPr/>
          </p:nvSpPr>
          <p:spPr>
            <a:xfrm rot="10800000">
              <a:off x="1452240" y="461952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1" name="CustomShape 21"/>
            <p:cNvSpPr/>
            <p:nvPr/>
          </p:nvSpPr>
          <p:spPr>
            <a:xfrm rot="10800000">
              <a:off x="1423440" y="435348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2" name="CustomShape 22"/>
            <p:cNvSpPr/>
            <p:nvPr/>
          </p:nvSpPr>
          <p:spPr>
            <a:xfrm rot="10800000">
              <a:off x="1826640" y="503640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3" name="CustomShape 23"/>
            <p:cNvSpPr/>
            <p:nvPr/>
          </p:nvSpPr>
          <p:spPr>
            <a:xfrm rot="10800000">
              <a:off x="2124000" y="42339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4" name="CustomShape 24"/>
            <p:cNvSpPr/>
            <p:nvPr/>
          </p:nvSpPr>
          <p:spPr>
            <a:xfrm rot="10800000">
              <a:off x="1668240" y="431496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5" name="CustomShape 25"/>
            <p:cNvSpPr/>
            <p:nvPr/>
          </p:nvSpPr>
          <p:spPr>
            <a:xfrm rot="10800000">
              <a:off x="2099520" y="465120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6" name="CustomShape 26"/>
            <p:cNvSpPr/>
            <p:nvPr/>
          </p:nvSpPr>
          <p:spPr>
            <a:xfrm rot="10800000">
              <a:off x="2446560" y="49111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7" name="CustomShape 27"/>
            <p:cNvSpPr/>
            <p:nvPr/>
          </p:nvSpPr>
          <p:spPr>
            <a:xfrm rot="10800000">
              <a:off x="2047320" y="495828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sp>
          <p:nvSpPr>
            <p:cNvPr id="338" name="CustomShape 28"/>
            <p:cNvSpPr/>
            <p:nvPr/>
          </p:nvSpPr>
          <p:spPr>
            <a:xfrm rot="10800000">
              <a:off x="2422080" y="53287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CCE8EE"/>
            </a:solidFill>
            <a:ln w="0">
              <a:noFill/>
            </a:ln>
          </p:spPr>
          <p:style>
            <a:lnRef idx="0">
              <a:scrgbClr r="0" g="0" b="0"/>
            </a:lnRef>
            <a:fillRef idx="0">
              <a:scrgbClr r="0" g="0" b="0"/>
            </a:fillRef>
            <a:effectRef idx="0">
              <a:scrgbClr r="0" g="0" b="0"/>
            </a:effectRef>
            <a:fontRef idx="minor"/>
          </p:style>
        </p:sp>
      </p:grpSp>
      <p:grpSp>
        <p:nvGrpSpPr>
          <p:cNvPr id="339" name="Group 29"/>
          <p:cNvGrpSpPr/>
          <p:nvPr/>
        </p:nvGrpSpPr>
        <p:grpSpPr>
          <a:xfrm>
            <a:off x="7189560" y="983160"/>
            <a:ext cx="1384920" cy="1312560"/>
            <a:chOff x="7189560" y="983160"/>
            <a:chExt cx="1384920" cy="1312560"/>
          </a:xfrm>
        </p:grpSpPr>
        <p:sp>
          <p:nvSpPr>
            <p:cNvPr id="340" name="CustomShape 30"/>
            <p:cNvSpPr/>
            <p:nvPr/>
          </p:nvSpPr>
          <p:spPr>
            <a:xfrm rot="10800000">
              <a:off x="7511040" y="18367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1" name="CustomShape 31"/>
            <p:cNvSpPr/>
            <p:nvPr/>
          </p:nvSpPr>
          <p:spPr>
            <a:xfrm rot="10800000">
              <a:off x="7189560" y="17071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2" name="CustomShape 32"/>
            <p:cNvSpPr/>
            <p:nvPr/>
          </p:nvSpPr>
          <p:spPr>
            <a:xfrm rot="10800000">
              <a:off x="7801200" y="136800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3" name="CustomShape 33"/>
            <p:cNvSpPr/>
            <p:nvPr/>
          </p:nvSpPr>
          <p:spPr>
            <a:xfrm rot="10800000">
              <a:off x="7401960" y="141480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4" name="CustomShape 34"/>
            <p:cNvSpPr/>
            <p:nvPr/>
          </p:nvSpPr>
          <p:spPr>
            <a:xfrm rot="10800000">
              <a:off x="7373160" y="1102320"/>
              <a:ext cx="17856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5" name="CustomShape 35"/>
            <p:cNvSpPr/>
            <p:nvPr/>
          </p:nvSpPr>
          <p:spPr>
            <a:xfrm rot="10800000">
              <a:off x="7776720" y="1785240"/>
              <a:ext cx="178200" cy="21816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6" name="CustomShape 36"/>
            <p:cNvSpPr/>
            <p:nvPr/>
          </p:nvSpPr>
          <p:spPr>
            <a:xfrm rot="10800000">
              <a:off x="8074080" y="98316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7" name="CustomShape 37"/>
            <p:cNvSpPr/>
            <p:nvPr/>
          </p:nvSpPr>
          <p:spPr>
            <a:xfrm rot="10800000">
              <a:off x="7674840" y="102996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8" name="CustomShape 38"/>
            <p:cNvSpPr/>
            <p:nvPr/>
          </p:nvSpPr>
          <p:spPr>
            <a:xfrm rot="10800000">
              <a:off x="8049600" y="140040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49" name="CustomShape 39"/>
            <p:cNvSpPr/>
            <p:nvPr/>
          </p:nvSpPr>
          <p:spPr>
            <a:xfrm rot="10800000">
              <a:off x="8396280" y="16603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50" name="CustomShape 40"/>
            <p:cNvSpPr/>
            <p:nvPr/>
          </p:nvSpPr>
          <p:spPr>
            <a:xfrm rot="10800000">
              <a:off x="7997040" y="1707120"/>
              <a:ext cx="17856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sp>
          <p:nvSpPr>
            <p:cNvPr id="351" name="CustomShape 41"/>
            <p:cNvSpPr/>
            <p:nvPr/>
          </p:nvSpPr>
          <p:spPr>
            <a:xfrm rot="10800000">
              <a:off x="8371800" y="2077920"/>
              <a:ext cx="178200" cy="217800"/>
            </a:xfrm>
            <a:custGeom>
              <a:avLst/>
              <a:gdLst/>
              <a:ahLst/>
              <a:cxnLst/>
              <a:rect l="l" t="t" r="r" b="b"/>
              <a:pathLst>
                <a:path w="21600" h="21600">
                  <a:moveTo>
                    <a:pt x="0" y="0"/>
                  </a:moveTo>
                  <a:lnTo>
                    <a:pt x="21600" y="0"/>
                  </a:lnTo>
                  <a:lnTo>
                    <a:pt x="21600" y="21600"/>
                  </a:lnTo>
                  <a:lnTo>
                    <a:pt x="0" y="21600"/>
                  </a:lnTo>
                  <a:close/>
                </a:path>
              </a:pathLst>
            </a:custGeom>
            <a:solidFill>
              <a:srgbClr val="E8ECED"/>
            </a:solidFill>
            <a:ln w="0">
              <a:noFill/>
            </a:ln>
          </p:spPr>
          <p:style>
            <a:lnRef idx="0">
              <a:scrgbClr r="0" g="0" b="0"/>
            </a:lnRef>
            <a:fillRef idx="0">
              <a:scrgbClr r="0" g="0" b="0"/>
            </a:fillRef>
            <a:effectRef idx="0">
              <a:scrgbClr r="0" g="0" b="0"/>
            </a:effectRef>
            <a:fontRef idx="minor"/>
          </p:style>
        </p:sp>
      </p:grpSp>
      <p:grpSp>
        <p:nvGrpSpPr>
          <p:cNvPr id="352" name="Group 42"/>
          <p:cNvGrpSpPr/>
          <p:nvPr/>
        </p:nvGrpSpPr>
        <p:grpSpPr>
          <a:xfrm>
            <a:off x="7759800" y="3340800"/>
            <a:ext cx="1076040" cy="1689480"/>
            <a:chOff x="7759800" y="3340800"/>
            <a:chExt cx="1076040" cy="1689480"/>
          </a:xfrm>
        </p:grpSpPr>
        <p:sp>
          <p:nvSpPr>
            <p:cNvPr id="353" name="CustomShape 43"/>
            <p:cNvSpPr/>
            <p:nvPr/>
          </p:nvSpPr>
          <p:spPr>
            <a:xfrm rot="16200000">
              <a:off x="7937280" y="375264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54" name="CustomShape 44"/>
            <p:cNvSpPr/>
            <p:nvPr/>
          </p:nvSpPr>
          <p:spPr>
            <a:xfrm rot="16200000">
              <a:off x="8043840" y="336024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55" name="CustomShape 45"/>
            <p:cNvSpPr/>
            <p:nvPr/>
          </p:nvSpPr>
          <p:spPr>
            <a:xfrm rot="16200000">
              <a:off x="8322120" y="410580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56" name="CustomShape 46"/>
            <p:cNvSpPr/>
            <p:nvPr/>
          </p:nvSpPr>
          <p:spPr>
            <a:xfrm rot="16200000">
              <a:off x="8283240" y="361944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57" name="CustomShape 47"/>
            <p:cNvSpPr/>
            <p:nvPr/>
          </p:nvSpPr>
          <p:spPr>
            <a:xfrm rot="16200000">
              <a:off x="8539560" y="35845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58" name="CustomShape 48"/>
            <p:cNvSpPr/>
            <p:nvPr/>
          </p:nvSpPr>
          <p:spPr>
            <a:xfrm rot="16200000">
              <a:off x="7979760" y="407628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59" name="CustomShape 49"/>
            <p:cNvSpPr/>
            <p:nvPr/>
          </p:nvSpPr>
          <p:spPr>
            <a:xfrm rot="16200000">
              <a:off x="8637480" y="443880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60" name="CustomShape 50"/>
            <p:cNvSpPr/>
            <p:nvPr/>
          </p:nvSpPr>
          <p:spPr>
            <a:xfrm rot="16200000">
              <a:off x="8599320" y="39520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61" name="CustomShape 51"/>
            <p:cNvSpPr/>
            <p:nvPr/>
          </p:nvSpPr>
          <p:spPr>
            <a:xfrm rot="16200000">
              <a:off x="8295120" y="44089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62" name="CustomShape 52"/>
            <p:cNvSpPr/>
            <p:nvPr/>
          </p:nvSpPr>
          <p:spPr>
            <a:xfrm rot="16200000">
              <a:off x="8082000" y="483192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63" name="CustomShape 53"/>
            <p:cNvSpPr/>
            <p:nvPr/>
          </p:nvSpPr>
          <p:spPr>
            <a:xfrm rot="16200000">
              <a:off x="8043840" y="434520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sp>
          <p:nvSpPr>
            <p:cNvPr id="364" name="CustomShape 54"/>
            <p:cNvSpPr/>
            <p:nvPr/>
          </p:nvSpPr>
          <p:spPr>
            <a:xfrm rot="16200000">
              <a:off x="7740000" y="480204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F9D3D0"/>
            </a:solidFill>
            <a:ln w="0">
              <a:noFill/>
            </a:ln>
          </p:spPr>
          <p:style>
            <a:lnRef idx="0">
              <a:scrgbClr r="0" g="0" b="0"/>
            </a:lnRef>
            <a:fillRef idx="0">
              <a:scrgbClr r="0" g="0" b="0"/>
            </a:fillRef>
            <a:effectRef idx="0">
              <a:scrgbClr r="0" g="0" b="0"/>
            </a:effectRef>
            <a:fontRef idx="minor"/>
          </p:style>
        </p:sp>
      </p:grpSp>
      <p:grpSp>
        <p:nvGrpSpPr>
          <p:cNvPr id="365" name="Group 55"/>
          <p:cNvGrpSpPr/>
          <p:nvPr/>
        </p:nvGrpSpPr>
        <p:grpSpPr>
          <a:xfrm>
            <a:off x="5925240" y="5371200"/>
            <a:ext cx="1076040" cy="1689120"/>
            <a:chOff x="5925240" y="5371200"/>
            <a:chExt cx="1076040" cy="1689120"/>
          </a:xfrm>
        </p:grpSpPr>
        <p:sp>
          <p:nvSpPr>
            <p:cNvPr id="366" name="CustomShape 56"/>
            <p:cNvSpPr/>
            <p:nvPr/>
          </p:nvSpPr>
          <p:spPr>
            <a:xfrm rot="5400000">
              <a:off x="6605640" y="647028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67" name="CustomShape 57"/>
            <p:cNvSpPr/>
            <p:nvPr/>
          </p:nvSpPr>
          <p:spPr>
            <a:xfrm rot="5400000">
              <a:off x="6498720" y="686196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68" name="CustomShape 58"/>
            <p:cNvSpPr/>
            <p:nvPr/>
          </p:nvSpPr>
          <p:spPr>
            <a:xfrm rot="5400000">
              <a:off x="6221160" y="611676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69" name="CustomShape 59"/>
            <p:cNvSpPr/>
            <p:nvPr/>
          </p:nvSpPr>
          <p:spPr>
            <a:xfrm rot="5400000">
              <a:off x="6258960" y="660312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0" name="CustomShape 60"/>
            <p:cNvSpPr/>
            <p:nvPr/>
          </p:nvSpPr>
          <p:spPr>
            <a:xfrm rot="5400000">
              <a:off x="6003000" y="66376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1" name="CustomShape 61"/>
            <p:cNvSpPr/>
            <p:nvPr/>
          </p:nvSpPr>
          <p:spPr>
            <a:xfrm rot="5400000">
              <a:off x="6563520" y="614628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2" name="CustomShape 62"/>
            <p:cNvSpPr/>
            <p:nvPr/>
          </p:nvSpPr>
          <p:spPr>
            <a:xfrm rot="5400000">
              <a:off x="5905440" y="5783760"/>
              <a:ext cx="21816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3" name="CustomShape 63"/>
            <p:cNvSpPr/>
            <p:nvPr/>
          </p:nvSpPr>
          <p:spPr>
            <a:xfrm rot="5400000">
              <a:off x="5943600" y="627012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4" name="CustomShape 64"/>
            <p:cNvSpPr/>
            <p:nvPr/>
          </p:nvSpPr>
          <p:spPr>
            <a:xfrm rot="5400000">
              <a:off x="6247440" y="5813280"/>
              <a:ext cx="217800" cy="17856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5" name="CustomShape 65"/>
            <p:cNvSpPr/>
            <p:nvPr/>
          </p:nvSpPr>
          <p:spPr>
            <a:xfrm rot="5400000">
              <a:off x="6460920" y="5390640"/>
              <a:ext cx="217800" cy="17892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6" name="CustomShape 66"/>
            <p:cNvSpPr/>
            <p:nvPr/>
          </p:nvSpPr>
          <p:spPr>
            <a:xfrm rot="5400000">
              <a:off x="6498720" y="5877000"/>
              <a:ext cx="21816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sp>
          <p:nvSpPr>
            <p:cNvPr id="377" name="CustomShape 67"/>
            <p:cNvSpPr/>
            <p:nvPr/>
          </p:nvSpPr>
          <p:spPr>
            <a:xfrm rot="5400000">
              <a:off x="6803280" y="5420880"/>
              <a:ext cx="217800" cy="178200"/>
            </a:xfrm>
            <a:custGeom>
              <a:avLst/>
              <a:gdLst/>
              <a:ahLst/>
              <a:cxnLst/>
              <a:rect l="l" t="t" r="r" b="b"/>
              <a:pathLst>
                <a:path w="21600" h="21600">
                  <a:moveTo>
                    <a:pt x="0" y="0"/>
                  </a:moveTo>
                  <a:lnTo>
                    <a:pt x="21600" y="0"/>
                  </a:lnTo>
                  <a:lnTo>
                    <a:pt x="21600" y="21600"/>
                  </a:lnTo>
                  <a:lnTo>
                    <a:pt x="0" y="21600"/>
                  </a:lnTo>
                  <a:close/>
                </a:path>
              </a:pathLst>
            </a:custGeom>
            <a:solidFill>
              <a:srgbClr val="DDEFE6"/>
            </a:solidFill>
            <a:ln w="0">
              <a:noFill/>
            </a:ln>
          </p:spPr>
          <p:style>
            <a:lnRef idx="0">
              <a:scrgbClr r="0" g="0" b="0"/>
            </a:lnRef>
            <a:fillRef idx="0">
              <a:scrgbClr r="0" g="0" b="0"/>
            </a:fillRef>
            <a:effectRef idx="0">
              <a:scrgbClr r="0" g="0" b="0"/>
            </a:effectRef>
            <a:fontRef idx="minor"/>
          </p:style>
        </p:sp>
      </p:grpSp>
      <p:sp>
        <p:nvSpPr>
          <p:cNvPr id="378" name="CustomShape 68"/>
          <p:cNvSpPr/>
          <p:nvPr/>
        </p:nvSpPr>
        <p:spPr>
          <a:xfrm>
            <a:off x="8643240" y="924480"/>
            <a:ext cx="1464120" cy="173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200" b="1" i="1" strike="noStrike" spc="-1">
                <a:solidFill>
                  <a:srgbClr val="000000"/>
                </a:solidFill>
                <a:latin typeface="Arial"/>
                <a:ea typeface="DejaVu Sans"/>
              </a:rPr>
              <a:t>Idées de solutions, initiatives, fonctionnements </a:t>
            </a:r>
            <a:r>
              <a:rPr lang="fr-FR" sz="1200" b="0" i="1" strike="noStrike" spc="-1">
                <a:solidFill>
                  <a:srgbClr val="000000"/>
                </a:solidFill>
                <a:latin typeface="Arial"/>
                <a:ea typeface="DejaVu Sans"/>
              </a:rPr>
              <a:t>… en 2050 pour s’adapter à l’impact du changement climatique </a:t>
            </a:r>
            <a:endParaRPr lang="fr-FR" sz="1200" b="0" strike="noStrike" spc="-1">
              <a:latin typeface="Arial"/>
            </a:endParaRPr>
          </a:p>
        </p:txBody>
      </p:sp>
      <p:grpSp>
        <p:nvGrpSpPr>
          <p:cNvPr id="379" name="Group 69"/>
          <p:cNvGrpSpPr/>
          <p:nvPr/>
        </p:nvGrpSpPr>
        <p:grpSpPr>
          <a:xfrm>
            <a:off x="2446920" y="1040040"/>
            <a:ext cx="5516640" cy="5613480"/>
            <a:chOff x="2446920" y="1040040"/>
            <a:chExt cx="5516640" cy="5613480"/>
          </a:xfrm>
        </p:grpSpPr>
        <p:grpSp>
          <p:nvGrpSpPr>
            <p:cNvPr id="380" name="Group 70"/>
            <p:cNvGrpSpPr/>
            <p:nvPr/>
          </p:nvGrpSpPr>
          <p:grpSpPr>
            <a:xfrm>
              <a:off x="3067200" y="1239120"/>
              <a:ext cx="4225320" cy="4814280"/>
              <a:chOff x="3067200" y="1239120"/>
              <a:chExt cx="4225320" cy="4814280"/>
            </a:xfrm>
          </p:grpSpPr>
          <p:sp>
            <p:nvSpPr>
              <p:cNvPr id="381" name="CustomShape 71"/>
              <p:cNvSpPr/>
              <p:nvPr/>
            </p:nvSpPr>
            <p:spPr>
              <a:xfrm flipH="1" flipV="1">
                <a:off x="3687480" y="1458720"/>
                <a:ext cx="1369080" cy="18975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382" name="CustomShape 72"/>
              <p:cNvSpPr/>
              <p:nvPr/>
            </p:nvSpPr>
            <p:spPr>
              <a:xfrm flipV="1">
                <a:off x="5048280" y="1238760"/>
                <a:ext cx="1346760" cy="2154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383" name="CustomShape 73"/>
              <p:cNvSpPr/>
              <p:nvPr/>
            </p:nvSpPr>
            <p:spPr>
              <a:xfrm flipH="1">
                <a:off x="3066840" y="3358800"/>
                <a:ext cx="1991160" cy="99468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384" name="CustomShape 74"/>
              <p:cNvSpPr/>
              <p:nvPr/>
            </p:nvSpPr>
            <p:spPr>
              <a:xfrm flipH="1">
                <a:off x="5034600" y="3358800"/>
                <a:ext cx="23400" cy="269460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sp>
            <p:nvSpPr>
              <p:cNvPr id="385" name="CustomShape 75"/>
              <p:cNvSpPr/>
              <p:nvPr/>
            </p:nvSpPr>
            <p:spPr>
              <a:xfrm>
                <a:off x="5060520" y="3358800"/>
                <a:ext cx="2232000" cy="1245960"/>
              </a:xfrm>
              <a:custGeom>
                <a:avLst/>
                <a:gdLst/>
                <a:ahLst/>
                <a:cxnLst/>
                <a:rect l="l" t="t" r="r" b="b"/>
                <a:pathLst>
                  <a:path w="21600" h="21600">
                    <a:moveTo>
                      <a:pt x="0" y="0"/>
                    </a:moveTo>
                    <a:lnTo>
                      <a:pt x="21600" y="21600"/>
                    </a:lnTo>
                  </a:path>
                </a:pathLst>
              </a:custGeom>
              <a:noFill/>
              <a:ln w="9360">
                <a:solidFill>
                  <a:srgbClr val="D9D9D9"/>
                </a:solidFill>
                <a:custDash>
                  <a:ds d="303000" sp="303000"/>
                </a:custDash>
                <a:miter/>
              </a:ln>
            </p:spPr>
            <p:style>
              <a:lnRef idx="0">
                <a:scrgbClr r="0" g="0" b="0"/>
              </a:lnRef>
              <a:fillRef idx="0">
                <a:scrgbClr r="0" g="0" b="0"/>
              </a:fillRef>
              <a:effectRef idx="0">
                <a:scrgbClr r="0" g="0" b="0"/>
              </a:effectRef>
              <a:fontRef idx="minor"/>
            </p:style>
          </p:sp>
        </p:grpSp>
        <p:sp>
          <p:nvSpPr>
            <p:cNvPr id="386" name="CustomShape 76"/>
            <p:cNvSpPr/>
            <p:nvPr/>
          </p:nvSpPr>
          <p:spPr>
            <a:xfrm>
              <a:off x="3495240" y="1999800"/>
              <a:ext cx="3080160" cy="35460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387" name="CustomShape 77"/>
            <p:cNvSpPr/>
            <p:nvPr/>
          </p:nvSpPr>
          <p:spPr>
            <a:xfrm>
              <a:off x="3816720" y="2251080"/>
              <a:ext cx="2477520" cy="285264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388" name="CustomShape 78"/>
            <p:cNvSpPr/>
            <p:nvPr/>
          </p:nvSpPr>
          <p:spPr>
            <a:xfrm>
              <a:off x="4198680" y="2624760"/>
              <a:ext cx="1678680" cy="193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389" name="CustomShape 79"/>
            <p:cNvSpPr/>
            <p:nvPr/>
          </p:nvSpPr>
          <p:spPr>
            <a:xfrm>
              <a:off x="2990160" y="1680120"/>
              <a:ext cx="3868200" cy="4453200"/>
            </a:xfrm>
            <a:custGeom>
              <a:avLst/>
              <a:gdLst/>
              <a:ahLst/>
              <a:cxnLst/>
              <a:rect l="l" t="t" r="r" b="b"/>
              <a:pathLst>
                <a:path w="5399999" h="5098073">
                  <a:moveTo>
                    <a:pt x="0" y="3107245"/>
                  </a:moveTo>
                  <a:lnTo>
                    <a:pt x="1064526" y="0"/>
                  </a:lnTo>
                  <a:lnTo>
                    <a:pt x="4239781" y="0"/>
                  </a:lnTo>
                  <a:lnTo>
                    <a:pt x="5399999" y="3160408"/>
                  </a:lnTo>
                  <a:lnTo>
                    <a:pt x="2733838" y="5098073"/>
                  </a:lnTo>
                  <a:lnTo>
                    <a:pt x="0" y="3107245"/>
                  </a:lnTo>
                  <a:close/>
                </a:path>
              </a:pathLst>
            </a:custGeom>
            <a:noFill/>
            <a:ln w="9360">
              <a:solidFill>
                <a:srgbClr val="D9D9D9">
                  <a:alpha val="75000"/>
                </a:srgbClr>
              </a:solidFill>
              <a:miter/>
            </a:ln>
          </p:spPr>
          <p:style>
            <a:lnRef idx="0">
              <a:scrgbClr r="0" g="0" b="0"/>
            </a:lnRef>
            <a:fillRef idx="0">
              <a:scrgbClr r="0" g="0" b="0"/>
            </a:fillRef>
            <a:effectRef idx="0">
              <a:scrgbClr r="0" g="0" b="0"/>
            </a:effectRef>
            <a:fontRef idx="minor"/>
          </p:style>
        </p:sp>
        <p:sp>
          <p:nvSpPr>
            <p:cNvPr id="390" name="CustomShape 80"/>
            <p:cNvSpPr/>
            <p:nvPr/>
          </p:nvSpPr>
          <p:spPr>
            <a:xfrm>
              <a:off x="3097080" y="1076040"/>
              <a:ext cx="1438920" cy="1438560"/>
            </a:xfrm>
            <a:custGeom>
              <a:avLst/>
              <a:gdLst/>
              <a:ahLst/>
              <a:cxnLst/>
              <a:rect l="l" t="t" r="r" b="b"/>
              <a:pathLst>
                <a:path w="21605" h="21600">
                  <a:moveTo>
                    <a:pt x="0" y="10800"/>
                  </a:moveTo>
                </a:path>
              </a:pathLst>
            </a:custGeom>
            <a:solidFill>
              <a:srgbClr val="FCF8DC"/>
            </a:solidFill>
            <a:ln w="0">
              <a:noFill/>
            </a:ln>
          </p:spPr>
          <p:style>
            <a:lnRef idx="0">
              <a:scrgbClr r="0" g="0" b="0"/>
            </a:lnRef>
            <a:fillRef idx="0">
              <a:scrgbClr r="0" g="0" b="0"/>
            </a:fillRef>
            <a:effectRef idx="0">
              <a:scrgbClr r="0" g="0" b="0"/>
            </a:effectRef>
            <a:fontRef idx="minor"/>
          </p:style>
        </p:sp>
        <p:sp>
          <p:nvSpPr>
            <p:cNvPr id="391" name="CustomShape 81"/>
            <p:cNvSpPr/>
            <p:nvPr/>
          </p:nvSpPr>
          <p:spPr>
            <a:xfrm>
              <a:off x="5396400" y="1040040"/>
              <a:ext cx="1438560" cy="1438560"/>
            </a:xfrm>
            <a:custGeom>
              <a:avLst/>
              <a:gdLst/>
              <a:ahLst/>
              <a:cxnLst/>
              <a:rect l="l" t="t" r="r" b="b"/>
              <a:pathLst>
                <a:path w="21600" h="21600">
                  <a:moveTo>
                    <a:pt x="0" y="10800"/>
                  </a:moveTo>
                </a:path>
              </a:pathLst>
            </a:custGeom>
            <a:solidFill>
              <a:srgbClr val="E7EBEC"/>
            </a:solidFill>
            <a:ln w="0">
              <a:noFill/>
            </a:ln>
          </p:spPr>
          <p:style>
            <a:lnRef idx="0">
              <a:scrgbClr r="0" g="0" b="0"/>
            </a:lnRef>
            <a:fillRef idx="0">
              <a:scrgbClr r="0" g="0" b="0"/>
            </a:fillRef>
            <a:effectRef idx="0">
              <a:scrgbClr r="0" g="0" b="0"/>
            </a:effectRef>
            <a:fontRef idx="minor"/>
          </p:style>
        </p:sp>
        <p:sp>
          <p:nvSpPr>
            <p:cNvPr id="392" name="CustomShape 82"/>
            <p:cNvSpPr/>
            <p:nvPr/>
          </p:nvSpPr>
          <p:spPr>
            <a:xfrm>
              <a:off x="4187160" y="5214960"/>
              <a:ext cx="1438560" cy="1438560"/>
            </a:xfrm>
            <a:custGeom>
              <a:avLst/>
              <a:gdLst/>
              <a:ahLst/>
              <a:cxnLst/>
              <a:rect l="l" t="t" r="r" b="b"/>
              <a:pathLst>
                <a:path w="21600" h="21600">
                  <a:moveTo>
                    <a:pt x="0" y="10800"/>
                  </a:moveTo>
                </a:path>
              </a:pathLst>
            </a:custGeom>
            <a:solidFill>
              <a:srgbClr val="DDEFE5"/>
            </a:solidFill>
            <a:ln w="0">
              <a:noFill/>
            </a:ln>
          </p:spPr>
          <p:style>
            <a:lnRef idx="0">
              <a:scrgbClr r="0" g="0" b="0"/>
            </a:lnRef>
            <a:fillRef idx="0">
              <a:scrgbClr r="0" g="0" b="0"/>
            </a:fillRef>
            <a:effectRef idx="0">
              <a:scrgbClr r="0" g="0" b="0"/>
            </a:effectRef>
            <a:fontRef idx="minor"/>
          </p:style>
        </p:sp>
        <p:sp>
          <p:nvSpPr>
            <p:cNvPr id="393" name="CustomShape 83"/>
            <p:cNvSpPr/>
            <p:nvPr/>
          </p:nvSpPr>
          <p:spPr>
            <a:xfrm>
              <a:off x="2446920" y="3546000"/>
              <a:ext cx="1438560" cy="1438560"/>
            </a:xfrm>
            <a:custGeom>
              <a:avLst/>
              <a:gdLst/>
              <a:ahLst/>
              <a:cxnLst/>
              <a:rect l="l" t="t" r="r" b="b"/>
              <a:pathLst>
                <a:path w="21600" h="21600">
                  <a:moveTo>
                    <a:pt x="0" y="10800"/>
                  </a:moveTo>
                </a:path>
              </a:pathLst>
            </a:custGeom>
            <a:solidFill>
              <a:srgbClr val="CCE8ED"/>
            </a:solidFill>
            <a:ln w="0">
              <a:noFill/>
            </a:ln>
          </p:spPr>
          <p:style>
            <a:lnRef idx="0">
              <a:scrgbClr r="0" g="0" b="0"/>
            </a:lnRef>
            <a:fillRef idx="0">
              <a:scrgbClr r="0" g="0" b="0"/>
            </a:fillRef>
            <a:effectRef idx="0">
              <a:scrgbClr r="0" g="0" b="0"/>
            </a:effectRef>
            <a:fontRef idx="minor"/>
          </p:style>
        </p:sp>
        <p:sp>
          <p:nvSpPr>
            <p:cNvPr id="394" name="CustomShape 84"/>
            <p:cNvSpPr/>
            <p:nvPr/>
          </p:nvSpPr>
          <p:spPr>
            <a:xfrm>
              <a:off x="6030000" y="3600000"/>
              <a:ext cx="1438560" cy="1438560"/>
            </a:xfrm>
            <a:custGeom>
              <a:avLst/>
              <a:gdLst/>
              <a:ahLst/>
              <a:cxnLst/>
              <a:rect l="l" t="t" r="r" b="b"/>
              <a:pathLst>
                <a:path w="21600" h="21600">
                  <a:moveTo>
                    <a:pt x="0" y="10800"/>
                  </a:moveTo>
                </a:path>
              </a:pathLst>
            </a:custGeom>
            <a:solidFill>
              <a:srgbClr val="F8D3D0"/>
            </a:solidFill>
            <a:ln w="0">
              <a:noFill/>
            </a:ln>
          </p:spPr>
          <p:style>
            <a:lnRef idx="0">
              <a:scrgbClr r="0" g="0" b="0"/>
            </a:lnRef>
            <a:fillRef idx="0">
              <a:scrgbClr r="0" g="0" b="0"/>
            </a:fillRef>
            <a:effectRef idx="0">
              <a:scrgbClr r="0" g="0" b="0"/>
            </a:effectRef>
            <a:fontRef idx="minor"/>
          </p:style>
        </p:sp>
        <p:sp>
          <p:nvSpPr>
            <p:cNvPr id="395" name="CustomShape 85"/>
            <p:cNvSpPr/>
            <p:nvPr/>
          </p:nvSpPr>
          <p:spPr>
            <a:xfrm>
              <a:off x="5805000" y="155268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A0ABB1"/>
                  </a:solidFill>
                  <a:latin typeface="Poppins"/>
                  <a:ea typeface="DejaVu Sans"/>
                </a:rPr>
                <a:t>HABITER</a:t>
              </a:r>
              <a:endParaRPr lang="fr-FR" sz="1200" b="0" strike="noStrike" spc="-1">
                <a:latin typeface="Arial"/>
              </a:endParaRPr>
            </a:p>
          </p:txBody>
        </p:sp>
        <p:sp>
          <p:nvSpPr>
            <p:cNvPr id="396" name="CustomShape 86"/>
            <p:cNvSpPr/>
            <p:nvPr/>
          </p:nvSpPr>
          <p:spPr>
            <a:xfrm>
              <a:off x="3287880" y="1568520"/>
              <a:ext cx="20170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FFC000"/>
                  </a:solidFill>
                  <a:latin typeface="Poppins"/>
                  <a:ea typeface="DejaVu Sans"/>
                </a:rPr>
                <a:t>SE DÉPLACER</a:t>
              </a:r>
              <a:endParaRPr lang="fr-FR" sz="1200" b="0" strike="noStrike" spc="-1">
                <a:latin typeface="Arial"/>
              </a:endParaRPr>
            </a:p>
          </p:txBody>
        </p:sp>
        <p:sp>
          <p:nvSpPr>
            <p:cNvPr id="397" name="CustomShape 87"/>
            <p:cNvSpPr/>
            <p:nvPr/>
          </p:nvSpPr>
          <p:spPr>
            <a:xfrm>
              <a:off x="6382080" y="4113000"/>
              <a:ext cx="158148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DB4A3F"/>
                  </a:solidFill>
                  <a:latin typeface="Poppins"/>
                  <a:ea typeface="DejaVu Sans"/>
                </a:rPr>
                <a:t>TRAVAILLER</a:t>
              </a:r>
              <a:endParaRPr lang="fr-FR" sz="1200" b="0" strike="noStrike" spc="-1">
                <a:latin typeface="Arial"/>
              </a:endParaRPr>
            </a:p>
          </p:txBody>
        </p:sp>
        <p:sp>
          <p:nvSpPr>
            <p:cNvPr id="398" name="CustomShape 88"/>
            <p:cNvSpPr/>
            <p:nvPr/>
          </p:nvSpPr>
          <p:spPr>
            <a:xfrm>
              <a:off x="4446000" y="5977800"/>
              <a:ext cx="2139840" cy="2721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75C095"/>
                  </a:solidFill>
                  <a:latin typeface="Poppins"/>
                  <a:ea typeface="DejaVu Sans"/>
                </a:rPr>
                <a:t>S’ALIMENTER</a:t>
              </a:r>
              <a:endParaRPr lang="fr-FR" sz="1200" b="0" strike="noStrike" spc="-1">
                <a:latin typeface="Arial"/>
              </a:endParaRPr>
            </a:p>
          </p:txBody>
        </p:sp>
        <p:pic>
          <p:nvPicPr>
            <p:cNvPr id="399" name="Graphique 25"/>
            <p:cNvPicPr/>
            <p:nvPr/>
          </p:nvPicPr>
          <p:blipFill>
            <a:blip r:embed="rId3" cstate="screen">
              <a:extLst>
                <a:ext uri="{28A0092B-C50C-407E-A947-70E740481C1C}">
                  <a14:useLocalDpi xmlns:a14="http://schemas.microsoft.com/office/drawing/2010/main"/>
                </a:ext>
              </a:extLst>
            </a:blip>
            <a:stretch/>
          </p:blipFill>
          <p:spPr>
            <a:xfrm>
              <a:off x="5596920" y="2050920"/>
              <a:ext cx="871560" cy="1063440"/>
            </a:xfrm>
            <a:prstGeom prst="rect">
              <a:avLst/>
            </a:prstGeom>
            <a:ln w="25560">
              <a:noFill/>
            </a:ln>
          </p:spPr>
        </p:pic>
        <p:pic>
          <p:nvPicPr>
            <p:cNvPr id="400" name="Graphique 26"/>
            <p:cNvPicPr/>
            <p:nvPr/>
          </p:nvPicPr>
          <p:blipFill>
            <a:blip r:embed="rId4" cstate="screen">
              <a:extLst>
                <a:ext uri="{28A0092B-C50C-407E-A947-70E740481C1C}">
                  <a14:useLocalDpi xmlns:a14="http://schemas.microsoft.com/office/drawing/2010/main"/>
                </a:ext>
              </a:extLst>
            </a:blip>
            <a:stretch/>
          </p:blipFill>
          <p:spPr>
            <a:xfrm>
              <a:off x="4366440" y="4619160"/>
              <a:ext cx="994680" cy="1213200"/>
            </a:xfrm>
            <a:prstGeom prst="rect">
              <a:avLst/>
            </a:prstGeom>
            <a:ln w="25560">
              <a:noFill/>
            </a:ln>
          </p:spPr>
        </p:pic>
        <p:pic>
          <p:nvPicPr>
            <p:cNvPr id="401" name="Graphique 27"/>
            <p:cNvPicPr/>
            <p:nvPr/>
          </p:nvPicPr>
          <p:blipFill>
            <a:blip r:embed="rId5" cstate="screen">
              <a:extLst>
                <a:ext uri="{28A0092B-C50C-407E-A947-70E740481C1C}">
                  <a14:useLocalDpi xmlns:a14="http://schemas.microsoft.com/office/drawing/2010/main"/>
                </a:ext>
              </a:extLst>
            </a:blip>
            <a:stretch/>
          </p:blipFill>
          <p:spPr>
            <a:xfrm flipH="1">
              <a:off x="5484960" y="3770640"/>
              <a:ext cx="922320" cy="1125000"/>
            </a:xfrm>
            <a:prstGeom prst="rect">
              <a:avLst/>
            </a:prstGeom>
            <a:ln w="25560">
              <a:noFill/>
            </a:ln>
          </p:spPr>
        </p:pic>
        <p:pic>
          <p:nvPicPr>
            <p:cNvPr id="402" name="Image 28" descr="Une image contenant texte, horloge&#10;&#10;Description générée automatiquement"/>
            <p:cNvPicPr/>
            <p:nvPr/>
          </p:nvPicPr>
          <p:blipFill>
            <a:blip r:embed="rId6" cstate="screen">
              <a:extLst>
                <a:ext uri="{28A0092B-C50C-407E-A947-70E740481C1C}">
                  <a14:useLocalDpi xmlns:a14="http://schemas.microsoft.com/office/drawing/2010/main"/>
                </a:ext>
              </a:extLst>
            </a:blip>
            <a:stretch/>
          </p:blipFill>
          <p:spPr>
            <a:xfrm>
              <a:off x="3296520" y="1793880"/>
              <a:ext cx="1054440" cy="1285920"/>
            </a:xfrm>
            <a:prstGeom prst="rect">
              <a:avLst/>
            </a:prstGeom>
            <a:ln w="25560">
              <a:noFill/>
            </a:ln>
          </p:spPr>
        </p:pic>
        <p:sp>
          <p:nvSpPr>
            <p:cNvPr id="403" name="CustomShape 89"/>
            <p:cNvSpPr/>
            <p:nvPr/>
          </p:nvSpPr>
          <p:spPr>
            <a:xfrm>
              <a:off x="2566440" y="3957840"/>
              <a:ext cx="1195560" cy="6372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1080">
                <a:lnSpc>
                  <a:spcPct val="100000"/>
                </a:lnSpc>
              </a:pPr>
              <a:r>
                <a:rPr lang="fr-FR" sz="1200" b="1" strike="noStrike" spc="-1">
                  <a:solidFill>
                    <a:srgbClr val="00A5B9"/>
                  </a:solidFill>
                  <a:latin typeface="Poppins"/>
                  <a:ea typeface="DejaVu Sans"/>
                </a:rPr>
                <a:t>DISPOSER DE BIENS &amp; SERVICES</a:t>
              </a:r>
              <a:endParaRPr lang="fr-FR" sz="1200" b="0" strike="noStrike" spc="-1">
                <a:latin typeface="Arial"/>
              </a:endParaRPr>
            </a:p>
          </p:txBody>
        </p:sp>
        <p:pic>
          <p:nvPicPr>
            <p:cNvPr id="404" name="Image 30"/>
            <p:cNvPicPr/>
            <p:nvPr/>
          </p:nvPicPr>
          <p:blipFill>
            <a:blip r:embed="rId7" cstate="screen">
              <a:extLst>
                <a:ext uri="{28A0092B-C50C-407E-A947-70E740481C1C}">
                  <a14:useLocalDpi xmlns:a14="http://schemas.microsoft.com/office/drawing/2010/main"/>
                </a:ext>
              </a:extLst>
            </a:blip>
            <a:stretch/>
          </p:blipFill>
          <p:spPr>
            <a:xfrm>
              <a:off x="3292920" y="3957480"/>
              <a:ext cx="878040" cy="1071000"/>
            </a:xfrm>
            <a:prstGeom prst="rect">
              <a:avLst/>
            </a:prstGeom>
            <a:ln w="25560">
              <a:noFill/>
            </a:ln>
          </p:spPr>
        </p:pic>
        <p:sp>
          <p:nvSpPr>
            <p:cNvPr id="405" name="CustomShape 90"/>
            <p:cNvSpPr/>
            <p:nvPr/>
          </p:nvSpPr>
          <p:spPr>
            <a:xfrm>
              <a:off x="4849560" y="3148920"/>
              <a:ext cx="379440" cy="463320"/>
            </a:xfrm>
            <a:custGeom>
              <a:avLst/>
              <a:gdLst/>
              <a:ahLst/>
              <a:cxnLst/>
              <a:rect l="l" t="t" r="r" b="b"/>
              <a:pathLst>
                <a:path w="21600" h="26352">
                  <a:moveTo>
                    <a:pt x="0" y="13176"/>
                  </a:moveTo>
                </a:path>
              </a:pathLst>
            </a:custGeom>
            <a:solidFill>
              <a:srgbClr val="FFFFFF"/>
            </a:solidFill>
            <a:ln w="0">
              <a:noFill/>
            </a:ln>
          </p:spPr>
          <p:style>
            <a:lnRef idx="0">
              <a:scrgbClr r="0" g="0" b="0"/>
            </a:lnRef>
            <a:fillRef idx="0">
              <a:scrgbClr r="0" g="0" b="0"/>
            </a:fillRef>
            <a:effectRef idx="0">
              <a:scrgbClr r="0" g="0" b="0"/>
            </a:effectRef>
            <a:fontRef idx="minor"/>
          </p:style>
        </p:sp>
        <p:sp>
          <p:nvSpPr>
            <p:cNvPr id="406" name="CustomShape 91"/>
            <p:cNvSpPr/>
            <p:nvPr/>
          </p:nvSpPr>
          <p:spPr>
            <a:xfrm>
              <a:off x="4285080" y="3116160"/>
              <a:ext cx="1390680" cy="11847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Ctr="1">
              <a:spAutoFit/>
            </a:bodyPr>
            <a:lstStyle/>
            <a:p>
              <a:pPr algn="ctr">
                <a:lnSpc>
                  <a:spcPct val="100000"/>
                </a:lnSpc>
              </a:pPr>
              <a:r>
                <a:rPr lang="fr-FR" sz="1200" b="1" strike="noStrike" spc="-1">
                  <a:solidFill>
                    <a:srgbClr val="000000"/>
                  </a:solidFill>
                  <a:latin typeface="Poppins"/>
                  <a:ea typeface="DejaVu Sans"/>
                </a:rPr>
                <a:t>LES 5 DIMENSIONS DE MODES DE VIE IMPACTÉS PAR LE CHANGEMENT CLIMATIQUE</a:t>
              </a:r>
              <a:endParaRPr lang="fr-FR" sz="1200" b="0" strike="noStrike" spc="-1">
                <a:latin typeface="Arial"/>
              </a:endParaRPr>
            </a:p>
          </p:txBody>
        </p:sp>
      </p:grpSp>
      <p:sp>
        <p:nvSpPr>
          <p:cNvPr id="407" name="CustomShape 92"/>
          <p:cNvSpPr/>
          <p:nvPr/>
        </p:nvSpPr>
        <p:spPr>
          <a:xfrm>
            <a:off x="3420000" y="720000"/>
            <a:ext cx="4139280" cy="60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000000"/>
                </a:solidFill>
                <a:latin typeface="Arial"/>
                <a:ea typeface="DejaVu Sans"/>
              </a:rPr>
              <a:t>Étape 1 : recueil des propositions par dimension</a:t>
            </a:r>
            <a:endParaRPr lang="fr-FR" sz="18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TotalTime>
  <Words>4803</Words>
  <Application>Microsoft Office PowerPoint</Application>
  <PresentationFormat>Personnalisé</PresentationFormat>
  <Paragraphs>543</Paragraphs>
  <Slides>29</Slides>
  <Notes>3</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29</vt:i4>
      </vt:variant>
    </vt:vector>
  </HeadingPairs>
  <TitlesOfParts>
    <vt:vector size="44" baseType="lpstr">
      <vt:lpstr>Arial</vt:lpstr>
      <vt:lpstr>Arial Black</vt:lpstr>
      <vt:lpstr>Calibri</vt:lpstr>
      <vt:lpstr>Marianne</vt:lpstr>
      <vt:lpstr>Marianne ExtraBold</vt:lpstr>
      <vt:lpstr>Police système Courant</vt:lpstr>
      <vt:lpstr>Poppins</vt:lpstr>
      <vt:lpstr>Symbol</vt:lpstr>
      <vt:lpstr>Times New Roman</vt:lpstr>
      <vt:lpstr>Wingdings</vt:lpstr>
      <vt:lpstr>Office Theme</vt:lpstr>
      <vt:lpstr>Office Theme</vt:lpstr>
      <vt:lpstr>Office Theme</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HOUGRON Bénédicte</dc:creator>
  <dc:description/>
  <cp:lastModifiedBy>benedicte.hougron</cp:lastModifiedBy>
  <cp:revision>6</cp:revision>
  <dcterms:created xsi:type="dcterms:W3CDTF">2023-05-04T15:56:25Z</dcterms:created>
  <dcterms:modified xsi:type="dcterms:W3CDTF">2024-03-19T09:02:58Z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0x0101002FFBDB7EF42E024F86957E946C1F9075</vt:lpwstr>
  </property>
  <property fmtid="{D5CDD505-2E9C-101B-9397-08002B2CF9AE}" pid="4" name="MediaServiceImageTags">
    <vt:lpwstr/>
  </property>
  <property fmtid="{D5CDD505-2E9C-101B-9397-08002B2CF9AE}" pid="5" name="Order">
    <vt:lpwstr>81900.0000000000</vt:lpwstr>
  </property>
  <property fmtid="{D5CDD505-2E9C-101B-9397-08002B2CF9AE}" pid="6" name="SharedWithUsers">
    <vt:lpwstr>23;#Marc BOUTOILLE</vt:lpwstr>
  </property>
  <property fmtid="{D5CDD505-2E9C-101B-9397-08002B2CF9AE}" pid="7" name="TemplateUrl">
    <vt:lpwstr/>
  </property>
  <property fmtid="{D5CDD505-2E9C-101B-9397-08002B2CF9AE}" pid="8" name="TriggerFlowInfo">
    <vt:lpwstr/>
  </property>
  <property fmtid="{D5CDD505-2E9C-101B-9397-08002B2CF9AE}" pid="9" name="_ExtendedDescription">
    <vt:lpwstr/>
  </property>
  <property fmtid="{D5CDD505-2E9C-101B-9397-08002B2CF9AE}" pid="10" name="_SharedFileIndex">
    <vt:lpwstr/>
  </property>
  <property fmtid="{D5CDD505-2E9C-101B-9397-08002B2CF9AE}" pid="11" name="_SourceUrl">
    <vt:lpwstr/>
  </property>
  <property fmtid="{D5CDD505-2E9C-101B-9397-08002B2CF9AE}" pid="12" name="xd_ProgID">
    <vt:lpwstr/>
  </property>
  <property fmtid="{D5CDD505-2E9C-101B-9397-08002B2CF9AE}" pid="13" name="xd_Signature">
    <vt:lpwstr/>
  </property>
</Properties>
</file>