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25"/>
  </p:notesMasterIdLst>
  <p:sldIdLst>
    <p:sldId id="286"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5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212"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213"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21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21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21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C651540-2104-4647-8189-CE1AB7D58E6B}"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484188" y="1279525"/>
            <a:ext cx="6134100" cy="3451225"/>
          </a:xfrm>
          <a:prstGeom prst="rect">
            <a:avLst/>
          </a:prstGeom>
        </p:spPr>
      </p:sp>
      <p:sp>
        <p:nvSpPr>
          <p:cNvPr id="413"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14"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mn-lt"/>
                <a:ea typeface="+mn-ea"/>
              </a:rPr>
              <a:t>AAA</a:t>
            </a:r>
            <a:endParaRPr lang="fr-FR" sz="1300" b="0" strike="noStrike" spc="-1">
              <a:latin typeface="Arial"/>
            </a:endParaRPr>
          </a:p>
        </p:txBody>
      </p:sp>
      <p:sp>
        <p:nvSpPr>
          <p:cNvPr id="415"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ea typeface="+mn-ea"/>
              </a:rPr>
              <a:t>EEE</a:t>
            </a:r>
            <a:endParaRPr lang="fr-FR" sz="1300" b="0" strike="noStrike" spc="-1">
              <a:latin typeface="Arial"/>
            </a:endParaRPr>
          </a:p>
        </p:txBody>
      </p:sp>
      <p:sp>
        <p:nvSpPr>
          <p:cNvPr id="416"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C91CAAF-DE7F-4AB8-B499-4FFA581E97DD}" type="slidenum">
              <a:rPr lang="fr-FR" sz="1300" b="0" strike="noStrike" spc="-1">
                <a:solidFill>
                  <a:srgbClr val="000000"/>
                </a:solidFill>
                <a:latin typeface="Times New Roman"/>
                <a:ea typeface="+mn-ea"/>
              </a:rPr>
              <a:t>2</a:t>
            </a:fld>
            <a:endParaRPr lang="fr-FR" sz="13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482760" y="1279440"/>
            <a:ext cx="6137640" cy="3451680"/>
          </a:xfrm>
          <a:prstGeom prst="rect">
            <a:avLst/>
          </a:prstGeom>
        </p:spPr>
      </p:sp>
      <p:sp>
        <p:nvSpPr>
          <p:cNvPr id="454"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55"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tabLst>
                <a:tab pos="0" algn="l"/>
              </a:tabLst>
            </a:pPr>
            <a:r>
              <a:rPr lang="fr-FR" sz="1300" b="0" strike="noStrike" spc="-1">
                <a:solidFill>
                  <a:srgbClr val="000000"/>
                </a:solidFill>
                <a:latin typeface="Arial"/>
                <a:ea typeface="+mn-ea"/>
              </a:rPr>
              <a:t>AAA</a:t>
            </a:r>
            <a:endParaRPr lang="fr-FR" sz="1300" b="0" strike="noStrike" spc="-1">
              <a:latin typeface="Arial"/>
            </a:endParaRPr>
          </a:p>
        </p:txBody>
      </p:sp>
      <p:sp>
        <p:nvSpPr>
          <p:cNvPr id="456"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tabLst>
                <a:tab pos="0" algn="l"/>
              </a:tabLst>
            </a:pPr>
            <a:r>
              <a:rPr lang="fr-FR" sz="1300" b="0" strike="noStrike" spc="-1">
                <a:solidFill>
                  <a:srgbClr val="000000"/>
                </a:solidFill>
                <a:latin typeface="Times New Roman"/>
                <a:ea typeface="+mn-ea"/>
              </a:rPr>
              <a:t>EEE</a:t>
            </a:r>
            <a:endParaRPr lang="fr-FR" sz="1300" b="0" strike="noStrike" spc="-1">
              <a:latin typeface="Arial"/>
            </a:endParaRPr>
          </a:p>
        </p:txBody>
      </p:sp>
      <p:sp>
        <p:nvSpPr>
          <p:cNvPr id="457"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17F87B80-2F69-41CF-A8AA-76D4A9011A44}" type="slidenum">
              <a:rPr lang="fr-FR" sz="1300" b="0" strike="noStrike" spc="-1">
                <a:solidFill>
                  <a:srgbClr val="000000"/>
                </a:solidFill>
                <a:latin typeface="Times New Roman"/>
                <a:ea typeface="+mn-ea"/>
              </a:rPr>
              <a:t>13</a:t>
            </a:fld>
            <a:endParaRPr lang="fr-FR" sz="13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482760" y="1279440"/>
            <a:ext cx="6137640" cy="3451680"/>
          </a:xfrm>
          <a:prstGeom prst="rect">
            <a:avLst/>
          </a:prstGeom>
        </p:spPr>
      </p:sp>
      <p:sp>
        <p:nvSpPr>
          <p:cNvPr id="459"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60"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tabLst>
                <a:tab pos="0" algn="l"/>
              </a:tabLst>
            </a:pPr>
            <a:r>
              <a:rPr lang="fr-FR" sz="1300" b="0" strike="noStrike" spc="-1">
                <a:solidFill>
                  <a:srgbClr val="000000"/>
                </a:solidFill>
                <a:latin typeface="Arial"/>
                <a:ea typeface="+mn-ea"/>
              </a:rPr>
              <a:t>AAA</a:t>
            </a:r>
            <a:endParaRPr lang="fr-FR" sz="1300" b="0" strike="noStrike" spc="-1">
              <a:latin typeface="Arial"/>
            </a:endParaRPr>
          </a:p>
        </p:txBody>
      </p:sp>
      <p:sp>
        <p:nvSpPr>
          <p:cNvPr id="461"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tabLst>
                <a:tab pos="0" algn="l"/>
              </a:tabLst>
            </a:pPr>
            <a:r>
              <a:rPr lang="fr-FR" sz="1300" b="0" strike="noStrike" spc="-1">
                <a:solidFill>
                  <a:srgbClr val="000000"/>
                </a:solidFill>
                <a:latin typeface="Times New Roman"/>
                <a:ea typeface="+mn-ea"/>
              </a:rPr>
              <a:t>EEE</a:t>
            </a:r>
            <a:endParaRPr lang="fr-FR" sz="1300" b="0" strike="noStrike" spc="-1">
              <a:latin typeface="Arial"/>
            </a:endParaRPr>
          </a:p>
        </p:txBody>
      </p:sp>
      <p:sp>
        <p:nvSpPr>
          <p:cNvPr id="462"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1F1712B1-8566-47C5-A532-5402F0F9F5E9}" type="slidenum">
              <a:rPr lang="fr-FR" sz="1300" b="0" strike="noStrike" spc="-1">
                <a:solidFill>
                  <a:srgbClr val="000000"/>
                </a:solidFill>
                <a:latin typeface="Times New Roman"/>
                <a:ea typeface="+mn-ea"/>
              </a:rPr>
              <a:t>14</a:t>
            </a:fld>
            <a:endParaRPr lang="fr-FR" sz="13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217440" y="812880"/>
            <a:ext cx="7123680" cy="4007520"/>
          </a:xfrm>
          <a:prstGeom prst="rect">
            <a:avLst/>
          </a:prstGeom>
        </p:spPr>
      </p:sp>
      <p:sp>
        <p:nvSpPr>
          <p:cNvPr id="464"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465" name="CustomShap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41B5A4A0-C162-40C3-AA57-2BBE40EDB17B}" type="slidenum">
              <a:rPr lang="fr-FR" sz="1400" b="0" strike="noStrike" spc="-1">
                <a:solidFill>
                  <a:srgbClr val="000000"/>
                </a:solidFill>
                <a:latin typeface="Times New Roman"/>
                <a:ea typeface="+mn-ea"/>
              </a:rPr>
              <a:t>15</a:t>
            </a:fld>
            <a:endParaRPr lang="fr-FR" sz="14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482760" y="1279440"/>
            <a:ext cx="6137640" cy="3451680"/>
          </a:xfrm>
          <a:prstGeom prst="rect">
            <a:avLst/>
          </a:prstGeom>
        </p:spPr>
      </p:sp>
      <p:sp>
        <p:nvSpPr>
          <p:cNvPr id="467"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endParaRPr lang="fr-FR" sz="2000" b="0" strike="noStrike" spc="-1">
              <a:latin typeface="Arial"/>
            </a:endParaRPr>
          </a:p>
        </p:txBody>
      </p:sp>
      <p:sp>
        <p:nvSpPr>
          <p:cNvPr id="468" name="CustomShape 3"/>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E11A220A-5AEA-4867-9F7D-6D70024121DF}" type="slidenum">
              <a:rPr lang="fr-FR" sz="1300" b="0" strike="noStrike" spc="-1">
                <a:solidFill>
                  <a:srgbClr val="000000"/>
                </a:solidFill>
                <a:latin typeface="Times New Roman"/>
                <a:ea typeface="+mn-ea"/>
              </a:rPr>
              <a:t>16</a:t>
            </a:fld>
            <a:endParaRPr lang="fr-FR" sz="13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482760" y="1279440"/>
            <a:ext cx="6137640" cy="3451680"/>
          </a:xfrm>
          <a:prstGeom prst="rect">
            <a:avLst/>
          </a:prstGeom>
        </p:spPr>
      </p:sp>
      <p:sp>
        <p:nvSpPr>
          <p:cNvPr id="470"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71" name="CustomShape 3"/>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D8950B7-A4B1-4C29-AC74-94CBB67193F3}" type="slidenum">
              <a:rPr lang="fr-FR" sz="1300" b="0" strike="noStrike" spc="-1">
                <a:solidFill>
                  <a:srgbClr val="000000"/>
                </a:solidFill>
                <a:latin typeface="Times New Roman"/>
                <a:ea typeface="+mn-ea"/>
              </a:rPr>
              <a:t>17</a:t>
            </a:fld>
            <a:endParaRPr lang="fr-FR" sz="13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482760" y="1279440"/>
            <a:ext cx="6137640" cy="3451680"/>
          </a:xfrm>
          <a:prstGeom prst="rect">
            <a:avLst/>
          </a:prstGeom>
        </p:spPr>
      </p:sp>
      <p:sp>
        <p:nvSpPr>
          <p:cNvPr id="473"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74" name="CustomShape 3"/>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86D8C5AC-9E7C-4D31-8FA6-478C0F0020BC}" type="slidenum">
              <a:rPr lang="fr-FR" sz="1300" b="0" strike="noStrike" spc="-1">
                <a:solidFill>
                  <a:srgbClr val="000000"/>
                </a:solidFill>
                <a:latin typeface="Times New Roman"/>
                <a:ea typeface="+mn-ea"/>
              </a:rPr>
              <a:t>18</a:t>
            </a:fld>
            <a:endParaRPr lang="fr-FR" sz="13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482760" y="1279440"/>
            <a:ext cx="6137640" cy="3451680"/>
          </a:xfrm>
          <a:prstGeom prst="rect">
            <a:avLst/>
          </a:prstGeom>
        </p:spPr>
      </p:sp>
      <p:sp>
        <p:nvSpPr>
          <p:cNvPr id="418"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19"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mn-lt"/>
                <a:ea typeface="+mn-ea"/>
              </a:rPr>
              <a:t>AAA</a:t>
            </a:r>
            <a:endParaRPr lang="fr-FR" sz="1300" b="0" strike="noStrike" spc="-1">
              <a:latin typeface="Arial"/>
            </a:endParaRPr>
          </a:p>
        </p:txBody>
      </p:sp>
      <p:sp>
        <p:nvSpPr>
          <p:cNvPr id="420"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ea typeface="+mn-ea"/>
              </a:rPr>
              <a:t>EEE</a:t>
            </a:r>
            <a:endParaRPr lang="fr-FR" sz="1300" b="0" strike="noStrike" spc="-1">
              <a:latin typeface="Arial"/>
            </a:endParaRPr>
          </a:p>
        </p:txBody>
      </p:sp>
      <p:sp>
        <p:nvSpPr>
          <p:cNvPr id="421"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8FB9F3B2-C530-4B9E-A8D6-3A388CBC2AEC}" type="slidenum">
              <a:rPr lang="fr-FR" sz="1300" b="0" strike="noStrike" spc="-1">
                <a:solidFill>
                  <a:srgbClr val="000000"/>
                </a:solidFill>
                <a:latin typeface="Times New Roman"/>
                <a:ea typeface="+mn-ea"/>
              </a:rPr>
              <a:t>3</a:t>
            </a:fld>
            <a:endParaRPr lang="fr-FR" sz="13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482760" y="1279440"/>
            <a:ext cx="6137640" cy="3451680"/>
          </a:xfrm>
          <a:prstGeom prst="rect">
            <a:avLst/>
          </a:prstGeom>
        </p:spPr>
      </p:sp>
      <p:sp>
        <p:nvSpPr>
          <p:cNvPr id="423"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24"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mn-lt"/>
                <a:ea typeface="+mn-ea"/>
              </a:rPr>
              <a:t>AAA</a:t>
            </a:r>
            <a:endParaRPr lang="fr-FR" sz="1300" b="0" strike="noStrike" spc="-1">
              <a:latin typeface="Arial"/>
            </a:endParaRPr>
          </a:p>
        </p:txBody>
      </p:sp>
      <p:sp>
        <p:nvSpPr>
          <p:cNvPr id="425"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ea typeface="+mn-ea"/>
              </a:rPr>
              <a:t>EEE</a:t>
            </a:r>
            <a:endParaRPr lang="fr-FR" sz="1300" b="0" strike="noStrike" spc="-1">
              <a:latin typeface="Arial"/>
            </a:endParaRPr>
          </a:p>
        </p:txBody>
      </p:sp>
      <p:sp>
        <p:nvSpPr>
          <p:cNvPr id="426"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8C858D95-CF60-40BF-B7EA-34691EB73733}" type="slidenum">
              <a:rPr lang="fr-FR" sz="1300" b="0" strike="noStrike" spc="-1">
                <a:solidFill>
                  <a:srgbClr val="000000"/>
                </a:solidFill>
                <a:latin typeface="Times New Roman"/>
                <a:ea typeface="+mn-ea"/>
              </a:rPr>
              <a:t>4</a:t>
            </a:fld>
            <a:endParaRPr lang="fr-FR" sz="13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482760" y="1279440"/>
            <a:ext cx="6137640" cy="3451680"/>
          </a:xfrm>
          <a:prstGeom prst="rect">
            <a:avLst/>
          </a:prstGeom>
        </p:spPr>
      </p:sp>
      <p:sp>
        <p:nvSpPr>
          <p:cNvPr id="428"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29"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mn-lt"/>
                <a:ea typeface="+mn-ea"/>
              </a:rPr>
              <a:t>AAA</a:t>
            </a:r>
            <a:endParaRPr lang="fr-FR" sz="1300" b="0" strike="noStrike" spc="-1">
              <a:latin typeface="Arial"/>
            </a:endParaRPr>
          </a:p>
        </p:txBody>
      </p:sp>
      <p:sp>
        <p:nvSpPr>
          <p:cNvPr id="430"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ea typeface="+mn-ea"/>
              </a:rPr>
              <a:t>EEE</a:t>
            </a:r>
            <a:endParaRPr lang="fr-FR" sz="1300" b="0" strike="noStrike" spc="-1">
              <a:latin typeface="Arial"/>
            </a:endParaRPr>
          </a:p>
        </p:txBody>
      </p:sp>
      <p:sp>
        <p:nvSpPr>
          <p:cNvPr id="431"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0AEF15D7-1EE2-4B12-B51B-616095A9481B}" type="slidenum">
              <a:rPr lang="fr-FR" sz="1300" b="0" strike="noStrike" spc="-1">
                <a:solidFill>
                  <a:srgbClr val="000000"/>
                </a:solidFill>
                <a:latin typeface="Times New Roman"/>
                <a:ea typeface="+mn-ea"/>
              </a:rPr>
              <a:t>5</a:t>
            </a:fld>
            <a:endParaRPr lang="fr-FR" sz="13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noRot="1" noChangeAspect="1"/>
          </p:cNvSpPr>
          <p:nvPr>
            <p:ph type="sldImg"/>
          </p:nvPr>
        </p:nvSpPr>
        <p:spPr>
          <a:xfrm>
            <a:off x="482760" y="1279440"/>
            <a:ext cx="6137640" cy="3451680"/>
          </a:xfrm>
          <a:prstGeom prst="rect">
            <a:avLst/>
          </a:prstGeom>
        </p:spPr>
      </p:sp>
      <p:sp>
        <p:nvSpPr>
          <p:cNvPr id="433"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34"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pPr>
            <a:r>
              <a:rPr lang="fr-FR" sz="1300" b="0" strike="noStrike" spc="-1">
                <a:solidFill>
                  <a:srgbClr val="000000"/>
                </a:solidFill>
                <a:latin typeface="+mn-lt"/>
                <a:ea typeface="+mn-ea"/>
              </a:rPr>
              <a:t>AAA</a:t>
            </a:r>
            <a:endParaRPr lang="fr-FR" sz="1300" b="0" strike="noStrike" spc="-1">
              <a:latin typeface="Arial"/>
            </a:endParaRPr>
          </a:p>
        </p:txBody>
      </p:sp>
      <p:sp>
        <p:nvSpPr>
          <p:cNvPr id="435"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pPr>
            <a:r>
              <a:rPr lang="fr-FR" sz="1300" b="0" strike="noStrike" spc="-1">
                <a:solidFill>
                  <a:srgbClr val="000000"/>
                </a:solidFill>
                <a:latin typeface="Times New Roman"/>
                <a:ea typeface="+mn-ea"/>
              </a:rPr>
              <a:t>EEE</a:t>
            </a:r>
            <a:endParaRPr lang="fr-FR" sz="1300" b="0" strike="noStrike" spc="-1">
              <a:latin typeface="Arial"/>
            </a:endParaRPr>
          </a:p>
        </p:txBody>
      </p:sp>
      <p:sp>
        <p:nvSpPr>
          <p:cNvPr id="436"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4646E91B-F509-4356-A4A2-E1868F6496A9}" type="slidenum">
              <a:rPr lang="fr-FR" sz="1300" b="0" strike="noStrike" spc="-1">
                <a:solidFill>
                  <a:srgbClr val="000000"/>
                </a:solidFill>
                <a:latin typeface="Times New Roman"/>
                <a:ea typeface="+mn-ea"/>
              </a:rPr>
              <a:t>7</a:t>
            </a:fld>
            <a:endParaRPr lang="fr-FR" sz="13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482760" y="1279440"/>
            <a:ext cx="6137640" cy="3451680"/>
          </a:xfrm>
          <a:prstGeom prst="rect">
            <a:avLst/>
          </a:prstGeom>
        </p:spPr>
      </p:sp>
      <p:sp>
        <p:nvSpPr>
          <p:cNvPr id="438"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39" name="CustomShape 3"/>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ADED91DF-F66A-441E-9597-B1AF62CAB366}" type="slidenum">
              <a:rPr lang="fr-FR" sz="1300" b="0" strike="noStrike" spc="-1">
                <a:solidFill>
                  <a:srgbClr val="000000"/>
                </a:solidFill>
                <a:latin typeface="Times New Roman"/>
                <a:ea typeface="+mn-ea"/>
              </a:rPr>
              <a:t>8</a:t>
            </a:fld>
            <a:endParaRPr lang="fr-FR" sz="13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noRot="1" noChangeAspect="1"/>
          </p:cNvSpPr>
          <p:nvPr>
            <p:ph type="sldImg"/>
          </p:nvPr>
        </p:nvSpPr>
        <p:spPr>
          <a:xfrm>
            <a:off x="482760" y="1279440"/>
            <a:ext cx="6137640" cy="3451680"/>
          </a:xfrm>
          <a:prstGeom prst="rect">
            <a:avLst/>
          </a:prstGeom>
        </p:spPr>
      </p:sp>
      <p:sp>
        <p:nvSpPr>
          <p:cNvPr id="441"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42" name="CustomShape 3"/>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9916C51B-F5D0-409A-AF42-3CC5191BFF85}" type="slidenum">
              <a:rPr lang="fr-FR" sz="1300" b="0" strike="noStrike" spc="-1">
                <a:solidFill>
                  <a:srgbClr val="000000"/>
                </a:solidFill>
                <a:latin typeface="Times New Roman"/>
                <a:ea typeface="+mn-ea"/>
              </a:rPr>
              <a:t>9</a:t>
            </a:fld>
            <a:endParaRPr lang="fr-FR" sz="13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482760" y="1279440"/>
            <a:ext cx="6137640" cy="3451680"/>
          </a:xfrm>
          <a:prstGeom prst="rect">
            <a:avLst/>
          </a:prstGeom>
        </p:spPr>
      </p:sp>
      <p:sp>
        <p:nvSpPr>
          <p:cNvPr id="444"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45"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tabLst>
                <a:tab pos="0" algn="l"/>
              </a:tabLst>
            </a:pPr>
            <a:r>
              <a:rPr lang="fr-FR" sz="1300" b="0" strike="noStrike" spc="-1">
                <a:solidFill>
                  <a:srgbClr val="000000"/>
                </a:solidFill>
                <a:latin typeface="Arial"/>
                <a:ea typeface="+mn-ea"/>
              </a:rPr>
              <a:t>AAA</a:t>
            </a:r>
            <a:endParaRPr lang="fr-FR" sz="1300" b="0" strike="noStrike" spc="-1">
              <a:latin typeface="Arial"/>
            </a:endParaRPr>
          </a:p>
        </p:txBody>
      </p:sp>
      <p:sp>
        <p:nvSpPr>
          <p:cNvPr id="446"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tabLst>
                <a:tab pos="0" algn="l"/>
              </a:tabLst>
            </a:pPr>
            <a:r>
              <a:rPr lang="fr-FR" sz="1300" b="0" strike="noStrike" spc="-1">
                <a:solidFill>
                  <a:srgbClr val="000000"/>
                </a:solidFill>
                <a:latin typeface="Times New Roman"/>
                <a:ea typeface="+mn-ea"/>
              </a:rPr>
              <a:t>EEE</a:t>
            </a:r>
            <a:endParaRPr lang="fr-FR" sz="1300" b="0" strike="noStrike" spc="-1">
              <a:latin typeface="Arial"/>
            </a:endParaRPr>
          </a:p>
        </p:txBody>
      </p:sp>
      <p:sp>
        <p:nvSpPr>
          <p:cNvPr id="447"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F5FD79A3-369E-4083-9089-3CEEAAE56817}" type="slidenum">
              <a:rPr lang="fr-FR" sz="1300" b="0" strike="noStrike" spc="-1">
                <a:solidFill>
                  <a:srgbClr val="000000"/>
                </a:solidFill>
                <a:latin typeface="Times New Roman"/>
                <a:ea typeface="+mn-ea"/>
              </a:rPr>
              <a:t>11</a:t>
            </a:fld>
            <a:endParaRPr lang="fr-FR" sz="13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482760" y="1279440"/>
            <a:ext cx="6137640" cy="3451680"/>
          </a:xfrm>
          <a:prstGeom prst="rect">
            <a:avLst/>
          </a:prstGeom>
        </p:spPr>
      </p:sp>
      <p:sp>
        <p:nvSpPr>
          <p:cNvPr id="449" name="PlaceHolder 2"/>
          <p:cNvSpPr>
            <a:spLocks noGrp="1"/>
          </p:cNvSpPr>
          <p:nvPr>
            <p:ph type="body"/>
          </p:nvPr>
        </p:nvSpPr>
        <p:spPr>
          <a:xfrm>
            <a:off x="710280" y="4925520"/>
            <a:ext cx="5681160" cy="4027680"/>
          </a:xfrm>
          <a:prstGeom prst="rect">
            <a:avLst/>
          </a:prstGeom>
        </p:spPr>
        <p:txBody>
          <a:bodyPr lIns="99000" tIns="49680" rIns="99000" bIns="49680">
            <a:noAutofit/>
          </a:bodyPr>
          <a:lstStyle/>
          <a:p>
            <a:endParaRPr lang="fr-FR" sz="2000" b="0" strike="noStrike" spc="-1">
              <a:latin typeface="Arial"/>
            </a:endParaRPr>
          </a:p>
        </p:txBody>
      </p:sp>
      <p:sp>
        <p:nvSpPr>
          <p:cNvPr id="450" name="CustomShape 3"/>
          <p:cNvSpPr/>
          <p:nvPr/>
        </p:nvSpPr>
        <p:spPr>
          <a:xfrm>
            <a:off x="0" y="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oAutofit/>
          </a:bodyPr>
          <a:lstStyle/>
          <a:p>
            <a:pPr>
              <a:lnSpc>
                <a:spcPct val="100000"/>
              </a:lnSpc>
              <a:tabLst>
                <a:tab pos="0" algn="l"/>
              </a:tabLst>
            </a:pPr>
            <a:r>
              <a:rPr lang="fr-FR" sz="1300" b="0" strike="noStrike" spc="-1">
                <a:solidFill>
                  <a:srgbClr val="000000"/>
                </a:solidFill>
                <a:latin typeface="Arial"/>
                <a:ea typeface="+mn-ea"/>
              </a:rPr>
              <a:t>AAA</a:t>
            </a:r>
            <a:endParaRPr lang="fr-FR" sz="1300" b="0" strike="noStrike" spc="-1">
              <a:latin typeface="Arial"/>
            </a:endParaRPr>
          </a:p>
        </p:txBody>
      </p:sp>
      <p:sp>
        <p:nvSpPr>
          <p:cNvPr id="451" name="CustomShape 4"/>
          <p:cNvSpPr/>
          <p:nvPr/>
        </p:nvSpPr>
        <p:spPr>
          <a:xfrm>
            <a:off x="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nSpc>
                <a:spcPct val="100000"/>
              </a:lnSpc>
              <a:tabLst>
                <a:tab pos="0" algn="l"/>
              </a:tabLst>
            </a:pPr>
            <a:r>
              <a:rPr lang="fr-FR" sz="1300" b="0" strike="noStrike" spc="-1">
                <a:solidFill>
                  <a:srgbClr val="000000"/>
                </a:solidFill>
                <a:latin typeface="Times New Roman"/>
                <a:ea typeface="+mn-ea"/>
              </a:rPr>
              <a:t>EEE</a:t>
            </a:r>
            <a:endParaRPr lang="fr-FR" sz="1300" b="0" strike="noStrike" spc="-1">
              <a:latin typeface="Arial"/>
            </a:endParaRPr>
          </a:p>
        </p:txBody>
      </p:sp>
      <p:sp>
        <p:nvSpPr>
          <p:cNvPr id="452" name="CustomShape 5"/>
          <p:cNvSpPr/>
          <p:nvPr/>
        </p:nvSpPr>
        <p:spPr>
          <a:xfrm>
            <a:off x="4024080" y="9721080"/>
            <a:ext cx="3076200" cy="5112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FF512918-E510-44EE-89DC-9E7BBAC208FE}" type="slidenum">
              <a:rPr lang="fr-FR" sz="1300" b="0" strike="noStrike" spc="-1">
                <a:solidFill>
                  <a:srgbClr val="000000"/>
                </a:solidFill>
                <a:latin typeface="Times New Roman"/>
                <a:ea typeface="+mn-ea"/>
              </a:rPr>
              <a:t>12</a:t>
            </a:fld>
            <a:endParaRPr lang="fr-FR" sz="13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3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3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3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4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4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4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4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4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4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5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6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6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6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6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6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7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7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7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7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8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8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8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8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8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8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8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9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0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0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0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0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1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1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1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1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11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2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12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2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12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12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12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12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12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4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4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4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15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6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6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16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6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16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16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7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7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8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8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8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9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9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9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19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20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0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20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20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20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20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21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DEE895-A836-495B-B46A-F3D1CB4158B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242EA05-D99A-4C64-B985-D68F1BF80C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92EA5A2-059A-4AE6-ABC6-C56C971004A5}"/>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A8EB9A5E-F248-493C-9019-AAEFF0C837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F51250-9C2D-4993-8DD5-104B7911A6CB}"/>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78269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F5E49-E41D-42F6-AE55-1D16C868376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DE4DEC-7C80-4621-A3BB-576BEBBEBD7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6FF530-FB36-4490-A1C9-DD072DC3E580}"/>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87A1A2C8-E58B-4EBC-A07A-17C738F991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36FAE6-FD4F-4667-8AFB-54061C1D9FFA}"/>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2804746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4C8ED-647E-49E4-8765-2899143792E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736641D-34BE-462B-B488-F1A87B8C74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FF02242-2A7E-441F-BB8C-1B810D5DA905}"/>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5CBB9453-DE6E-4CFD-BE79-B9D371CE78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906222-F255-4C45-836A-78098BB5DAAD}"/>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483545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C50D7-50D3-43CF-BAC2-67AD033210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C6B6EEB-0D58-4997-ABB7-BD09BFCDC3E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0A9AA46-1B46-49DF-8B66-229955547A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679CECF-781D-40B7-B36D-A73344E63B66}"/>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5EB9D6EC-BDBA-492D-B3DB-97728F5253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3BC85B-1EDB-4588-8FD8-25451594D390}"/>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1656208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2F078-333E-4D7F-B618-4A51EF416AE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F397CC5-FD61-4E4A-AF60-020F1157D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E052070-25E1-4BFC-8525-350F5B66F30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0DDFB05-5412-4F79-86A5-2377A6AC9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876F3E5-44CF-499A-8349-058551ACCDE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A4CE438-984E-4DF1-AC63-C7FA7A8ECCC5}"/>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8" name="Espace réservé du pied de page 7">
            <a:extLst>
              <a:ext uri="{FF2B5EF4-FFF2-40B4-BE49-F238E27FC236}">
                <a16:creationId xmlns:a16="http://schemas.microsoft.com/office/drawing/2014/main" id="{CF96C379-37BF-4F15-BA12-73DC7745EB6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96F0EE0-0183-4F87-97DC-ECB3103A7936}"/>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2523092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D5129D-ECC9-4D12-B77E-38A522ACE9E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4B2FED1-BEB8-4C1F-A874-31F6839ACE39}"/>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4" name="Espace réservé du pied de page 3">
            <a:extLst>
              <a:ext uri="{FF2B5EF4-FFF2-40B4-BE49-F238E27FC236}">
                <a16:creationId xmlns:a16="http://schemas.microsoft.com/office/drawing/2014/main" id="{D9BF89C4-1176-496F-95DA-2AE881EB72A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08BA5AB-21C0-4A8A-AE87-B9E346917CF0}"/>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978902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418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7ACD7-72C2-45C3-9C54-3FE15C60EA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E85B1FE-728F-438E-B4F5-C95FD7D50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42CB879-C235-4998-89E9-22C3BFEA1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0FEE01F-9ACC-4826-9BF3-4D45D2565016}"/>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7A77AA54-BDAA-4EE4-8F15-B89780CAFE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FB7639-5A14-4662-BFF4-96AD98094830}"/>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889735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109884-12BA-4769-89DA-290EDD6948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325F2B9-9311-4419-A4B8-D698C0C15C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BA186E-66DC-44C7-B394-EF5BC35D3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52A3BA-8ED5-469A-8555-3404D7D0F346}"/>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6" name="Espace réservé du pied de page 5">
            <a:extLst>
              <a:ext uri="{FF2B5EF4-FFF2-40B4-BE49-F238E27FC236}">
                <a16:creationId xmlns:a16="http://schemas.microsoft.com/office/drawing/2014/main" id="{4771FB2E-48D2-4659-A33F-64153A5323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6D7D95-B597-4DB2-B412-9BA72A1DC146}"/>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222141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2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AEB04-821E-44D3-AFB5-B978BA6A79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6E616B5-6712-4B9B-8D1B-CEC7CB41133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367924-5A26-4C5B-8A00-7254CAA49DB5}"/>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3718624E-49C1-4979-B8C3-8402A8BC30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867442-3E68-419B-A044-4B1C0EE461C2}"/>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51566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B725F03-B62B-454E-9D5F-E74064E519F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FA44460-ED54-4B4B-B3E6-CEED673B148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8E5265-2ECC-435B-88B1-0B6F973C3C04}"/>
              </a:ext>
            </a:extLst>
          </p:cNvPr>
          <p:cNvSpPr>
            <a:spLocks noGrp="1"/>
          </p:cNvSpPr>
          <p:nvPr>
            <p:ph type="dt" sz="half" idx="10"/>
          </p:nvPr>
        </p:nvSpPr>
        <p:spPr/>
        <p:txBody>
          <a:body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DD4D99A9-622F-4F32-B7A4-555498126F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5EBA37-0944-4D58-BAA4-D2BA5F379A0A}"/>
              </a:ext>
            </a:extLst>
          </p:cNvPr>
          <p:cNvSpPr>
            <a:spLocks noGrp="1"/>
          </p:cNvSpPr>
          <p:nvPr>
            <p:ph type="sldNum" sz="quarter" idx="12"/>
          </p:nvPr>
        </p:nvSpPr>
        <p:spPr/>
        <p:txBody>
          <a:bodyPr/>
          <a:lstStyle/>
          <a:p>
            <a:fld id="{7AE20168-1810-4B65-AD48-4CD8EEADF53A}" type="slidenum">
              <a:rPr lang="fr-FR" smtClean="0"/>
              <a:t>‹N°›</a:t>
            </a:fld>
            <a:endParaRPr lang="fr-FR"/>
          </a:p>
        </p:txBody>
      </p:sp>
    </p:spTree>
    <p:extLst>
      <p:ext uri="{BB962C8B-B14F-4D97-AF65-F5344CB8AC3E}">
        <p14:creationId xmlns:p14="http://schemas.microsoft.com/office/powerpoint/2010/main" val="137510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3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1" name="CustomShape 1"/>
          <p:cNvSpPr/>
          <p:nvPr/>
        </p:nvSpPr>
        <p:spPr>
          <a:xfrm flipV="1">
            <a:off x="338040" y="228600"/>
            <a:ext cx="11517120" cy="4356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12" name="CustomShape 2"/>
          <p:cNvSpPr/>
          <p:nvPr/>
        </p:nvSpPr>
        <p:spPr>
          <a:xfrm>
            <a:off x="11547000" y="6491520"/>
            <a:ext cx="48528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01750450-DCA2-498C-82AB-1DD1CD146BF8}" type="slidenum">
              <a:rPr lang="fr-FR" sz="1100" b="0" strike="noStrike" spc="-1">
                <a:solidFill>
                  <a:srgbClr val="888888"/>
                </a:solidFill>
                <a:latin typeface="Arial"/>
                <a:ea typeface="DejaVu Sans"/>
              </a:rPr>
              <a:t>‹N°›</a:t>
            </a:fld>
            <a:endParaRPr lang="fr-FR" sz="1100" b="0" strike="noStrike" spc="-1">
              <a:latin typeface="Arial"/>
            </a:endParaRPr>
          </a:p>
        </p:txBody>
      </p:sp>
      <p:sp>
        <p:nvSpPr>
          <p:cNvPr id="2" name="CustomShape 3"/>
          <p:cNvSpPr/>
          <p:nvPr/>
        </p:nvSpPr>
        <p:spPr>
          <a:xfrm flipV="1">
            <a:off x="338040" y="6604560"/>
            <a:ext cx="4677840" cy="72720"/>
          </a:xfrm>
          <a:custGeom>
            <a:avLst/>
            <a:gdLst/>
            <a:ahLst/>
            <a:cxnLst/>
            <a:rect l="l" t="t" r="r" b="b"/>
            <a:pathLst>
              <a:path w="5689600">
                <a:moveTo>
                  <a:pt x="0" y="0"/>
                </a:moveTo>
                <a:lnTo>
                  <a:pt x="56896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3" name="CustomShape 4"/>
          <p:cNvSpPr/>
          <p:nvPr/>
        </p:nvSpPr>
        <p:spPr>
          <a:xfrm>
            <a:off x="7198920" y="6670440"/>
            <a:ext cx="4029840" cy="5004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pic>
        <p:nvPicPr>
          <p:cNvPr id="4" name="Image 6"/>
          <p:cNvPicPr/>
          <p:nvPr/>
        </p:nvPicPr>
        <p:blipFill>
          <a:blip r:embed="rId14"/>
          <a:stretch/>
        </p:blipFill>
        <p:spPr>
          <a:xfrm>
            <a:off x="5350320" y="6608880"/>
            <a:ext cx="790200" cy="217440"/>
          </a:xfrm>
          <a:prstGeom prst="rect">
            <a:avLst/>
          </a:prstGeom>
          <a:ln w="0">
            <a:noFill/>
          </a:ln>
        </p:spPr>
      </p:pic>
      <p:pic>
        <p:nvPicPr>
          <p:cNvPr id="5" name="Image 9"/>
          <p:cNvPicPr/>
          <p:nvPr/>
        </p:nvPicPr>
        <p:blipFill>
          <a:blip r:embed="rId15"/>
          <a:stretch/>
        </p:blipFill>
        <p:spPr>
          <a:xfrm>
            <a:off x="6346080" y="6559920"/>
            <a:ext cx="598680" cy="245880"/>
          </a:xfrm>
          <a:prstGeom prst="rect">
            <a:avLst/>
          </a:prstGeom>
          <a:ln w="0">
            <a:noFill/>
          </a:ln>
        </p:spPr>
      </p:pic>
      <p:sp>
        <p:nvSpPr>
          <p:cNvPr id="6" name="CustomShape 5"/>
          <p:cNvSpPr/>
          <p:nvPr/>
        </p:nvSpPr>
        <p:spPr>
          <a:xfrm>
            <a:off x="6072480" y="6528240"/>
            <a:ext cx="31392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051922"/>
                </a:solidFill>
                <a:latin typeface="Arial"/>
                <a:ea typeface="DejaVu Sans"/>
              </a:rPr>
              <a:t>X</a:t>
            </a:r>
            <a:endParaRPr lang="fr-FR" sz="1200" b="0" strike="noStrike" spc="-1">
              <a:latin typeface="Arial"/>
            </a:endParaRPr>
          </a:p>
        </p:txBody>
      </p:sp>
      <p:pic>
        <p:nvPicPr>
          <p:cNvPr id="7" name="Image 6"/>
          <p:cNvPicPr/>
          <p:nvPr/>
        </p:nvPicPr>
        <p:blipFill>
          <a:blip r:embed="rId16"/>
          <a:stretch/>
        </p:blipFill>
        <p:spPr>
          <a:xfrm>
            <a:off x="0" y="0"/>
            <a:ext cx="12189960" cy="6855840"/>
          </a:xfrm>
          <a:prstGeom prst="rect">
            <a:avLst/>
          </a:prstGeom>
          <a:ln w="0">
            <a:noFill/>
          </a:ln>
        </p:spPr>
      </p:pic>
      <p:sp>
        <p:nvSpPr>
          <p:cNvPr id="8" name="CustomShape 6"/>
          <p:cNvSpPr/>
          <p:nvPr/>
        </p:nvSpPr>
        <p:spPr>
          <a:xfrm>
            <a:off x="213120" y="179640"/>
            <a:ext cx="11769480" cy="648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9" name="PlaceHolder 7"/>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0" name="PlaceHolder 8"/>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47" name="CustomShape 1"/>
          <p:cNvSpPr/>
          <p:nvPr/>
        </p:nvSpPr>
        <p:spPr>
          <a:xfrm flipV="1">
            <a:off x="338040" y="228600"/>
            <a:ext cx="11517120" cy="4356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48" name="CustomShape 2"/>
          <p:cNvSpPr/>
          <p:nvPr/>
        </p:nvSpPr>
        <p:spPr>
          <a:xfrm>
            <a:off x="11547000" y="6491520"/>
            <a:ext cx="48528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68D6CD7E-9667-44CC-94FE-E84097C63224}" type="slidenum">
              <a:rPr lang="fr-FR" sz="1100" b="0" strike="noStrike" spc="-1">
                <a:solidFill>
                  <a:srgbClr val="888888"/>
                </a:solidFill>
                <a:latin typeface="Arial"/>
                <a:ea typeface="DejaVu Sans"/>
              </a:rPr>
              <a:t>‹N°›</a:t>
            </a:fld>
            <a:endParaRPr lang="fr-FR" sz="1100" b="0" strike="noStrike" spc="-1">
              <a:latin typeface="Arial"/>
            </a:endParaRPr>
          </a:p>
        </p:txBody>
      </p:sp>
      <p:sp>
        <p:nvSpPr>
          <p:cNvPr id="49" name="CustomShape 3"/>
          <p:cNvSpPr/>
          <p:nvPr/>
        </p:nvSpPr>
        <p:spPr>
          <a:xfrm flipV="1">
            <a:off x="338040" y="6604560"/>
            <a:ext cx="10906920" cy="72720"/>
          </a:xfrm>
          <a:custGeom>
            <a:avLst/>
            <a:gdLst/>
            <a:ahLst/>
            <a:cxnLst/>
            <a:rect l="l" t="t" r="r" b="b"/>
            <a:pathLst>
              <a:path w="5689600">
                <a:moveTo>
                  <a:pt x="0" y="0"/>
                </a:moveTo>
                <a:lnTo>
                  <a:pt x="56896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50"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51"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88" name="CustomShape 1"/>
          <p:cNvSpPr/>
          <p:nvPr/>
        </p:nvSpPr>
        <p:spPr>
          <a:xfrm flipV="1">
            <a:off x="338040" y="228600"/>
            <a:ext cx="11517120" cy="4356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89" name="CustomShape 2"/>
          <p:cNvSpPr/>
          <p:nvPr/>
        </p:nvSpPr>
        <p:spPr>
          <a:xfrm>
            <a:off x="11547000" y="6491520"/>
            <a:ext cx="48528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5B3862A1-7C7D-4CD1-BF36-A36AC4BE4424}" type="slidenum">
              <a:rPr lang="fr-FR" sz="1100" b="0" strike="noStrike" spc="-1">
                <a:solidFill>
                  <a:srgbClr val="888888"/>
                </a:solidFill>
                <a:latin typeface="Arial"/>
                <a:ea typeface="DejaVu Sans"/>
              </a:rPr>
              <a:t>‹N°›</a:t>
            </a:fld>
            <a:endParaRPr lang="fr-FR" sz="1100" b="0" strike="noStrike" spc="-1">
              <a:latin typeface="Arial"/>
            </a:endParaRPr>
          </a:p>
        </p:txBody>
      </p:sp>
      <p:sp>
        <p:nvSpPr>
          <p:cNvPr id="90" name="CustomShape 3"/>
          <p:cNvSpPr/>
          <p:nvPr/>
        </p:nvSpPr>
        <p:spPr>
          <a:xfrm flipV="1">
            <a:off x="338040" y="6604560"/>
            <a:ext cx="10906920" cy="72720"/>
          </a:xfrm>
          <a:custGeom>
            <a:avLst/>
            <a:gdLst/>
            <a:ahLst/>
            <a:cxnLst/>
            <a:rect l="l" t="t" r="r" b="b"/>
            <a:pathLst>
              <a:path w="5689600">
                <a:moveTo>
                  <a:pt x="0" y="0"/>
                </a:moveTo>
                <a:lnTo>
                  <a:pt x="56896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91"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92"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29" name="CustomShape 1"/>
          <p:cNvSpPr/>
          <p:nvPr/>
        </p:nvSpPr>
        <p:spPr>
          <a:xfrm flipV="1">
            <a:off x="338040" y="225720"/>
            <a:ext cx="11515680" cy="4212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130" name="CustomShape 2"/>
          <p:cNvSpPr/>
          <p:nvPr/>
        </p:nvSpPr>
        <p:spPr>
          <a:xfrm>
            <a:off x="11547000" y="6491520"/>
            <a:ext cx="48384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58134F3D-A010-48A4-8457-4C1EADC23048}" type="slidenum">
              <a:rPr lang="fr-FR" sz="1100" b="0" strike="noStrike" spc="-1">
                <a:solidFill>
                  <a:srgbClr val="888888"/>
                </a:solidFill>
                <a:latin typeface="Arial"/>
                <a:ea typeface="DejaVu Sans"/>
              </a:rPr>
              <a:t>‹N°›</a:t>
            </a:fld>
            <a:endParaRPr lang="fr-FR" sz="1100" b="0" strike="noStrike" spc="-1">
              <a:latin typeface="Arial"/>
            </a:endParaRPr>
          </a:p>
        </p:txBody>
      </p:sp>
      <p:sp>
        <p:nvSpPr>
          <p:cNvPr id="131" name="CustomShape 3"/>
          <p:cNvSpPr/>
          <p:nvPr/>
        </p:nvSpPr>
        <p:spPr>
          <a:xfrm flipV="1">
            <a:off x="338040" y="6601680"/>
            <a:ext cx="10905480" cy="71280"/>
          </a:xfrm>
          <a:custGeom>
            <a:avLst/>
            <a:gdLst/>
            <a:ahLst/>
            <a:cxnLst/>
            <a:rect l="l" t="t" r="r" b="b"/>
            <a:pathLst>
              <a:path w="5689600">
                <a:moveTo>
                  <a:pt x="0" y="0"/>
                </a:moveTo>
                <a:lnTo>
                  <a:pt x="56896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132"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33"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70" name="CustomShape 1"/>
          <p:cNvSpPr/>
          <p:nvPr/>
        </p:nvSpPr>
        <p:spPr>
          <a:xfrm flipV="1">
            <a:off x="338040" y="225720"/>
            <a:ext cx="11515680" cy="42120"/>
          </a:xfrm>
          <a:custGeom>
            <a:avLst/>
            <a:gdLst/>
            <a:ahLst/>
            <a:cxnLst/>
            <a:rect l="l" t="t" r="r" b="b"/>
            <a:pathLst>
              <a:path w="5029200">
                <a:moveTo>
                  <a:pt x="0" y="0"/>
                </a:moveTo>
                <a:lnTo>
                  <a:pt x="50292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171" name="CustomShape 2"/>
          <p:cNvSpPr/>
          <p:nvPr/>
        </p:nvSpPr>
        <p:spPr>
          <a:xfrm>
            <a:off x="11547000" y="6491520"/>
            <a:ext cx="48384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E7606A27-8693-4A97-B9D4-98BA08D08769}" type="slidenum">
              <a:rPr lang="fr-FR" sz="1100" b="0" strike="noStrike" spc="-1">
                <a:solidFill>
                  <a:srgbClr val="888888"/>
                </a:solidFill>
                <a:latin typeface="Arial"/>
                <a:ea typeface="DejaVu Sans"/>
              </a:rPr>
              <a:t>‹N°›</a:t>
            </a:fld>
            <a:endParaRPr lang="fr-FR" sz="1100" b="0" strike="noStrike" spc="-1">
              <a:latin typeface="Arial"/>
            </a:endParaRPr>
          </a:p>
        </p:txBody>
      </p:sp>
      <p:sp>
        <p:nvSpPr>
          <p:cNvPr id="172" name="CustomShape 3"/>
          <p:cNvSpPr/>
          <p:nvPr/>
        </p:nvSpPr>
        <p:spPr>
          <a:xfrm flipV="1">
            <a:off x="338040" y="6601680"/>
            <a:ext cx="10905480" cy="71280"/>
          </a:xfrm>
          <a:custGeom>
            <a:avLst/>
            <a:gdLst/>
            <a:ahLst/>
            <a:cxnLst/>
            <a:rect l="l" t="t" r="r" b="b"/>
            <a:pathLst>
              <a:path w="5689600">
                <a:moveTo>
                  <a:pt x="0" y="0"/>
                </a:moveTo>
                <a:lnTo>
                  <a:pt x="5689600" y="0"/>
                </a:lnTo>
              </a:path>
            </a:pathLst>
          </a:custGeom>
          <a:noFill/>
          <a:ln w="6350">
            <a:solidFill>
              <a:srgbClr val="888888"/>
            </a:solidFill>
            <a:round/>
          </a:ln>
        </p:spPr>
        <p:style>
          <a:lnRef idx="0">
            <a:scrgbClr r="0" g="0" b="0"/>
          </a:lnRef>
          <a:fillRef idx="0">
            <a:scrgbClr r="0" g="0" b="0"/>
          </a:fillRef>
          <a:effectRef idx="0">
            <a:scrgbClr r="0" g="0" b="0"/>
          </a:effectRef>
          <a:fontRef idx="minor"/>
        </p:style>
      </p:sp>
      <p:sp>
        <p:nvSpPr>
          <p:cNvPr id="173"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7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D4DBA5-5C72-49C6-9135-CF215A036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1C8F3DA-1E0C-435D-87C7-72BD82680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519D78-BE06-4517-8834-65BDB0C0D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7C8E6-71C3-41ED-91F7-855984EA036A}" type="datetimeFigureOut">
              <a:rPr lang="fr-FR" smtClean="0"/>
              <a:t>19/03/2024</a:t>
            </a:fld>
            <a:endParaRPr lang="fr-FR"/>
          </a:p>
        </p:txBody>
      </p:sp>
      <p:sp>
        <p:nvSpPr>
          <p:cNvPr id="5" name="Espace réservé du pied de page 4">
            <a:extLst>
              <a:ext uri="{FF2B5EF4-FFF2-40B4-BE49-F238E27FC236}">
                <a16:creationId xmlns:a16="http://schemas.microsoft.com/office/drawing/2014/main" id="{B8E4064E-C3D8-4744-900F-EAF2DF014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4610716-652A-4510-AB7F-CA926B95E2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20168-1810-4B65-AD48-4CD8EEADF53A}" type="slidenum">
              <a:rPr lang="fr-FR" smtClean="0"/>
              <a:t>‹N°›</a:t>
            </a:fld>
            <a:endParaRPr lang="fr-FR"/>
          </a:p>
        </p:txBody>
      </p:sp>
    </p:spTree>
    <p:extLst>
      <p:ext uri="{BB962C8B-B14F-4D97-AF65-F5344CB8AC3E}">
        <p14:creationId xmlns:p14="http://schemas.microsoft.com/office/powerpoint/2010/main" val="386645090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talab.gouv.fr/wp-content/uploads/2017/04/ETALAB-Licence-Ouverte-v2.0.pdf" TargetMode="External"/><Relationship Id="rId2" Type="http://schemas.openxmlformats.org/officeDocument/2006/relationships/image" Target="../media/image4.jpeg"/><Relationship Id="rId1" Type="http://schemas.openxmlformats.org/officeDocument/2006/relationships/slideLayout" Target="../slideLayouts/slideLayout67.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wm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wmf"/><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wmf"/><Relationship Id="rId5" Type="http://schemas.openxmlformats.org/officeDocument/2006/relationships/image" Target="../media/image2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wmf"/><Relationship Id="rId7" Type="http://schemas.microsoft.com/office/2007/relationships/hdphoto" Target="../media/hdphoto1.wdp"/><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wmf"/><Relationship Id="rId5" Type="http://schemas.openxmlformats.org/officeDocument/2006/relationships/image" Target="../media/image18.wmf"/><Relationship Id="rId4"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wmf"/><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85F98C1-3B8A-44A4-9B6A-570834B247EE}"/>
              </a:ext>
            </a:extLst>
          </p:cNvPr>
          <p:cNvPicPr/>
          <p:nvPr/>
        </p:nvPicPr>
        <p:blipFill>
          <a:blip r:embed="rId2"/>
          <a:stretch>
            <a:fillRect/>
          </a:stretch>
        </p:blipFill>
        <p:spPr bwMode="auto">
          <a:xfrm>
            <a:off x="172297" y="305647"/>
            <a:ext cx="1450340" cy="1336040"/>
          </a:xfrm>
          <a:prstGeom prst="rect">
            <a:avLst/>
          </a:prstGeom>
        </p:spPr>
      </p:pic>
      <p:sp>
        <p:nvSpPr>
          <p:cNvPr id="6" name="Rectangle 3">
            <a:extLst>
              <a:ext uri="{FF2B5EF4-FFF2-40B4-BE49-F238E27FC236}">
                <a16:creationId xmlns:a16="http://schemas.microsoft.com/office/drawing/2014/main" id="{E68518C3-0380-4EC2-A042-A3A099BA7DC8}"/>
              </a:ext>
            </a:extLst>
          </p:cNvPr>
          <p:cNvSpPr>
            <a:spLocks noChangeArrowheads="1"/>
          </p:cNvSpPr>
          <p:nvPr/>
        </p:nvSpPr>
        <p:spPr bwMode="auto">
          <a:xfrm>
            <a:off x="1908175" y="709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1pPr>
            <a:lvl2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2pPr>
            <a:lvl3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3pPr>
            <a:lvl4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4pPr>
            <a:lvl5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5pPr>
            <a:lvl6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6pPr>
            <a:lvl7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7pPr>
            <a:lvl8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8pPr>
            <a:lvl9pPr eaLnBrk="0" fontAlgn="base" hangingPunct="0">
              <a:spcBef>
                <a:spcPct val="0"/>
              </a:spcBef>
              <a:spcAft>
                <a:spcPct val="0"/>
              </a:spcAft>
              <a:tabLst>
                <a:tab pos="3060700" algn="ctr"/>
                <a:tab pos="611981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060700" algn="ctr"/>
                <a:tab pos="6119813" algn="r"/>
              </a:tabLst>
              <a:defRPr/>
            </a:pPr>
            <a:r>
              <a:rPr kumimoji="0" lang="fr-FR" altLang="zh-CN" sz="1000" b="1" i="0" u="none" strike="noStrike" kern="1200" cap="none" spc="0" normalizeH="0" baseline="0" noProof="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t>Direction régionale de l’environnement, </a:t>
            </a:r>
            <a:br>
              <a:rPr kumimoji="0" lang="fr-FR" altLang="zh-CN" sz="1000" b="1" i="0" u="none" strike="noStrike" kern="1200" cap="none" spc="0" normalizeH="0" baseline="0" noProof="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br>
            <a:r>
              <a:rPr kumimoji="0" lang="fr-FR" altLang="zh-CN" sz="1000" b="1" i="0" u="none" strike="noStrike" kern="1200" cap="none" spc="0" normalizeH="0" baseline="0" noProof="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t>de l’aménagement et du logement</a:t>
            </a:r>
            <a:endParaRPr kumimoji="0" lang="fr-FR"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8" name="ZoneTexte 17">
            <a:extLst>
              <a:ext uri="{FF2B5EF4-FFF2-40B4-BE49-F238E27FC236}">
                <a16:creationId xmlns:a16="http://schemas.microsoft.com/office/drawing/2014/main" id="{D58166C5-BB47-484C-A4D6-4B6DD93C753E}"/>
              </a:ext>
            </a:extLst>
          </p:cNvPr>
          <p:cNvSpPr txBox="1"/>
          <p:nvPr/>
        </p:nvSpPr>
        <p:spPr>
          <a:xfrm>
            <a:off x="172297" y="1600200"/>
            <a:ext cx="60960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00" cap="none" spc="-120" normalizeH="0" baseline="0" noProof="0" dirty="0">
                <a:ln>
                  <a:noFill/>
                </a:ln>
                <a:solidFill>
                  <a:prstClr val="black"/>
                </a:solidFill>
                <a:effectLst/>
                <a:uLnTx/>
                <a:uFillTx/>
                <a:latin typeface="Marianne ExtraBold" panose="02000000000000000000" pitchFamily="50" charset="0"/>
                <a:ea typeface="NSimSun" panose="02010609030101010101" pitchFamily="49" charset="-122"/>
                <a:cs typeface="Arial" panose="020B0604020202020204" pitchFamily="34" charset="0"/>
              </a:rPr>
              <a:t>IMPACCT</a:t>
            </a:r>
            <a:endParaRPr kumimoji="0" lang="fr-FR" sz="2400" b="0" i="0" u="none" strike="noStrike" kern="100" cap="none" spc="-120" normalizeH="0" baseline="0" noProof="0" dirty="0">
              <a:ln>
                <a:noFill/>
              </a:ln>
              <a:solidFill>
                <a:prstClr val="black"/>
              </a:solidFill>
              <a:effectLst/>
              <a:uLnTx/>
              <a:uFillTx/>
              <a:latin typeface="Marianne ExtraBold" panose="02000000000000000000" pitchFamily="50" charset="0"/>
              <a:ea typeface="NSimSun" panose="0201060903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00" cap="none" spc="0" normalizeH="0" baseline="0" noProof="0" dirty="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t>Bretagne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t>Boîte à outils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Connecteur droit 10">
            <a:extLst>
              <a:ext uri="{FF2B5EF4-FFF2-40B4-BE49-F238E27FC236}">
                <a16:creationId xmlns:a16="http://schemas.microsoft.com/office/drawing/2014/main" id="{D45AE76F-6F65-4A83-9E4F-0C00A3B04092}"/>
              </a:ext>
            </a:extLst>
          </p:cNvPr>
          <p:cNvCxnSpPr/>
          <p:nvPr/>
        </p:nvCxnSpPr>
        <p:spPr>
          <a:xfrm>
            <a:off x="172297" y="2985194"/>
            <a:ext cx="1152863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Tableau 11">
            <a:extLst>
              <a:ext uri="{FF2B5EF4-FFF2-40B4-BE49-F238E27FC236}">
                <a16:creationId xmlns:a16="http://schemas.microsoft.com/office/drawing/2014/main" id="{2600BF20-5700-4A8B-B7BF-FEEBC6AA0DFB}"/>
              </a:ext>
            </a:extLst>
          </p:cNvPr>
          <p:cNvGraphicFramePr>
            <a:graphicFrameLocks noGrp="1"/>
          </p:cNvGraphicFramePr>
          <p:nvPr/>
        </p:nvGraphicFramePr>
        <p:xfrm>
          <a:off x="808037" y="3131966"/>
          <a:ext cx="10892895" cy="2085194"/>
        </p:xfrm>
        <a:graphic>
          <a:graphicData uri="http://schemas.openxmlformats.org/drawingml/2006/table">
            <a:tbl>
              <a:tblPr>
                <a:tableStyleId>{5C22544A-7EE6-4342-B048-85BDC9FD1C3A}</a:tableStyleId>
              </a:tblPr>
              <a:tblGrid>
                <a:gridCol w="631296">
                  <a:extLst>
                    <a:ext uri="{9D8B030D-6E8A-4147-A177-3AD203B41FA5}">
                      <a16:colId xmlns:a16="http://schemas.microsoft.com/office/drawing/2014/main" val="2416868706"/>
                    </a:ext>
                  </a:extLst>
                </a:gridCol>
                <a:gridCol w="4715934">
                  <a:extLst>
                    <a:ext uri="{9D8B030D-6E8A-4147-A177-3AD203B41FA5}">
                      <a16:colId xmlns:a16="http://schemas.microsoft.com/office/drawing/2014/main" val="268093817"/>
                    </a:ext>
                  </a:extLst>
                </a:gridCol>
                <a:gridCol w="5545665">
                  <a:extLst>
                    <a:ext uri="{9D8B030D-6E8A-4147-A177-3AD203B41FA5}">
                      <a16:colId xmlns:a16="http://schemas.microsoft.com/office/drawing/2014/main" val="2920981968"/>
                    </a:ext>
                  </a:extLst>
                </a:gridCol>
              </a:tblGrid>
              <a:tr h="130664">
                <a:tc gridSpan="2">
                  <a:txBody>
                    <a:bodyPr/>
                    <a:lstStyle/>
                    <a:p>
                      <a:pPr algn="just"/>
                      <a:endParaRPr lang="fr-FR" sz="1100" kern="100" dirty="0">
                        <a:effectLst/>
                        <a:latin typeface="Marianne" panose="02000000000000000000" pitchFamily="50" charset="0"/>
                        <a:ea typeface="NSimSun" panose="02010609030101010101" pitchFamily="49" charset="-122"/>
                        <a:cs typeface="Arial" panose="020B0604020202020204" pitchFamily="34" charset="0"/>
                      </a:endParaRPr>
                    </a:p>
                  </a:txBody>
                  <a:tcPr marL="34925" marR="34925" marT="34925" marB="34925">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a:txBody>
                    <a:bodyPr/>
                    <a:lstStyle/>
                    <a:p>
                      <a:pPr marR="144145">
                        <a:spcBef>
                          <a:spcPts val="300"/>
                        </a:spcBef>
                        <a:spcAft>
                          <a:spcPts val="600"/>
                        </a:spcAft>
                      </a:pPr>
                      <a:r>
                        <a:rPr lang="fr-FR" sz="2600" b="1" kern="100" dirty="0">
                          <a:effectLst/>
                          <a:latin typeface="Marianne" panose="02000000000000000000" pitchFamily="50" charset="0"/>
                        </a:rPr>
                        <a:t>Imaginer les modes de vie des Bretons à horizon 2050</a:t>
                      </a:r>
                    </a:p>
                    <a:p>
                      <a:pPr marR="179705" algn="just"/>
                      <a:r>
                        <a:rPr lang="fr-FR" sz="1000" kern="100" dirty="0">
                          <a:effectLst/>
                          <a:latin typeface="Marianne" panose="02000000000000000000" pitchFamily="50" charset="0"/>
                        </a:rPr>
                        <a:t>Démarche de prospective IMPACCT sur l’adaptation au changement climatique et l’évolution des modes de vie en Bretagne à horizon 2050</a:t>
                      </a:r>
                    </a:p>
                    <a:p>
                      <a:pPr marR="179705" algn="just"/>
                      <a:r>
                        <a:rPr lang="fr-FR" sz="1000" kern="100" dirty="0">
                          <a:effectLst/>
                          <a:latin typeface="Marianne" panose="02000000000000000000" pitchFamily="50" charset="0"/>
                        </a:rPr>
                        <a:t> </a:t>
                      </a:r>
                      <a:endParaRPr lang="fr-FR" sz="1000" kern="100" dirty="0">
                        <a:effectLst/>
                        <a:latin typeface="Marianne" panose="02000000000000000000" pitchFamily="50" charset="0"/>
                        <a:ea typeface="NSimSun" panose="02010609030101010101" pitchFamily="49" charset="-122"/>
                        <a:cs typeface="Arial" panose="020B0604020202020204" pitchFamily="34" charset="0"/>
                      </a:endParaRPr>
                    </a:p>
                  </a:txBody>
                  <a:tcPr marL="34925" marR="34925" marT="34925" marB="3492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extLst>
                  <a:ext uri="{0D108BD9-81ED-4DB2-BD59-A6C34878D82A}">
                    <a16:rowId xmlns:a16="http://schemas.microsoft.com/office/drawing/2014/main" val="81041056"/>
                  </a:ext>
                </a:extLst>
              </a:tr>
              <a:tr h="689464">
                <a:tc>
                  <a:txBody>
                    <a:bodyPr/>
                    <a:lstStyle/>
                    <a:p>
                      <a:pPr algn="just"/>
                      <a:endParaRPr lang="fr-FR" sz="900" kern="100" dirty="0">
                        <a:effectLst/>
                        <a:latin typeface="Marianne" panose="02000000000000000000" pitchFamily="50" charset="0"/>
                        <a:ea typeface="NSimSun" panose="02010609030101010101" pitchFamily="49" charset="-122"/>
                        <a:cs typeface="Arial" panose="020B0604020202020204" pitchFamily="34" charset="0"/>
                      </a:endParaRPr>
                    </a:p>
                  </a:txBody>
                  <a:tcPr marL="34925" marR="34925" marT="34925" marB="3492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tc>
                  <a:txBody>
                    <a:bodyPr/>
                    <a:lstStyle/>
                    <a:p>
                      <a:pPr algn="just"/>
                      <a:r>
                        <a:rPr lang="fr-FR" sz="1000" kern="100" dirty="0">
                          <a:effectLst/>
                        </a:rPr>
                        <a:t> </a:t>
                      </a:r>
                      <a:r>
                        <a:rPr lang="fr-FR" sz="1000" u="sng" kern="100" dirty="0">
                          <a:effectLst/>
                          <a:hlinkClick r:id="rId3"/>
                        </a:rPr>
                        <a:t>LICENCE OUVERTE</a:t>
                      </a:r>
                      <a:endParaRPr lang="fr-FR" sz="800" kern="100" dirty="0">
                        <a:effectLst/>
                      </a:endParaRPr>
                    </a:p>
                    <a:p>
                      <a:pPr algn="just"/>
                      <a:r>
                        <a:rPr lang="fr-FR" sz="1000" u="sng" kern="100" dirty="0">
                          <a:effectLst/>
                          <a:hlinkClick r:id="rId3"/>
                        </a:rPr>
                        <a:t>OPEN LICENCE</a:t>
                      </a:r>
                      <a:endParaRPr lang="fr-FR" sz="800" kern="100" dirty="0">
                        <a:effectLst/>
                        <a:latin typeface="Marianne" panose="02000000000000000000" pitchFamily="50" charset="0"/>
                        <a:ea typeface="NSimSun" panose="02010609030101010101" pitchFamily="49" charset="-122"/>
                        <a:cs typeface="Arial" panose="020B0604020202020204" pitchFamily="34" charset="0"/>
                      </a:endParaRPr>
                    </a:p>
                    <a:p>
                      <a:pPr algn="just"/>
                      <a:endParaRPr lang="fr-FR" sz="1000" kern="100" dirty="0">
                        <a:effectLst/>
                        <a:latin typeface="Marianne" panose="02000000000000000000" pitchFamily="50" charset="0"/>
                        <a:ea typeface="NSimSun" panose="02010609030101010101" pitchFamily="49" charset="-122"/>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tc>
                  <a:txBody>
                    <a:bodyPr/>
                    <a:lstStyle/>
                    <a:p>
                      <a:endParaRPr lang="fr-FR"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E7E5"/>
                    </a:solidFill>
                  </a:tcPr>
                </a:tc>
                <a:extLst>
                  <a:ext uri="{0D108BD9-81ED-4DB2-BD59-A6C34878D82A}">
                    <a16:rowId xmlns:a16="http://schemas.microsoft.com/office/drawing/2014/main" val="2007270208"/>
                  </a:ext>
                </a:extLst>
              </a:tr>
            </a:tbl>
          </a:graphicData>
        </a:graphic>
      </p:graphicFrame>
      <p:pic>
        <p:nvPicPr>
          <p:cNvPr id="23" name="Image1">
            <a:extLst>
              <a:ext uri="{FF2B5EF4-FFF2-40B4-BE49-F238E27FC236}">
                <a16:creationId xmlns:a16="http://schemas.microsoft.com/office/drawing/2014/main" id="{52097264-00A7-4E69-8949-9059BF0E2C3A}"/>
              </a:ext>
            </a:extLst>
          </p:cNvPr>
          <p:cNvPicPr/>
          <p:nvPr/>
        </p:nvPicPr>
        <p:blipFill>
          <a:blip r:embed="rId4" cstate="email">
            <a:extLst>
              <a:ext uri="{28A0092B-C50C-407E-A947-70E740481C1C}">
                <a14:useLocalDpi xmlns:a14="http://schemas.microsoft.com/office/drawing/2010/main"/>
              </a:ext>
            </a:extLst>
          </a:blip>
          <a:stretch>
            <a:fillRect/>
          </a:stretch>
        </p:blipFill>
        <p:spPr bwMode="auto">
          <a:xfrm>
            <a:off x="808036" y="4491355"/>
            <a:ext cx="596900" cy="766445"/>
          </a:xfrm>
          <a:prstGeom prst="rect">
            <a:avLst/>
          </a:prstGeom>
        </p:spPr>
      </p:pic>
      <p:pic>
        <p:nvPicPr>
          <p:cNvPr id="24" name="Image 23" descr="Une image contenant intérieur, personne, table, plancher&#10;&#10;Description générée automatiquement">
            <a:extLst>
              <a:ext uri="{FF2B5EF4-FFF2-40B4-BE49-F238E27FC236}">
                <a16:creationId xmlns:a16="http://schemas.microsoft.com/office/drawing/2014/main" id="{3C1B1CA0-22B3-4A0D-B966-9E769B88C27C}"/>
              </a:ext>
            </a:extLst>
          </p:cNvPr>
          <p:cNvPicPr/>
          <p:nvPr/>
        </p:nvPicPr>
        <p:blipFill>
          <a:blip r:embed="rId5" cstate="email">
            <a:extLst>
              <a:ext uri="{28A0092B-C50C-407E-A947-70E740481C1C}">
                <a14:useLocalDpi xmlns:a14="http://schemas.microsoft.com/office/drawing/2010/main"/>
              </a:ext>
            </a:extLst>
          </a:blip>
          <a:stretch/>
        </p:blipFill>
        <p:spPr>
          <a:xfrm>
            <a:off x="808038" y="3157879"/>
            <a:ext cx="5287962" cy="1333476"/>
          </a:xfrm>
          <a:prstGeom prst="rect">
            <a:avLst/>
          </a:prstGeom>
          <a:ln w="0">
            <a:noFill/>
          </a:ln>
        </p:spPr>
      </p:pic>
      <p:sp>
        <p:nvSpPr>
          <p:cNvPr id="14" name="ZoneTexte 13">
            <a:extLst>
              <a:ext uri="{FF2B5EF4-FFF2-40B4-BE49-F238E27FC236}">
                <a16:creationId xmlns:a16="http://schemas.microsoft.com/office/drawing/2014/main" id="{7E983992-7A4A-4B9E-95F6-7B16EE520F1F}"/>
              </a:ext>
            </a:extLst>
          </p:cNvPr>
          <p:cNvSpPr txBox="1"/>
          <p:nvPr/>
        </p:nvSpPr>
        <p:spPr>
          <a:xfrm>
            <a:off x="6766452" y="2346939"/>
            <a:ext cx="4934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Marianne" panose="02000000000000000000" pitchFamily="50" charset="0"/>
              </a:rPr>
              <a:t>Annexe 5. </a:t>
            </a:r>
            <a:r>
              <a:rPr kumimoji="0" lang="fr-FR" sz="1800" b="1" i="0" u="none" strike="noStrike" kern="100" cap="none" spc="0" normalizeH="0" baseline="0" noProof="0" dirty="0">
                <a:ln>
                  <a:noFill/>
                </a:ln>
                <a:solidFill>
                  <a:prstClr val="black"/>
                </a:solidFill>
                <a:effectLst/>
                <a:uLnTx/>
                <a:uFillTx/>
                <a:latin typeface="Marianne" panose="02000000000000000000" pitchFamily="50" charset="0"/>
                <a:ea typeface="NSimSun" panose="02010609030101010101" pitchFamily="49" charset="-122"/>
                <a:cs typeface="Arial" panose="020B0604020202020204" pitchFamily="34" charset="0"/>
              </a:rPr>
              <a:t>Exemple de support atelier#2</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FA6904CB-A319-45F4-B99C-364D80D412D5}"/>
              </a:ext>
            </a:extLst>
          </p:cNvPr>
          <p:cNvPicPr>
            <a:picLocks noChangeAspect="1"/>
          </p:cNvPicPr>
          <p:nvPr/>
        </p:nvPicPr>
        <p:blipFill>
          <a:blip r:embed="rId6"/>
          <a:stretch>
            <a:fillRect/>
          </a:stretch>
        </p:blipFill>
        <p:spPr>
          <a:xfrm>
            <a:off x="114129" y="5427920"/>
            <a:ext cx="11897212" cy="1336040"/>
          </a:xfrm>
          <a:prstGeom prst="rect">
            <a:avLst/>
          </a:prstGeom>
        </p:spPr>
      </p:pic>
    </p:spTree>
    <p:extLst>
      <p:ext uri="{BB962C8B-B14F-4D97-AF65-F5344CB8AC3E}">
        <p14:creationId xmlns:p14="http://schemas.microsoft.com/office/powerpoint/2010/main" val="219391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 name="Group 1"/>
          <p:cNvGrpSpPr/>
          <p:nvPr/>
        </p:nvGrpSpPr>
        <p:grpSpPr>
          <a:xfrm>
            <a:off x="5157720" y="-2630520"/>
            <a:ext cx="9369000" cy="9361440"/>
            <a:chOff x="5157720" y="-2630520"/>
            <a:chExt cx="9369000" cy="9361440"/>
          </a:xfrm>
        </p:grpSpPr>
        <p:pic>
          <p:nvPicPr>
            <p:cNvPr id="310" name="Image 10"/>
            <p:cNvPicPr/>
            <p:nvPr/>
          </p:nvPicPr>
          <p:blipFill>
            <a:blip r:embed="rId2"/>
            <a:stretch/>
          </p:blipFill>
          <p:spPr>
            <a:xfrm>
              <a:off x="5157720" y="-2630520"/>
              <a:ext cx="9369000" cy="9361440"/>
            </a:xfrm>
            <a:prstGeom prst="rect">
              <a:avLst/>
            </a:prstGeom>
            <a:ln w="0">
              <a:noFill/>
            </a:ln>
          </p:spPr>
        </p:pic>
        <p:pic>
          <p:nvPicPr>
            <p:cNvPr id="311" name="Graphique 11" descr="Actualiser contour"/>
            <p:cNvPicPr/>
            <p:nvPr/>
          </p:nvPicPr>
          <p:blipFill>
            <a:blip r:embed="rId3"/>
            <a:stretch/>
          </p:blipFill>
          <p:spPr>
            <a:xfrm rot="9273000">
              <a:off x="6795360" y="-997560"/>
              <a:ext cx="6098400" cy="6095520"/>
            </a:xfrm>
            <a:prstGeom prst="rect">
              <a:avLst/>
            </a:prstGeom>
            <a:ln w="0">
              <a:noFill/>
            </a:ln>
          </p:spPr>
        </p:pic>
      </p:grpSp>
      <p:sp>
        <p:nvSpPr>
          <p:cNvPr id="312" name="CustomShape 2"/>
          <p:cNvSpPr/>
          <p:nvPr/>
        </p:nvSpPr>
        <p:spPr>
          <a:xfrm>
            <a:off x="389520" y="2601360"/>
            <a:ext cx="5761800" cy="52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800" b="0" strike="noStrike" spc="-1">
                <a:solidFill>
                  <a:srgbClr val="FFFFFF"/>
                </a:solidFill>
                <a:highlight>
                  <a:srgbClr val="5495A2"/>
                </a:highlight>
                <a:latin typeface="Poppins"/>
                <a:ea typeface="DejaVu Sans"/>
              </a:rPr>
              <a:t>Et si on jouait au jeu des modes de vie en 2050 ?</a:t>
            </a:r>
            <a:endParaRPr lang="fr-FR" sz="2800" b="0" strike="noStrike" spc="-1">
              <a:latin typeface="Arial"/>
            </a:endParaRPr>
          </a:p>
        </p:txBody>
      </p:sp>
      <p:sp>
        <p:nvSpPr>
          <p:cNvPr id="313" name="CustomShape 3"/>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14" name="Image 8"/>
          <p:cNvPicPr/>
          <p:nvPr/>
        </p:nvPicPr>
        <p:blipFill>
          <a:blip r:embed="rId4"/>
          <a:stretch/>
        </p:blipFill>
        <p:spPr>
          <a:xfrm>
            <a:off x="249120" y="46800"/>
            <a:ext cx="691200" cy="59976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1651320" y="31032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RÈGLES DU JEU – ÉCRITURE DES MODES DE VIE</a:t>
            </a:r>
            <a:endParaRPr lang="fr-FR" sz="2400" b="0" strike="noStrike" spc="-1">
              <a:latin typeface="Arial"/>
            </a:endParaRPr>
          </a:p>
        </p:txBody>
      </p:sp>
      <p:sp>
        <p:nvSpPr>
          <p:cNvPr id="316" name="CustomShape 2"/>
          <p:cNvSpPr/>
          <p:nvPr/>
        </p:nvSpPr>
        <p:spPr>
          <a:xfrm>
            <a:off x="3992040" y="1100160"/>
            <a:ext cx="420660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5495A2"/>
                </a:highlight>
                <a:latin typeface="Poppins"/>
                <a:ea typeface="DejaVu Sans"/>
              </a:rPr>
              <a:t>Le but du jeu = imaginer les modes de vie des Bretons en 2050 </a:t>
            </a:r>
            <a:endParaRPr lang="fr-FR" sz="1700" b="0" strike="noStrike" spc="-1">
              <a:latin typeface="Arial"/>
            </a:endParaRPr>
          </a:p>
        </p:txBody>
      </p:sp>
      <p:grpSp>
        <p:nvGrpSpPr>
          <p:cNvPr id="317" name="Group 3"/>
          <p:cNvGrpSpPr/>
          <p:nvPr/>
        </p:nvGrpSpPr>
        <p:grpSpPr>
          <a:xfrm>
            <a:off x="3791160" y="1754640"/>
            <a:ext cx="4573080" cy="4573080"/>
            <a:chOff x="3791160" y="1754640"/>
            <a:chExt cx="4573080" cy="4573080"/>
          </a:xfrm>
        </p:grpSpPr>
        <p:pic>
          <p:nvPicPr>
            <p:cNvPr id="318" name="Image 8"/>
            <p:cNvPicPr/>
            <p:nvPr/>
          </p:nvPicPr>
          <p:blipFill>
            <a:blip r:embed="rId3"/>
            <a:stretch/>
          </p:blipFill>
          <p:spPr>
            <a:xfrm>
              <a:off x="3791160" y="1754640"/>
              <a:ext cx="4573080" cy="4573080"/>
            </a:xfrm>
            <a:prstGeom prst="rect">
              <a:avLst/>
            </a:prstGeom>
            <a:ln w="0">
              <a:noFill/>
            </a:ln>
          </p:spPr>
        </p:pic>
        <p:pic>
          <p:nvPicPr>
            <p:cNvPr id="319" name="Graphique 13" descr="Actualiser contour"/>
            <p:cNvPicPr/>
            <p:nvPr/>
          </p:nvPicPr>
          <p:blipFill>
            <a:blip r:embed="rId4"/>
            <a:stretch/>
          </p:blipFill>
          <p:spPr>
            <a:xfrm rot="9271800">
              <a:off x="4589640" y="2553120"/>
              <a:ext cx="2976840" cy="2976840"/>
            </a:xfrm>
            <a:prstGeom prst="rect">
              <a:avLst/>
            </a:prstGeom>
            <a:ln w="0">
              <a:noFill/>
            </a:ln>
          </p:spPr>
        </p:pic>
      </p:grpSp>
      <p:sp>
        <p:nvSpPr>
          <p:cNvPr id="320" name="CustomShape 4"/>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21" name="Image 8"/>
          <p:cNvPicPr/>
          <p:nvPr/>
        </p:nvPicPr>
        <p:blipFill>
          <a:blip r:embed="rId5"/>
          <a:stretch/>
        </p:blipFill>
        <p:spPr>
          <a:xfrm>
            <a:off x="249120" y="46800"/>
            <a:ext cx="691200" cy="5997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1896840" y="31032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RÈGLES DU JEU – ÉCRITURE DES MODES DE VIE</a:t>
            </a:r>
            <a:endParaRPr lang="fr-FR" sz="2400" b="0" strike="noStrike" spc="-1">
              <a:latin typeface="Arial"/>
            </a:endParaRPr>
          </a:p>
        </p:txBody>
      </p:sp>
      <p:sp>
        <p:nvSpPr>
          <p:cNvPr id="323" name="CustomShape 2"/>
          <p:cNvSpPr/>
          <p:nvPr/>
        </p:nvSpPr>
        <p:spPr>
          <a:xfrm>
            <a:off x="3992040" y="1100160"/>
            <a:ext cx="420660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5495A2"/>
                </a:highlight>
                <a:latin typeface="Poppins"/>
                <a:ea typeface="DejaVu Sans"/>
              </a:rPr>
              <a:t>Le but du jeu = imaginer les modes de vie des Bretons en 2050 </a:t>
            </a:r>
            <a:endParaRPr lang="fr-FR" sz="1700" b="0" strike="noStrike" spc="-1">
              <a:latin typeface="Arial"/>
            </a:endParaRPr>
          </a:p>
        </p:txBody>
      </p:sp>
      <p:grpSp>
        <p:nvGrpSpPr>
          <p:cNvPr id="324" name="Group 3"/>
          <p:cNvGrpSpPr/>
          <p:nvPr/>
        </p:nvGrpSpPr>
        <p:grpSpPr>
          <a:xfrm>
            <a:off x="3791160" y="1754640"/>
            <a:ext cx="4573080" cy="4573080"/>
            <a:chOff x="3791160" y="1754640"/>
            <a:chExt cx="4573080" cy="4573080"/>
          </a:xfrm>
        </p:grpSpPr>
        <p:pic>
          <p:nvPicPr>
            <p:cNvPr id="325" name="Image 8"/>
            <p:cNvPicPr/>
            <p:nvPr/>
          </p:nvPicPr>
          <p:blipFill>
            <a:blip r:embed="rId3"/>
            <a:stretch/>
          </p:blipFill>
          <p:spPr>
            <a:xfrm>
              <a:off x="3791160" y="1754640"/>
              <a:ext cx="4573080" cy="4573080"/>
            </a:xfrm>
            <a:prstGeom prst="rect">
              <a:avLst/>
            </a:prstGeom>
            <a:ln w="0">
              <a:noFill/>
            </a:ln>
          </p:spPr>
        </p:pic>
        <p:pic>
          <p:nvPicPr>
            <p:cNvPr id="326" name="Graphique 13" descr="Actualiser contour"/>
            <p:cNvPicPr/>
            <p:nvPr/>
          </p:nvPicPr>
          <p:blipFill>
            <a:blip r:embed="rId4"/>
            <a:stretch/>
          </p:blipFill>
          <p:spPr>
            <a:xfrm rot="9271800">
              <a:off x="4589640" y="2553120"/>
              <a:ext cx="2976840" cy="2976840"/>
            </a:xfrm>
            <a:prstGeom prst="rect">
              <a:avLst/>
            </a:prstGeom>
            <a:ln w="0">
              <a:noFill/>
            </a:ln>
          </p:spPr>
        </p:pic>
      </p:grpSp>
      <p:pic>
        <p:nvPicPr>
          <p:cNvPr id="327" name="Image 7" descr="Une image contenant texte, personne&#10;&#10;Description générée automatiquement"/>
          <p:cNvPicPr/>
          <p:nvPr/>
        </p:nvPicPr>
        <p:blipFill>
          <a:blip r:embed="rId5"/>
          <a:stretch/>
        </p:blipFill>
        <p:spPr>
          <a:xfrm>
            <a:off x="604440" y="2563200"/>
            <a:ext cx="2673000" cy="3770640"/>
          </a:xfrm>
          <a:prstGeom prst="rect">
            <a:avLst/>
          </a:prstGeom>
          <a:ln w="0">
            <a:noFill/>
          </a:ln>
          <a:effectLst>
            <a:outerShdw blurRad="292100" dist="138479" dir="2700000" algn="tl" rotWithShape="0">
              <a:srgbClr val="333333">
                <a:alpha val="16000"/>
              </a:srgbClr>
            </a:outerShdw>
          </a:effectLst>
        </p:spPr>
      </p:pic>
      <p:sp>
        <p:nvSpPr>
          <p:cNvPr id="328" name="CustomShape 4"/>
          <p:cNvSpPr/>
          <p:nvPr/>
        </p:nvSpPr>
        <p:spPr>
          <a:xfrm>
            <a:off x="768240" y="1754640"/>
            <a:ext cx="2486160" cy="34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1. Choisissez votre héros</a:t>
            </a:r>
            <a:endParaRPr lang="fr-FR" sz="1700" b="0" strike="noStrike" spc="-1">
              <a:latin typeface="Arial"/>
            </a:endParaRPr>
          </a:p>
        </p:txBody>
      </p:sp>
      <p:sp>
        <p:nvSpPr>
          <p:cNvPr id="329" name="CustomShape 5"/>
          <p:cNvSpPr/>
          <p:nvPr/>
        </p:nvSpPr>
        <p:spPr>
          <a:xfrm>
            <a:off x="1266840" y="1410480"/>
            <a:ext cx="14943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0" strike="noStrike" spc="-1">
                <a:solidFill>
                  <a:srgbClr val="000000"/>
                </a:solidFill>
                <a:latin typeface="Arial"/>
                <a:ea typeface="DejaVu Sans"/>
              </a:rPr>
              <a:t>En équipe</a:t>
            </a:r>
            <a:endParaRPr lang="fr-FR" sz="1200" b="0" strike="noStrike" spc="-1">
              <a:latin typeface="Arial"/>
            </a:endParaRPr>
          </a:p>
        </p:txBody>
      </p:sp>
      <p:sp>
        <p:nvSpPr>
          <p:cNvPr id="330" name="CustomShape 6"/>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31" name="Image 8"/>
          <p:cNvPicPr/>
          <p:nvPr/>
        </p:nvPicPr>
        <p:blipFill>
          <a:blip r:embed="rId6"/>
          <a:stretch/>
        </p:blipFill>
        <p:spPr>
          <a:xfrm>
            <a:off x="249120" y="46800"/>
            <a:ext cx="691200" cy="59976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ustomShape 1"/>
          <p:cNvSpPr/>
          <p:nvPr/>
        </p:nvSpPr>
        <p:spPr>
          <a:xfrm>
            <a:off x="1896840" y="31032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RÈGLES DU JEU – ÉCRITURE DES MODES DE VIE</a:t>
            </a:r>
            <a:endParaRPr lang="fr-FR" sz="2400" b="0" strike="noStrike" spc="-1">
              <a:latin typeface="Arial"/>
            </a:endParaRPr>
          </a:p>
        </p:txBody>
      </p:sp>
      <p:sp>
        <p:nvSpPr>
          <p:cNvPr id="333" name="CustomShape 2"/>
          <p:cNvSpPr/>
          <p:nvPr/>
        </p:nvSpPr>
        <p:spPr>
          <a:xfrm>
            <a:off x="3992040" y="1100160"/>
            <a:ext cx="420660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5495A2"/>
                </a:highlight>
                <a:latin typeface="Poppins"/>
                <a:ea typeface="DejaVu Sans"/>
              </a:rPr>
              <a:t>Le but du jeu = imaginer les modes de vie des Bretons en 2050 </a:t>
            </a:r>
            <a:endParaRPr lang="fr-FR" sz="1700" b="0" strike="noStrike" spc="-1">
              <a:latin typeface="Arial"/>
            </a:endParaRPr>
          </a:p>
        </p:txBody>
      </p:sp>
      <p:grpSp>
        <p:nvGrpSpPr>
          <p:cNvPr id="334" name="Group 3"/>
          <p:cNvGrpSpPr/>
          <p:nvPr/>
        </p:nvGrpSpPr>
        <p:grpSpPr>
          <a:xfrm>
            <a:off x="3791160" y="1754640"/>
            <a:ext cx="4573080" cy="4573080"/>
            <a:chOff x="3791160" y="1754640"/>
            <a:chExt cx="4573080" cy="4573080"/>
          </a:xfrm>
        </p:grpSpPr>
        <p:pic>
          <p:nvPicPr>
            <p:cNvPr id="335" name="Image 8"/>
            <p:cNvPicPr/>
            <p:nvPr/>
          </p:nvPicPr>
          <p:blipFill>
            <a:blip r:embed="rId3"/>
            <a:stretch/>
          </p:blipFill>
          <p:spPr>
            <a:xfrm>
              <a:off x="3791160" y="1754640"/>
              <a:ext cx="4573080" cy="4573080"/>
            </a:xfrm>
            <a:prstGeom prst="rect">
              <a:avLst/>
            </a:prstGeom>
            <a:ln w="0">
              <a:noFill/>
            </a:ln>
          </p:spPr>
        </p:pic>
        <p:pic>
          <p:nvPicPr>
            <p:cNvPr id="336" name="Graphique 13" descr="Actualiser contour"/>
            <p:cNvPicPr/>
            <p:nvPr/>
          </p:nvPicPr>
          <p:blipFill>
            <a:blip r:embed="rId4"/>
            <a:stretch/>
          </p:blipFill>
          <p:spPr>
            <a:xfrm rot="9271800">
              <a:off x="4589640" y="2553120"/>
              <a:ext cx="2976840" cy="2976840"/>
            </a:xfrm>
            <a:prstGeom prst="rect">
              <a:avLst/>
            </a:prstGeom>
            <a:ln w="0">
              <a:noFill/>
            </a:ln>
          </p:spPr>
        </p:pic>
      </p:grpSp>
      <p:pic>
        <p:nvPicPr>
          <p:cNvPr id="337" name="Image 18" descr="Une image contenant texte, personne&#10;&#10;Description générée automatiquement"/>
          <p:cNvPicPr/>
          <p:nvPr/>
        </p:nvPicPr>
        <p:blipFill>
          <a:blip r:embed="rId5"/>
          <a:stretch/>
        </p:blipFill>
        <p:spPr>
          <a:xfrm>
            <a:off x="1052640" y="2667960"/>
            <a:ext cx="1948320" cy="2747160"/>
          </a:xfrm>
          <a:prstGeom prst="rect">
            <a:avLst/>
          </a:prstGeom>
          <a:ln w="0">
            <a:noFill/>
          </a:ln>
          <a:effectLst>
            <a:outerShdw blurRad="292100" dist="138479" dir="2700000" algn="tl" rotWithShape="0">
              <a:srgbClr val="333333">
                <a:alpha val="16000"/>
              </a:srgbClr>
            </a:outerShdw>
          </a:effectLst>
        </p:spPr>
      </p:pic>
      <p:pic>
        <p:nvPicPr>
          <p:cNvPr id="338" name="Image 20"/>
          <p:cNvPicPr/>
          <p:nvPr/>
        </p:nvPicPr>
        <p:blipFill>
          <a:blip r:embed="rId6"/>
          <a:stretch/>
        </p:blipFill>
        <p:spPr>
          <a:xfrm>
            <a:off x="8722800" y="2743560"/>
            <a:ext cx="1415880" cy="1868760"/>
          </a:xfrm>
          <a:prstGeom prst="rect">
            <a:avLst/>
          </a:prstGeom>
          <a:ln w="0">
            <a:noFill/>
          </a:ln>
          <a:effectLst>
            <a:outerShdw blurRad="292100" dist="138479" dir="2700000" algn="tl" rotWithShape="0">
              <a:srgbClr val="333333">
                <a:alpha val="16000"/>
              </a:srgbClr>
            </a:outerShdw>
          </a:effectLst>
        </p:spPr>
      </p:pic>
      <p:sp>
        <p:nvSpPr>
          <p:cNvPr id="339" name="CustomShape 4"/>
          <p:cNvSpPr/>
          <p:nvPr/>
        </p:nvSpPr>
        <p:spPr>
          <a:xfrm>
            <a:off x="8527320" y="1746000"/>
            <a:ext cx="3223080" cy="6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2. … qui va rencontrer des évènements</a:t>
            </a:r>
            <a:endParaRPr lang="fr-FR" sz="1700" b="0" strike="noStrike" spc="-1">
              <a:latin typeface="Arial"/>
            </a:endParaRPr>
          </a:p>
        </p:txBody>
      </p:sp>
      <p:pic>
        <p:nvPicPr>
          <p:cNvPr id="340" name="Image 23" descr="Une image contenant texte&#10;&#10;Description générée automatiquement"/>
          <p:cNvPicPr/>
          <p:nvPr/>
        </p:nvPicPr>
        <p:blipFill>
          <a:blip r:embed="rId7"/>
          <a:stretch/>
        </p:blipFill>
        <p:spPr>
          <a:xfrm>
            <a:off x="9542880" y="3318120"/>
            <a:ext cx="2040480" cy="2678040"/>
          </a:xfrm>
          <a:prstGeom prst="rect">
            <a:avLst/>
          </a:prstGeom>
          <a:ln w="0">
            <a:noFill/>
          </a:ln>
          <a:effectLst>
            <a:outerShdw blurRad="292100" dist="138479" dir="2700000" algn="tl" rotWithShape="0">
              <a:srgbClr val="333333">
                <a:alpha val="16000"/>
              </a:srgbClr>
            </a:outerShdw>
          </a:effectLst>
        </p:spPr>
      </p:pic>
      <p:sp>
        <p:nvSpPr>
          <p:cNvPr id="341" name="CustomShape 5"/>
          <p:cNvSpPr/>
          <p:nvPr/>
        </p:nvSpPr>
        <p:spPr>
          <a:xfrm>
            <a:off x="768240" y="1754640"/>
            <a:ext cx="2486160" cy="6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1. Choisissez votre héros ...</a:t>
            </a:r>
            <a:endParaRPr lang="fr-FR" sz="1700" b="0" strike="noStrike" spc="-1">
              <a:latin typeface="Arial"/>
            </a:endParaRPr>
          </a:p>
        </p:txBody>
      </p:sp>
      <p:sp>
        <p:nvSpPr>
          <p:cNvPr id="342" name="CustomShape 6"/>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43" name="Image 8"/>
          <p:cNvPicPr/>
          <p:nvPr/>
        </p:nvPicPr>
        <p:blipFill>
          <a:blip r:embed="rId8"/>
          <a:stretch/>
        </p:blipFill>
        <p:spPr>
          <a:xfrm>
            <a:off x="249120" y="46800"/>
            <a:ext cx="691200" cy="59976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ustomShape 1"/>
          <p:cNvSpPr/>
          <p:nvPr/>
        </p:nvSpPr>
        <p:spPr>
          <a:xfrm>
            <a:off x="1896840" y="31032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RÈGLES DU JEU – ÉCRITURE DES MODES DE VIE</a:t>
            </a:r>
            <a:endParaRPr lang="fr-FR" sz="2400" b="0" strike="noStrike" spc="-1">
              <a:latin typeface="Arial"/>
            </a:endParaRPr>
          </a:p>
        </p:txBody>
      </p:sp>
      <p:sp>
        <p:nvSpPr>
          <p:cNvPr id="345" name="CustomShape 2"/>
          <p:cNvSpPr/>
          <p:nvPr/>
        </p:nvSpPr>
        <p:spPr>
          <a:xfrm>
            <a:off x="3992040" y="1100160"/>
            <a:ext cx="420660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5495A2"/>
                </a:highlight>
                <a:latin typeface="Poppins"/>
                <a:ea typeface="DejaVu Sans"/>
              </a:rPr>
              <a:t>Le but du jeu = imaginer les modes de vie des Bretons en 2050 </a:t>
            </a:r>
            <a:endParaRPr lang="fr-FR" sz="1700" b="0" strike="noStrike" spc="-1">
              <a:latin typeface="Arial"/>
            </a:endParaRPr>
          </a:p>
        </p:txBody>
      </p:sp>
      <p:pic>
        <p:nvPicPr>
          <p:cNvPr id="346" name="Image 15"/>
          <p:cNvPicPr/>
          <p:nvPr/>
        </p:nvPicPr>
        <p:blipFill>
          <a:blip r:embed="rId3"/>
          <a:stretch/>
        </p:blipFill>
        <p:spPr>
          <a:xfrm>
            <a:off x="8954280" y="2818080"/>
            <a:ext cx="1034640" cy="1360800"/>
          </a:xfrm>
          <a:prstGeom prst="rect">
            <a:avLst/>
          </a:prstGeom>
          <a:ln w="0">
            <a:noFill/>
          </a:ln>
          <a:effectLst>
            <a:outerShdw blurRad="292100" dist="138479" dir="2700000" algn="tl" rotWithShape="0">
              <a:srgbClr val="333333">
                <a:alpha val="16000"/>
              </a:srgbClr>
            </a:outerShdw>
          </a:effectLst>
        </p:spPr>
      </p:pic>
      <p:pic>
        <p:nvPicPr>
          <p:cNvPr id="347" name="Image 17" descr="Une image contenant texte&#10;&#10;Description générée automatiquement"/>
          <p:cNvPicPr/>
          <p:nvPr/>
        </p:nvPicPr>
        <p:blipFill>
          <a:blip r:embed="rId4"/>
          <a:stretch/>
        </p:blipFill>
        <p:spPr>
          <a:xfrm>
            <a:off x="9624960" y="3206160"/>
            <a:ext cx="1487880" cy="1953360"/>
          </a:xfrm>
          <a:prstGeom prst="rect">
            <a:avLst/>
          </a:prstGeom>
          <a:ln w="0">
            <a:noFill/>
          </a:ln>
          <a:effectLst>
            <a:outerShdw blurRad="292100" dist="138479" dir="2700000" algn="tl" rotWithShape="0">
              <a:srgbClr val="333333">
                <a:alpha val="16000"/>
              </a:srgbClr>
            </a:outerShdw>
          </a:effectLst>
        </p:spPr>
      </p:pic>
      <p:sp>
        <p:nvSpPr>
          <p:cNvPr id="348" name="CustomShape 3"/>
          <p:cNvSpPr/>
          <p:nvPr/>
        </p:nvSpPr>
        <p:spPr>
          <a:xfrm>
            <a:off x="4665600" y="3191760"/>
            <a:ext cx="2859840" cy="655920"/>
          </a:xfrm>
          <a:prstGeom prst="rect">
            <a:avLst/>
          </a:prstGeom>
          <a:solidFill>
            <a:srgbClr val="F8D3D0"/>
          </a:solidFill>
          <a:ln>
            <a:noFill/>
          </a:ln>
        </p:spPr>
        <p:style>
          <a:lnRef idx="2">
            <a:schemeClr val="accent1">
              <a:shade val="50000"/>
            </a:schemeClr>
          </a:lnRef>
          <a:fillRef idx="1">
            <a:schemeClr val="accent1"/>
          </a:fillRef>
          <a:effectRef idx="0">
            <a:schemeClr val="accent1"/>
          </a:effectRef>
          <a:fontRef idx="minor"/>
        </p:style>
      </p:sp>
      <p:sp>
        <p:nvSpPr>
          <p:cNvPr id="349" name="CustomShape 4"/>
          <p:cNvSpPr/>
          <p:nvPr/>
        </p:nvSpPr>
        <p:spPr>
          <a:xfrm>
            <a:off x="4665600" y="3191760"/>
            <a:ext cx="2859840" cy="3111480"/>
          </a:xfrm>
          <a:prstGeom prst="rect">
            <a:avLst/>
          </a:prstGeom>
          <a:noFill/>
          <a:ln w="19050">
            <a:solidFill>
              <a:srgbClr val="CB5447"/>
            </a:solidFill>
          </a:ln>
        </p:spPr>
        <p:style>
          <a:lnRef idx="2">
            <a:schemeClr val="accent1">
              <a:shade val="50000"/>
            </a:schemeClr>
          </a:lnRef>
          <a:fillRef idx="1">
            <a:schemeClr val="accent1"/>
          </a:fillRef>
          <a:effectRef idx="0">
            <a:schemeClr val="accent1"/>
          </a:effectRef>
          <a:fontRef idx="minor"/>
        </p:style>
      </p:sp>
      <p:sp>
        <p:nvSpPr>
          <p:cNvPr id="350" name="CustomShape 5"/>
          <p:cNvSpPr/>
          <p:nvPr/>
        </p:nvSpPr>
        <p:spPr>
          <a:xfrm>
            <a:off x="4848480" y="3334680"/>
            <a:ext cx="23878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CB5447"/>
                </a:solidFill>
                <a:latin typeface="Poppins"/>
                <a:ea typeface="DejaVu Sans"/>
              </a:rPr>
              <a:t>TRAVAILLER</a:t>
            </a:r>
            <a:endParaRPr lang="fr-FR" sz="1800" b="0" strike="noStrike" spc="-1">
              <a:latin typeface="Arial"/>
            </a:endParaRPr>
          </a:p>
        </p:txBody>
      </p:sp>
      <p:sp>
        <p:nvSpPr>
          <p:cNvPr id="351" name="CustomShape 6"/>
          <p:cNvSpPr/>
          <p:nvPr/>
        </p:nvSpPr>
        <p:spPr>
          <a:xfrm>
            <a:off x="4665600" y="3925800"/>
            <a:ext cx="2859840" cy="176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i="1" strike="noStrike" spc="-1">
                <a:solidFill>
                  <a:srgbClr val="000000"/>
                </a:solidFill>
                <a:latin typeface="Poppins Medium"/>
                <a:ea typeface="DejaVu Sans"/>
              </a:rPr>
              <a:t>Léa est membre d’une ferme collective à Auray avec 11 paysans et maraîchers. Sa spécialité c’est l’agriculture hors sol, elle cultive des légumes sur des jardins flottants, ces jardins sont situés sur les lagunes retro-littorales issues de l’élévation du niveau de la mer de 1,2m entre 2036 et 2046. Avec les autres paysans et maraîchers ils testent de nouvelles variétés de légumes pour s’adapter aux nouvelles conditions climatiques.</a:t>
            </a:r>
            <a:endParaRPr lang="fr-FR" sz="1100" b="0" strike="noStrike" spc="-1">
              <a:latin typeface="Arial"/>
            </a:endParaRPr>
          </a:p>
        </p:txBody>
      </p:sp>
      <p:sp>
        <p:nvSpPr>
          <p:cNvPr id="352" name="CustomShape 7"/>
          <p:cNvSpPr/>
          <p:nvPr/>
        </p:nvSpPr>
        <p:spPr>
          <a:xfrm>
            <a:off x="4493880" y="1749960"/>
            <a:ext cx="3225600" cy="6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3. Imaginez son récit face à ces évènements en 2050</a:t>
            </a:r>
            <a:endParaRPr lang="fr-FR" sz="1700" b="0" strike="noStrike" spc="-1">
              <a:latin typeface="Arial"/>
            </a:endParaRPr>
          </a:p>
        </p:txBody>
      </p:sp>
      <p:sp>
        <p:nvSpPr>
          <p:cNvPr id="353" name="CustomShape 8"/>
          <p:cNvSpPr/>
          <p:nvPr/>
        </p:nvSpPr>
        <p:spPr>
          <a:xfrm>
            <a:off x="768240" y="1754640"/>
            <a:ext cx="2486160" cy="6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1. Choisissez votre héros ...</a:t>
            </a:r>
            <a:endParaRPr lang="fr-FR" sz="1700" b="0" strike="noStrike" spc="-1">
              <a:latin typeface="Arial"/>
            </a:endParaRPr>
          </a:p>
        </p:txBody>
      </p:sp>
      <p:sp>
        <p:nvSpPr>
          <p:cNvPr id="354" name="CustomShape 9"/>
          <p:cNvSpPr/>
          <p:nvPr/>
        </p:nvSpPr>
        <p:spPr>
          <a:xfrm>
            <a:off x="8527320" y="1746000"/>
            <a:ext cx="3223080" cy="6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i="1" strike="noStrike" spc="-1">
                <a:solidFill>
                  <a:srgbClr val="FFFFFF"/>
                </a:solidFill>
                <a:highlight>
                  <a:srgbClr val="000000"/>
                </a:highlight>
                <a:latin typeface="Poppins"/>
                <a:ea typeface="DejaVu Sans"/>
              </a:rPr>
              <a:t> 2. … qui va rencontrer des évènements</a:t>
            </a:r>
            <a:endParaRPr lang="fr-FR" sz="1700" b="0" strike="noStrike" spc="-1">
              <a:latin typeface="Arial"/>
            </a:endParaRPr>
          </a:p>
        </p:txBody>
      </p:sp>
      <p:pic>
        <p:nvPicPr>
          <p:cNvPr id="355" name="Image 20" descr="Une image contenant texte, personne&#10;&#10;Description générée automatiquement"/>
          <p:cNvPicPr/>
          <p:nvPr/>
        </p:nvPicPr>
        <p:blipFill>
          <a:blip r:embed="rId5"/>
          <a:stretch/>
        </p:blipFill>
        <p:spPr>
          <a:xfrm>
            <a:off x="1052640" y="2667960"/>
            <a:ext cx="1948320" cy="2747160"/>
          </a:xfrm>
          <a:prstGeom prst="rect">
            <a:avLst/>
          </a:prstGeom>
          <a:ln w="0">
            <a:noFill/>
          </a:ln>
          <a:effectLst>
            <a:outerShdw blurRad="292100" dist="138479" dir="2700000" algn="tl" rotWithShape="0">
              <a:srgbClr val="333333">
                <a:alpha val="16000"/>
              </a:srgbClr>
            </a:outerShdw>
          </a:effectLst>
        </p:spPr>
      </p:pic>
      <p:sp>
        <p:nvSpPr>
          <p:cNvPr id="356" name="CustomShape 10"/>
          <p:cNvSpPr/>
          <p:nvPr/>
        </p:nvSpPr>
        <p:spPr>
          <a:xfrm rot="1200000">
            <a:off x="6720120" y="3234240"/>
            <a:ext cx="1074600" cy="253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000000"/>
                </a:solidFill>
                <a:latin typeface="Arial"/>
                <a:ea typeface="DejaVu Sans"/>
              </a:rPr>
              <a:t>exemple</a:t>
            </a:r>
            <a:endParaRPr lang="fr-FR" sz="1800" b="0" strike="noStrike" spc="-1">
              <a:latin typeface="Arial"/>
            </a:endParaRPr>
          </a:p>
        </p:txBody>
      </p:sp>
      <p:sp>
        <p:nvSpPr>
          <p:cNvPr id="357" name="CustomShape 11"/>
          <p:cNvSpPr/>
          <p:nvPr/>
        </p:nvSpPr>
        <p:spPr>
          <a:xfrm>
            <a:off x="4554000" y="2493720"/>
            <a:ext cx="3033360" cy="45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0" strike="noStrike" spc="-1">
                <a:solidFill>
                  <a:srgbClr val="000000"/>
                </a:solidFill>
                <a:latin typeface="Arial"/>
                <a:ea typeface="DejaVu Sans"/>
              </a:rPr>
              <a:t>Comment va-t-il s'adapter ? Que va-t-il changer ? Comment va-t-il en tirer parti ? </a:t>
            </a:r>
            <a:endParaRPr lang="fr-FR" sz="1200" b="0" strike="noStrike" spc="-1">
              <a:latin typeface="Arial"/>
            </a:endParaRPr>
          </a:p>
        </p:txBody>
      </p:sp>
      <p:sp>
        <p:nvSpPr>
          <p:cNvPr id="358" name="CustomShape 12"/>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59" name="Image 8"/>
          <p:cNvPicPr/>
          <p:nvPr/>
        </p:nvPicPr>
        <p:blipFill>
          <a:blip r:embed="rId6"/>
          <a:stretch/>
        </p:blipFill>
        <p:spPr>
          <a:xfrm>
            <a:off x="249120" y="46800"/>
            <a:ext cx="691200" cy="59976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ustomShape 1"/>
          <p:cNvSpPr/>
          <p:nvPr/>
        </p:nvSpPr>
        <p:spPr>
          <a:xfrm>
            <a:off x="1064160" y="467280"/>
            <a:ext cx="10719360" cy="354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RÉPARTITION DES GROUPES </a:t>
            </a:r>
            <a:endParaRPr lang="fr-FR" sz="2400" b="0" strike="noStrike" spc="-1">
              <a:latin typeface="Arial"/>
            </a:endParaRPr>
          </a:p>
        </p:txBody>
      </p:sp>
      <p:sp>
        <p:nvSpPr>
          <p:cNvPr id="361" name="CustomShape 2"/>
          <p:cNvSpPr/>
          <p:nvPr/>
        </p:nvSpPr>
        <p:spPr>
          <a:xfrm>
            <a:off x="438840" y="1175760"/>
            <a:ext cx="32616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495A2"/>
                </a:solidFill>
                <a:latin typeface="Poppins"/>
                <a:ea typeface="DejaVu Sans"/>
              </a:rPr>
              <a:t>Groupe 1</a:t>
            </a:r>
            <a:endParaRPr lang="fr-FR" sz="1800" b="0" strike="noStrike" spc="-1">
              <a:latin typeface="Arial"/>
            </a:endParaRPr>
          </a:p>
        </p:txBody>
      </p:sp>
      <p:sp>
        <p:nvSpPr>
          <p:cNvPr id="362" name="CustomShape 3"/>
          <p:cNvSpPr/>
          <p:nvPr/>
        </p:nvSpPr>
        <p:spPr>
          <a:xfrm>
            <a:off x="4390560" y="1175760"/>
            <a:ext cx="32616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495A2"/>
                </a:solidFill>
                <a:latin typeface="Poppins"/>
                <a:ea typeface="DejaVu Sans"/>
              </a:rPr>
              <a:t>Groupe 2</a:t>
            </a:r>
            <a:endParaRPr lang="fr-FR" sz="1800" b="0" strike="noStrike" spc="-1">
              <a:latin typeface="Arial"/>
            </a:endParaRPr>
          </a:p>
        </p:txBody>
      </p:sp>
      <p:sp>
        <p:nvSpPr>
          <p:cNvPr id="363" name="CustomShape 4"/>
          <p:cNvSpPr/>
          <p:nvPr/>
        </p:nvSpPr>
        <p:spPr>
          <a:xfrm>
            <a:off x="8208000" y="1175760"/>
            <a:ext cx="32616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495A2"/>
                </a:solidFill>
                <a:latin typeface="Poppins"/>
                <a:ea typeface="DejaVu Sans"/>
              </a:rPr>
              <a:t>Groupe 3</a:t>
            </a:r>
            <a:endParaRPr lang="fr-FR" sz="1800" b="0" strike="noStrike" spc="-1">
              <a:latin typeface="Arial"/>
            </a:endParaRPr>
          </a:p>
        </p:txBody>
      </p:sp>
      <p:sp>
        <p:nvSpPr>
          <p:cNvPr id="364" name="Line 5"/>
          <p:cNvSpPr/>
          <p:nvPr/>
        </p:nvSpPr>
        <p:spPr>
          <a:xfrm>
            <a:off x="4065120" y="932400"/>
            <a:ext cx="360" cy="5526000"/>
          </a:xfrm>
          <a:prstGeom prst="line">
            <a:avLst/>
          </a:prstGeom>
          <a:ln>
            <a:solidFill>
              <a:srgbClr val="5495A2"/>
            </a:solidFill>
          </a:ln>
        </p:spPr>
        <p:style>
          <a:lnRef idx="1">
            <a:schemeClr val="accent1"/>
          </a:lnRef>
          <a:fillRef idx="0">
            <a:schemeClr val="accent1"/>
          </a:fillRef>
          <a:effectRef idx="0">
            <a:schemeClr val="accent1"/>
          </a:effectRef>
          <a:fontRef idx="minor"/>
        </p:style>
      </p:sp>
      <p:sp>
        <p:nvSpPr>
          <p:cNvPr id="365" name="Line 6"/>
          <p:cNvSpPr/>
          <p:nvPr/>
        </p:nvSpPr>
        <p:spPr>
          <a:xfrm>
            <a:off x="7906680" y="932400"/>
            <a:ext cx="12960" cy="5405040"/>
          </a:xfrm>
          <a:prstGeom prst="line">
            <a:avLst/>
          </a:prstGeom>
          <a:ln>
            <a:solidFill>
              <a:srgbClr val="5495A2"/>
            </a:solidFill>
          </a:ln>
        </p:spPr>
        <p:style>
          <a:lnRef idx="1">
            <a:schemeClr val="accent1"/>
          </a:lnRef>
          <a:fillRef idx="0">
            <a:schemeClr val="accent1"/>
          </a:fillRef>
          <a:effectRef idx="0">
            <a:schemeClr val="accent1"/>
          </a:effectRef>
          <a:fontRef idx="minor"/>
        </p:style>
      </p:sp>
      <p:sp>
        <p:nvSpPr>
          <p:cNvPr id="366" name="CustomShape 7"/>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67" name="Image 8"/>
          <p:cNvPicPr/>
          <p:nvPr/>
        </p:nvPicPr>
        <p:blipFill>
          <a:blip r:embed="rId3"/>
          <a:stretch/>
        </p:blipFill>
        <p:spPr>
          <a:xfrm>
            <a:off x="249120" y="46800"/>
            <a:ext cx="691200" cy="59976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249120" y="178920"/>
            <a:ext cx="89820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69" name="Image 8"/>
          <p:cNvPicPr/>
          <p:nvPr/>
        </p:nvPicPr>
        <p:blipFill>
          <a:blip r:embed="rId3"/>
          <a:stretch/>
        </p:blipFill>
        <p:spPr>
          <a:xfrm>
            <a:off x="249120" y="46800"/>
            <a:ext cx="691200" cy="599760"/>
          </a:xfrm>
          <a:prstGeom prst="rect">
            <a:avLst/>
          </a:prstGeom>
          <a:ln w="0">
            <a:noFill/>
          </a:ln>
        </p:spPr>
      </p:pic>
      <p:sp>
        <p:nvSpPr>
          <p:cNvPr id="370" name="CustomShape 2"/>
          <p:cNvSpPr/>
          <p:nvPr/>
        </p:nvSpPr>
        <p:spPr>
          <a:xfrm>
            <a:off x="1064160" y="54180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CONTENUS À EXPLORER – portraits robots</a:t>
            </a:r>
            <a:endParaRPr lang="fr-FR" sz="2400" b="0" strike="noStrike" spc="-1">
              <a:latin typeface="Arial"/>
            </a:endParaRPr>
          </a:p>
        </p:txBody>
      </p:sp>
      <p:sp>
        <p:nvSpPr>
          <p:cNvPr id="371" name="CustomShape 3"/>
          <p:cNvSpPr/>
          <p:nvPr/>
        </p:nvSpPr>
        <p:spPr>
          <a:xfrm>
            <a:off x="969840" y="140400"/>
            <a:ext cx="992520" cy="26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72" name="Image 5"/>
          <p:cNvPicPr/>
          <p:nvPr/>
        </p:nvPicPr>
        <p:blipFill>
          <a:blip r:embed="rId4"/>
          <a:stretch/>
        </p:blipFill>
        <p:spPr>
          <a:xfrm>
            <a:off x="1054080" y="143640"/>
            <a:ext cx="841680" cy="361080"/>
          </a:xfrm>
          <a:prstGeom prst="rect">
            <a:avLst/>
          </a:prstGeom>
          <a:ln w="0">
            <a:noFill/>
          </a:ln>
        </p:spPr>
      </p:pic>
      <p:grpSp>
        <p:nvGrpSpPr>
          <p:cNvPr id="373" name="Group 4"/>
          <p:cNvGrpSpPr/>
          <p:nvPr/>
        </p:nvGrpSpPr>
        <p:grpSpPr>
          <a:xfrm>
            <a:off x="1054080" y="1136880"/>
            <a:ext cx="10226520" cy="5343120"/>
            <a:chOff x="1054080" y="1136880"/>
            <a:chExt cx="10226520" cy="5343120"/>
          </a:xfrm>
        </p:grpSpPr>
        <p:sp>
          <p:nvSpPr>
            <p:cNvPr id="374" name="CustomShape 5"/>
            <p:cNvSpPr/>
            <p:nvPr/>
          </p:nvSpPr>
          <p:spPr>
            <a:xfrm>
              <a:off x="2102400" y="1163520"/>
              <a:ext cx="363672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Léa, 32 ans</a:t>
              </a:r>
              <a:endParaRPr lang="fr-FR" sz="1600" b="0" strike="noStrike" spc="-1">
                <a:latin typeface="Arial"/>
              </a:endParaRPr>
            </a:p>
            <a:p>
              <a:pPr>
                <a:lnSpc>
                  <a:spcPct val="100000"/>
                </a:lnSpc>
              </a:pPr>
              <a:r>
                <a:rPr lang="fr-FR" sz="1600" b="0" i="1" strike="noStrike" spc="-1">
                  <a:solidFill>
                    <a:srgbClr val="5495A2"/>
                  </a:solidFill>
                  <a:highlight>
                    <a:srgbClr val="ACCAD0"/>
                  </a:highlight>
                  <a:latin typeface="Poppins"/>
                  <a:ea typeface="DejaVu Sans"/>
                </a:rPr>
                <a:t>Engagée</a:t>
              </a:r>
              <a:endParaRPr lang="fr-FR" sz="1600" b="0" strike="noStrike" spc="-1">
                <a:latin typeface="Arial"/>
              </a:endParaRPr>
            </a:p>
            <a:p>
              <a:pPr>
                <a:lnSpc>
                  <a:spcPct val="100000"/>
                </a:lnSpc>
              </a:pPr>
              <a:r>
                <a:rPr lang="fr-FR" sz="1600" b="0" i="1" strike="noStrike" spc="-1">
                  <a:solidFill>
                    <a:srgbClr val="000000"/>
                  </a:solidFill>
                  <a:highlight>
                    <a:srgbClr val="FFFFFF"/>
                  </a:highlight>
                  <a:latin typeface="Arial"/>
                  <a:ea typeface="DejaVu Sans"/>
                </a:rPr>
                <a:t>« Nous sommes informés sur les risques naturels passés, mais pas assez sur les risques à venir. »</a:t>
              </a:r>
              <a:endParaRPr lang="fr-FR" sz="1600" b="0" strike="noStrike" spc="-1">
                <a:latin typeface="Arial"/>
              </a:endParaRPr>
            </a:p>
          </p:txBody>
        </p:sp>
        <p:sp>
          <p:nvSpPr>
            <p:cNvPr id="375" name="CustomShape 6"/>
            <p:cNvSpPr/>
            <p:nvPr/>
          </p:nvSpPr>
          <p:spPr>
            <a:xfrm>
              <a:off x="7427880" y="3207600"/>
              <a:ext cx="385272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Annabelle, 56 ans</a:t>
              </a:r>
              <a:br/>
              <a:r>
                <a:rPr lang="fr-FR" sz="1600" b="0" i="1" strike="noStrike" spc="-1">
                  <a:solidFill>
                    <a:srgbClr val="5495A2"/>
                  </a:solidFill>
                  <a:highlight>
                    <a:srgbClr val="ACCAD0"/>
                  </a:highlight>
                  <a:latin typeface="Poppins"/>
                  <a:ea typeface="DejaVu Sans"/>
                </a:rPr>
                <a:t>Technophile</a:t>
              </a:r>
              <a:br/>
              <a:r>
                <a:rPr lang="fr-FR" sz="1600" b="0" i="1" strike="noStrike" spc="-1">
                  <a:solidFill>
                    <a:srgbClr val="000000"/>
                  </a:solidFill>
                  <a:highlight>
                    <a:srgbClr val="ACCAD0"/>
                  </a:highlight>
                  <a:latin typeface="Arial"/>
                  <a:ea typeface="DejaVu Sans"/>
                </a:rPr>
                <a:t>« Le développement des technologies nous permettra de répondre aux défis environnementaux. »</a:t>
              </a:r>
              <a:endParaRPr lang="fr-FR" sz="1600" b="0" strike="noStrike" spc="-1">
                <a:latin typeface="Arial"/>
              </a:endParaRPr>
            </a:p>
          </p:txBody>
        </p:sp>
        <p:sp>
          <p:nvSpPr>
            <p:cNvPr id="376" name="CustomShape 7"/>
            <p:cNvSpPr/>
            <p:nvPr/>
          </p:nvSpPr>
          <p:spPr>
            <a:xfrm>
              <a:off x="2092680" y="2719080"/>
              <a:ext cx="3871800" cy="106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Marc, 72 ans</a:t>
              </a:r>
              <a:br/>
              <a:r>
                <a:rPr lang="fr-FR" sz="1600" b="0" i="1" strike="noStrike" spc="-1">
                  <a:solidFill>
                    <a:srgbClr val="5495A2"/>
                  </a:solidFill>
                  <a:highlight>
                    <a:srgbClr val="ACCAD0"/>
                  </a:highlight>
                  <a:latin typeface="Poppins"/>
                  <a:ea typeface="DejaVu Sans"/>
                </a:rPr>
                <a:t>Solidaire</a:t>
              </a:r>
              <a:endParaRPr lang="fr-FR" sz="1600" b="0" strike="noStrike" spc="-1">
                <a:latin typeface="Arial"/>
              </a:endParaRPr>
            </a:p>
            <a:p>
              <a:pPr>
                <a:lnSpc>
                  <a:spcPct val="100000"/>
                </a:lnSpc>
              </a:pPr>
              <a:r>
                <a:rPr lang="fr-FR" sz="1600" b="0" strike="noStrike" spc="-1">
                  <a:solidFill>
                    <a:srgbClr val="000000"/>
                  </a:solidFill>
                  <a:highlight>
                    <a:srgbClr val="ACCAD0"/>
                  </a:highlight>
                  <a:latin typeface="Arial"/>
                  <a:ea typeface="DejaVu Sans"/>
                </a:rPr>
                <a:t>« Mon objectif : laisser une planète « viable » pour mes petits-enfants »</a:t>
              </a:r>
              <a:endParaRPr lang="fr-FR" sz="1600" b="0" strike="noStrike" spc="-1">
                <a:latin typeface="Arial"/>
              </a:endParaRPr>
            </a:p>
          </p:txBody>
        </p:sp>
        <p:sp>
          <p:nvSpPr>
            <p:cNvPr id="377" name="CustomShape 8"/>
            <p:cNvSpPr/>
            <p:nvPr/>
          </p:nvSpPr>
          <p:spPr>
            <a:xfrm>
              <a:off x="7478640" y="1163520"/>
              <a:ext cx="3751560" cy="154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Olivia, 35 ans</a:t>
              </a:r>
              <a:endParaRPr lang="fr-FR" sz="1600" b="0" strike="noStrike" spc="-1">
                <a:latin typeface="Arial"/>
              </a:endParaRPr>
            </a:p>
            <a:p>
              <a:pPr>
                <a:lnSpc>
                  <a:spcPct val="100000"/>
                </a:lnSpc>
              </a:pPr>
              <a:r>
                <a:rPr lang="fr-FR" sz="1600" b="0" i="1" strike="noStrike" spc="-1">
                  <a:solidFill>
                    <a:srgbClr val="5495A2"/>
                  </a:solidFill>
                  <a:highlight>
                    <a:srgbClr val="ACCAD0"/>
                  </a:highlight>
                  <a:latin typeface="Poppins"/>
                  <a:ea typeface="DejaVu Sans"/>
                </a:rPr>
                <a:t>Communautaire</a:t>
              </a:r>
              <a:br/>
              <a:r>
                <a:rPr lang="fr-FR" sz="1600" b="0" strike="noStrike" spc="-1">
                  <a:solidFill>
                    <a:srgbClr val="000000"/>
                  </a:solidFill>
                  <a:highlight>
                    <a:srgbClr val="ACCAD0"/>
                  </a:highlight>
                  <a:latin typeface="Arial"/>
                  <a:ea typeface="DejaVu Sans"/>
                </a:rPr>
                <a:t>«</a:t>
              </a:r>
              <a:r>
                <a:rPr lang="fr-FR" sz="1600" b="0" i="1" strike="noStrike" spc="-1">
                  <a:solidFill>
                    <a:srgbClr val="000000"/>
                  </a:solidFill>
                  <a:highlight>
                    <a:srgbClr val="ACCAD0"/>
                  </a:highlight>
                  <a:latin typeface="Arial"/>
                  <a:ea typeface="DejaVu Sans"/>
                </a:rPr>
                <a:t> J’aime par dessus tout créer du lien avec les gens : c’est la clé pour maintenir un avenir commun malgré les contraintes</a:t>
              </a:r>
              <a:r>
                <a:rPr lang="fr-FR" sz="1600" b="0" i="1" strike="noStrike" spc="-1">
                  <a:solidFill>
                    <a:srgbClr val="000000"/>
                  </a:solidFill>
                  <a:highlight>
                    <a:srgbClr val="FFFFFF"/>
                  </a:highlight>
                  <a:latin typeface="Arial"/>
                  <a:ea typeface="DejaVu Sans"/>
                </a:rPr>
                <a:t>. </a:t>
              </a:r>
              <a:r>
                <a:rPr lang="fr-FR" sz="1600" b="0" strike="noStrike" spc="-1">
                  <a:solidFill>
                    <a:srgbClr val="000000"/>
                  </a:solidFill>
                  <a:highlight>
                    <a:srgbClr val="FFFFFF"/>
                  </a:highlight>
                  <a:latin typeface="Arial"/>
                  <a:ea typeface="DejaVu Sans"/>
                </a:rPr>
                <a:t>»</a:t>
              </a:r>
              <a:endParaRPr lang="fr-FR" sz="1600" b="0" strike="noStrike" spc="-1">
                <a:latin typeface="Arial"/>
              </a:endParaRPr>
            </a:p>
          </p:txBody>
        </p:sp>
        <p:sp>
          <p:nvSpPr>
            <p:cNvPr id="378" name="CustomShape 9"/>
            <p:cNvSpPr/>
            <p:nvPr/>
          </p:nvSpPr>
          <p:spPr>
            <a:xfrm>
              <a:off x="2102400" y="4136760"/>
              <a:ext cx="3538800" cy="106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Jordan, 40 ans</a:t>
              </a:r>
              <a:br/>
              <a:r>
                <a:rPr lang="fr-FR" sz="1600" b="0" i="1" strike="noStrike" spc="-1">
                  <a:solidFill>
                    <a:srgbClr val="5495A2"/>
                  </a:solidFill>
                  <a:highlight>
                    <a:srgbClr val="ACCAD0"/>
                  </a:highlight>
                  <a:latin typeface="Poppins"/>
                  <a:ea typeface="DejaVu Sans"/>
                </a:rPr>
                <a:t>Agile</a:t>
              </a:r>
              <a:endParaRPr lang="fr-FR" sz="1600" b="0" strike="noStrike" spc="-1">
                <a:latin typeface="Arial"/>
              </a:endParaRPr>
            </a:p>
            <a:p>
              <a:pPr>
                <a:lnSpc>
                  <a:spcPct val="100000"/>
                </a:lnSpc>
              </a:pPr>
              <a:r>
                <a:rPr lang="fr-FR" sz="1600" b="0" strike="noStrike" spc="-1">
                  <a:solidFill>
                    <a:srgbClr val="000000"/>
                  </a:solidFill>
                  <a:highlight>
                    <a:srgbClr val="ACCAD0"/>
                  </a:highlight>
                  <a:latin typeface="Arial"/>
                  <a:ea typeface="DejaVu Sans"/>
                </a:rPr>
                <a:t>«</a:t>
              </a:r>
              <a:r>
                <a:rPr lang="fr-FR" sz="1600" b="0" i="1" strike="noStrike" spc="-1">
                  <a:solidFill>
                    <a:srgbClr val="000000"/>
                  </a:solidFill>
                  <a:highlight>
                    <a:srgbClr val="ACCAD0"/>
                  </a:highlight>
                  <a:latin typeface="Arial"/>
                  <a:ea typeface="DejaVu Sans"/>
                </a:rPr>
                <a:t> Les aléas climatiques nous obligent à nous réinventer. </a:t>
              </a:r>
              <a:r>
                <a:rPr lang="fr-FR" sz="1600" b="0" strike="noStrike" spc="-1">
                  <a:solidFill>
                    <a:srgbClr val="000000"/>
                  </a:solidFill>
                  <a:highlight>
                    <a:srgbClr val="ACCAD0"/>
                  </a:highlight>
                  <a:latin typeface="Arial"/>
                  <a:ea typeface="DejaVu Sans"/>
                </a:rPr>
                <a:t>»</a:t>
              </a:r>
              <a:endParaRPr lang="fr-FR" sz="1600" b="0" strike="noStrike" spc="-1">
                <a:latin typeface="Arial"/>
              </a:endParaRPr>
            </a:p>
          </p:txBody>
        </p:sp>
        <p:sp>
          <p:nvSpPr>
            <p:cNvPr id="379" name="CustomShape 10"/>
            <p:cNvSpPr/>
            <p:nvPr/>
          </p:nvSpPr>
          <p:spPr>
            <a:xfrm>
              <a:off x="7478640" y="4996800"/>
              <a:ext cx="375840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Paul, 35 ans</a:t>
              </a:r>
              <a:br/>
              <a:r>
                <a:rPr lang="fr-FR" sz="1600" b="0" i="1" strike="noStrike" spc="-1">
                  <a:solidFill>
                    <a:srgbClr val="5495A2"/>
                  </a:solidFill>
                  <a:highlight>
                    <a:srgbClr val="ACCAD0"/>
                  </a:highlight>
                  <a:latin typeface="Poppins"/>
                  <a:ea typeface="DejaVu Sans"/>
                </a:rPr>
                <a:t>Résistant </a:t>
              </a:r>
              <a:endParaRPr lang="fr-FR" sz="1600" b="0" strike="noStrike" spc="-1">
                <a:latin typeface="Arial"/>
              </a:endParaRPr>
            </a:p>
            <a:p>
              <a:pPr>
                <a:lnSpc>
                  <a:spcPct val="100000"/>
                </a:lnSpc>
              </a:pPr>
              <a:r>
                <a:rPr lang="fr-FR" sz="1600" b="0" strike="noStrike" spc="-1">
                  <a:solidFill>
                    <a:srgbClr val="000000"/>
                  </a:solidFill>
                  <a:highlight>
                    <a:srgbClr val="ACCAD0"/>
                  </a:highlight>
                  <a:latin typeface="Arial"/>
                  <a:ea typeface="DejaVu Sans"/>
                </a:rPr>
                <a:t>« </a:t>
              </a:r>
              <a:r>
                <a:rPr lang="fr-FR" sz="1600" b="0" i="1" strike="noStrike" spc="-1">
                  <a:solidFill>
                    <a:srgbClr val="000000"/>
                  </a:solidFill>
                  <a:highlight>
                    <a:srgbClr val="ACCAD0"/>
                  </a:highlight>
                  <a:latin typeface="Arial"/>
                  <a:ea typeface="DejaVu Sans"/>
                </a:rPr>
                <a:t>Il est difficile de vivre dans un monde régi par le climat aux dépens des traditions bretonnes. </a:t>
              </a:r>
              <a:r>
                <a:rPr lang="fr-FR" sz="1600" b="0" strike="noStrike" spc="-1">
                  <a:solidFill>
                    <a:srgbClr val="000000"/>
                  </a:solidFill>
                  <a:highlight>
                    <a:srgbClr val="ACCAD0"/>
                  </a:highlight>
                  <a:latin typeface="Arial"/>
                  <a:ea typeface="DejaVu Sans"/>
                </a:rPr>
                <a:t>»</a:t>
              </a:r>
              <a:endParaRPr lang="fr-FR" sz="1600" b="0" strike="noStrike" spc="-1">
                <a:latin typeface="Arial"/>
              </a:endParaRPr>
            </a:p>
          </p:txBody>
        </p:sp>
        <p:sp>
          <p:nvSpPr>
            <p:cNvPr id="380" name="CustomShape 11"/>
            <p:cNvSpPr/>
            <p:nvPr/>
          </p:nvSpPr>
          <p:spPr>
            <a:xfrm>
              <a:off x="2102400" y="5416920"/>
              <a:ext cx="3636720" cy="106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highlight>
                    <a:srgbClr val="ACCAD0"/>
                  </a:highlight>
                  <a:latin typeface="Poppins"/>
                  <a:ea typeface="DejaVu Sans"/>
                </a:rPr>
                <a:t>Jules, 17 ans</a:t>
              </a:r>
              <a:br/>
              <a:r>
                <a:rPr lang="fr-FR" sz="1600" b="0" i="1" strike="noStrike" spc="-1">
                  <a:solidFill>
                    <a:srgbClr val="5495A2"/>
                  </a:solidFill>
                  <a:highlight>
                    <a:srgbClr val="ACCAD0"/>
                  </a:highlight>
                  <a:latin typeface="Poppins"/>
                  <a:ea typeface="DejaVu Sans"/>
                </a:rPr>
                <a:t>Alternatif</a:t>
              </a:r>
              <a:br/>
              <a:r>
                <a:rPr lang="fr-FR" sz="1600" b="0" i="1" strike="noStrike" spc="-1">
                  <a:solidFill>
                    <a:srgbClr val="000000"/>
                  </a:solidFill>
                  <a:highlight>
                    <a:srgbClr val="ACCAD0"/>
                  </a:highlight>
                  <a:latin typeface="Arial"/>
                  <a:ea typeface="DejaVu Sans"/>
                </a:rPr>
                <a:t>« Qui a dit qu’on n’avait pas le droit d’être climato malin ? »</a:t>
              </a:r>
              <a:endParaRPr lang="fr-FR" sz="1600" b="0" strike="noStrike" spc="-1">
                <a:latin typeface="Arial"/>
              </a:endParaRPr>
            </a:p>
          </p:txBody>
        </p:sp>
        <p:pic>
          <p:nvPicPr>
            <p:cNvPr id="381" name="Image 16"/>
            <p:cNvPicPr/>
            <p:nvPr/>
          </p:nvPicPr>
          <p:blipFill>
            <a:blip r:embed="rId5"/>
            <a:stretch/>
          </p:blipFill>
          <p:spPr>
            <a:xfrm>
              <a:off x="1192320" y="1136880"/>
              <a:ext cx="899280" cy="1288440"/>
            </a:xfrm>
            <a:prstGeom prst="rect">
              <a:avLst/>
            </a:prstGeom>
            <a:ln w="0">
              <a:noFill/>
            </a:ln>
          </p:spPr>
        </p:pic>
        <p:pic>
          <p:nvPicPr>
            <p:cNvPr id="382" name="Image 18"/>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p:blipFill>
          <p:spPr>
            <a:xfrm>
              <a:off x="1192320" y="2560680"/>
              <a:ext cx="725760" cy="1192680"/>
            </a:xfrm>
            <a:prstGeom prst="rect">
              <a:avLst/>
            </a:prstGeom>
            <a:ln w="0">
              <a:noFill/>
            </a:ln>
          </p:spPr>
        </p:pic>
        <p:pic>
          <p:nvPicPr>
            <p:cNvPr id="383" name="Image 19"/>
            <p:cNvPicPr/>
            <p:nvPr/>
          </p:nvPicPr>
          <p:blipFill>
            <a:blip r:embed="rId8"/>
            <a:stretch/>
          </p:blipFill>
          <p:spPr>
            <a:xfrm>
              <a:off x="1192320" y="4023000"/>
              <a:ext cx="899280" cy="1138320"/>
            </a:xfrm>
            <a:prstGeom prst="rect">
              <a:avLst/>
            </a:prstGeom>
            <a:ln w="0">
              <a:noFill/>
            </a:ln>
          </p:spPr>
        </p:pic>
        <p:pic>
          <p:nvPicPr>
            <p:cNvPr id="384" name="Image 20"/>
            <p:cNvPicPr/>
            <p:nvPr/>
          </p:nvPicPr>
          <p:blipFill>
            <a:blip r:embed="rId9"/>
            <a:stretch/>
          </p:blipFill>
          <p:spPr>
            <a:xfrm>
              <a:off x="1054080" y="5472000"/>
              <a:ext cx="1037520" cy="907560"/>
            </a:xfrm>
            <a:prstGeom prst="rect">
              <a:avLst/>
            </a:prstGeom>
            <a:ln w="0">
              <a:noFill/>
            </a:ln>
          </p:spPr>
        </p:pic>
        <p:pic>
          <p:nvPicPr>
            <p:cNvPr id="385" name="Image 21"/>
            <p:cNvPicPr/>
            <p:nvPr/>
          </p:nvPicPr>
          <p:blipFill>
            <a:blip r:embed="rId10"/>
            <a:stretch/>
          </p:blipFill>
          <p:spPr>
            <a:xfrm>
              <a:off x="6353640" y="3051360"/>
              <a:ext cx="899280" cy="1429200"/>
            </a:xfrm>
            <a:prstGeom prst="rect">
              <a:avLst/>
            </a:prstGeom>
            <a:ln w="0">
              <a:noFill/>
            </a:ln>
          </p:spPr>
        </p:pic>
        <p:pic>
          <p:nvPicPr>
            <p:cNvPr id="386" name="Image 22"/>
            <p:cNvPicPr/>
            <p:nvPr/>
          </p:nvPicPr>
          <p:blipFill>
            <a:blip r:embed="rId11"/>
            <a:srcRect l="15815" r="11703"/>
            <a:stretch/>
          </p:blipFill>
          <p:spPr>
            <a:xfrm>
              <a:off x="6104520" y="5064120"/>
              <a:ext cx="1366200" cy="1138320"/>
            </a:xfrm>
            <a:prstGeom prst="rect">
              <a:avLst/>
            </a:prstGeom>
            <a:ln w="0">
              <a:noFill/>
            </a:ln>
          </p:spPr>
        </p:pic>
        <p:pic>
          <p:nvPicPr>
            <p:cNvPr id="387" name="Image 23"/>
            <p:cNvPicPr/>
            <p:nvPr/>
          </p:nvPicPr>
          <p:blipFill>
            <a:blip r:embed="rId12"/>
            <a:srcRect b="58323"/>
            <a:stretch/>
          </p:blipFill>
          <p:spPr>
            <a:xfrm>
              <a:off x="6186960" y="1436400"/>
              <a:ext cx="1160640" cy="1239120"/>
            </a:xfrm>
            <a:prstGeom prst="rect">
              <a:avLst/>
            </a:prstGeom>
            <a:ln w="0">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365400" y="653760"/>
            <a:ext cx="10720800" cy="356400"/>
          </a:xfrm>
          <a:prstGeom prst="rect">
            <a:avLst/>
          </a:prstGeom>
          <a:noFill/>
          <a:ln w="0">
            <a:noFill/>
          </a:ln>
        </p:spPr>
        <p:style>
          <a:lnRef idx="0">
            <a:scrgbClr r="0" g="0" b="0"/>
          </a:lnRef>
          <a:fillRef idx="0">
            <a:scrgbClr r="0" g="0" b="0"/>
          </a:fillRef>
          <a:effectRef idx="0">
            <a:scrgbClr r="0" g="0" b="0"/>
          </a:effectRef>
          <a:fontRef idx="minor"/>
        </p:style>
      </p:sp>
      <p:sp>
        <p:nvSpPr>
          <p:cNvPr id="389" name="CustomShape 2"/>
          <p:cNvSpPr/>
          <p:nvPr/>
        </p:nvSpPr>
        <p:spPr>
          <a:xfrm>
            <a:off x="365400" y="2455200"/>
            <a:ext cx="11054160" cy="283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6000" b="1" strike="noStrike" spc="-1">
                <a:solidFill>
                  <a:srgbClr val="FFFFFF"/>
                </a:solidFill>
                <a:highlight>
                  <a:srgbClr val="5495A2"/>
                </a:highlight>
                <a:latin typeface="Poppins"/>
                <a:ea typeface="DejaVu Sans"/>
              </a:rPr>
              <a:t>Partagez l’élément remarquables évoqué lors de vos échanges</a:t>
            </a:r>
            <a:endParaRPr lang="fr-FR" sz="6000" b="0" strike="noStrike" spc="-1">
              <a:latin typeface="Arial"/>
            </a:endParaRPr>
          </a:p>
        </p:txBody>
      </p:sp>
      <p:sp>
        <p:nvSpPr>
          <p:cNvPr id="390" name="CustomShape 3"/>
          <p:cNvSpPr/>
          <p:nvPr/>
        </p:nvSpPr>
        <p:spPr>
          <a:xfrm>
            <a:off x="1079280" y="54144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Temps 2 – Mise en débat des modes de vie souhaitables/soutenables </a:t>
            </a:r>
            <a:endParaRPr lang="fr-FR" sz="2400" b="0" strike="noStrike" spc="-1">
              <a:latin typeface="Arial"/>
            </a:endParaRPr>
          </a:p>
          <a:p>
            <a:pPr>
              <a:lnSpc>
                <a:spcPct val="100000"/>
              </a:lnSpc>
              <a:tabLst>
                <a:tab pos="0" algn="l"/>
              </a:tabLst>
            </a:pPr>
            <a:endParaRPr lang="fr-FR" sz="2400" b="0" strike="noStrike" spc="-1">
              <a:latin typeface="Arial"/>
            </a:endParaRPr>
          </a:p>
        </p:txBody>
      </p:sp>
      <p:sp>
        <p:nvSpPr>
          <p:cNvPr id="391" name="CustomShape 4"/>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92" name="Image 8"/>
          <p:cNvPicPr/>
          <p:nvPr/>
        </p:nvPicPr>
        <p:blipFill>
          <a:blip r:embed="rId3"/>
          <a:stretch/>
        </p:blipFill>
        <p:spPr>
          <a:xfrm>
            <a:off x="249120" y="46800"/>
            <a:ext cx="691200" cy="599760"/>
          </a:xfrm>
          <a:prstGeom prst="rect">
            <a:avLst/>
          </a:prstGeom>
          <a:ln w="0">
            <a:noFill/>
          </a:ln>
        </p:spPr>
      </p:pic>
      <p:pic>
        <p:nvPicPr>
          <p:cNvPr id="393" name="Image 24_2"/>
          <p:cNvPicPr/>
          <p:nvPr/>
        </p:nvPicPr>
        <p:blipFill>
          <a:blip r:embed="rId4"/>
          <a:stretch/>
        </p:blipFill>
        <p:spPr>
          <a:xfrm>
            <a:off x="947520" y="75600"/>
            <a:ext cx="570600" cy="54216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249120" y="178920"/>
            <a:ext cx="89820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95" name="Image 8"/>
          <p:cNvPicPr/>
          <p:nvPr/>
        </p:nvPicPr>
        <p:blipFill>
          <a:blip r:embed="rId3"/>
          <a:stretch/>
        </p:blipFill>
        <p:spPr>
          <a:xfrm>
            <a:off x="249120" y="46800"/>
            <a:ext cx="691200" cy="599760"/>
          </a:xfrm>
          <a:prstGeom prst="rect">
            <a:avLst/>
          </a:prstGeom>
          <a:ln w="0">
            <a:noFill/>
          </a:ln>
        </p:spPr>
      </p:pic>
      <p:sp>
        <p:nvSpPr>
          <p:cNvPr id="396" name="CustomShape 2"/>
          <p:cNvSpPr/>
          <p:nvPr/>
        </p:nvSpPr>
        <p:spPr>
          <a:xfrm>
            <a:off x="1060920" y="86040"/>
            <a:ext cx="4602240" cy="20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700" b="1" strike="noStrike" spc="-1">
                <a:solidFill>
                  <a:srgbClr val="051922"/>
                </a:solidFill>
                <a:latin typeface="Arial"/>
                <a:ea typeface="Arial"/>
              </a:rPr>
              <a:t>Direction Régionale de l’Environnement, de l’Aménagement et du Logement Bretagne</a:t>
            </a:r>
            <a:endParaRPr lang="fr-FR" sz="700" b="0" strike="noStrike" spc="-1">
              <a:latin typeface="Arial"/>
            </a:endParaRPr>
          </a:p>
        </p:txBody>
      </p:sp>
      <p:sp>
        <p:nvSpPr>
          <p:cNvPr id="397" name="CustomShape 3"/>
          <p:cNvSpPr/>
          <p:nvPr/>
        </p:nvSpPr>
        <p:spPr>
          <a:xfrm>
            <a:off x="1079280" y="31032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PROCHAINES ÉTAPES</a:t>
            </a:r>
            <a:endParaRPr lang="fr-FR" sz="2400" b="0" strike="noStrike" spc="-1">
              <a:latin typeface="Arial"/>
            </a:endParaRPr>
          </a:p>
        </p:txBody>
      </p:sp>
      <p:grpSp>
        <p:nvGrpSpPr>
          <p:cNvPr id="398" name="Group 4"/>
          <p:cNvGrpSpPr/>
          <p:nvPr/>
        </p:nvGrpSpPr>
        <p:grpSpPr>
          <a:xfrm>
            <a:off x="-9000" y="-91440"/>
            <a:ext cx="12230640" cy="7070400"/>
            <a:chOff x="-9000" y="-91440"/>
            <a:chExt cx="12230640" cy="7070400"/>
          </a:xfrm>
        </p:grpSpPr>
        <p:pic>
          <p:nvPicPr>
            <p:cNvPr id="399" name="Picture 4" descr="Presqu'île de Crozon, le camping au bout du monde - Idées tourisme -  CampingFrance.com"/>
            <p:cNvPicPr/>
            <p:nvPr/>
          </p:nvPicPr>
          <p:blipFill>
            <a:blip r:embed="rId4"/>
            <a:srcRect t="6352" b="51920"/>
            <a:stretch/>
          </p:blipFill>
          <p:spPr>
            <a:xfrm>
              <a:off x="-9000" y="-91440"/>
              <a:ext cx="12230640" cy="7070400"/>
            </a:xfrm>
            <a:prstGeom prst="rect">
              <a:avLst/>
            </a:prstGeom>
            <a:ln w="0">
              <a:noFill/>
            </a:ln>
          </p:spPr>
        </p:pic>
        <p:sp>
          <p:nvSpPr>
            <p:cNvPr id="400" name="CustomShape 5"/>
            <p:cNvSpPr/>
            <p:nvPr/>
          </p:nvSpPr>
          <p:spPr>
            <a:xfrm>
              <a:off x="693360" y="2015640"/>
              <a:ext cx="11106720" cy="35748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p:style>
        </p:sp>
        <p:grpSp>
          <p:nvGrpSpPr>
            <p:cNvPr id="401" name="Group 6"/>
            <p:cNvGrpSpPr/>
            <p:nvPr/>
          </p:nvGrpSpPr>
          <p:grpSpPr>
            <a:xfrm>
              <a:off x="1229400" y="2652120"/>
              <a:ext cx="9391680" cy="1186920"/>
              <a:chOff x="1229400" y="2652120"/>
              <a:chExt cx="9391680" cy="1186920"/>
            </a:xfrm>
          </p:grpSpPr>
          <p:sp>
            <p:nvSpPr>
              <p:cNvPr id="402" name="CustomShape 7"/>
              <p:cNvSpPr/>
              <p:nvPr/>
            </p:nvSpPr>
            <p:spPr>
              <a:xfrm>
                <a:off x="5086800" y="2731680"/>
                <a:ext cx="55342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0" strike="noStrike" spc="-1">
                    <a:solidFill>
                      <a:srgbClr val="000000"/>
                    </a:solidFill>
                    <a:latin typeface="Poppins"/>
                    <a:ea typeface="DejaVu Sans"/>
                  </a:rPr>
                  <a:t>Atelier 3 – Prendre du recul et proposer des actions d’adaptation</a:t>
                </a:r>
                <a:endParaRPr lang="fr-FR" sz="2400" b="0" strike="noStrike" spc="-1">
                  <a:latin typeface="Arial"/>
                </a:endParaRPr>
              </a:p>
            </p:txBody>
          </p:sp>
          <p:sp>
            <p:nvSpPr>
              <p:cNvPr id="403" name="CustomShape 8"/>
              <p:cNvSpPr/>
              <p:nvPr/>
            </p:nvSpPr>
            <p:spPr>
              <a:xfrm>
                <a:off x="2768760" y="2687040"/>
                <a:ext cx="96768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3200" b="1" strike="noStrike" spc="-1">
                    <a:solidFill>
                      <a:srgbClr val="00D2EF"/>
                    </a:solidFill>
                    <a:latin typeface="Poppins"/>
                    <a:ea typeface="DejaVu Sans"/>
                  </a:rPr>
                  <a:t>mm </a:t>
                </a:r>
                <a:endParaRPr lang="fr-FR" sz="3200" b="0" strike="noStrike" spc="-1">
                  <a:latin typeface="Arial"/>
                </a:endParaRPr>
              </a:p>
            </p:txBody>
          </p:sp>
          <p:sp>
            <p:nvSpPr>
              <p:cNvPr id="404" name="CustomShape 9"/>
              <p:cNvSpPr/>
              <p:nvPr/>
            </p:nvSpPr>
            <p:spPr>
              <a:xfrm>
                <a:off x="2348640" y="3241080"/>
                <a:ext cx="178128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3200" b="1" strike="noStrike" spc="-1">
                    <a:solidFill>
                      <a:srgbClr val="000000"/>
                    </a:solidFill>
                    <a:latin typeface="Poppins"/>
                    <a:ea typeface="DejaVu Sans"/>
                  </a:rPr>
                  <a:t>xxH-xxh </a:t>
                </a:r>
                <a:endParaRPr lang="fr-FR" sz="3200" b="0" strike="noStrike" spc="-1">
                  <a:latin typeface="Arial"/>
                </a:endParaRPr>
              </a:p>
            </p:txBody>
          </p:sp>
          <p:sp>
            <p:nvSpPr>
              <p:cNvPr id="405" name="CustomShape 10"/>
              <p:cNvSpPr/>
              <p:nvPr/>
            </p:nvSpPr>
            <p:spPr>
              <a:xfrm>
                <a:off x="1229400" y="2652120"/>
                <a:ext cx="671760" cy="118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7200" b="1" strike="noStrike" spc="-301">
                    <a:solidFill>
                      <a:srgbClr val="00D2EF"/>
                    </a:solidFill>
                    <a:latin typeface="Poppins"/>
                    <a:ea typeface="DejaVu Sans"/>
                  </a:rPr>
                  <a:t>jj</a:t>
                </a:r>
                <a:endParaRPr lang="fr-FR" sz="7200" b="0" strike="noStrike" spc="-1">
                  <a:latin typeface="Arial"/>
                </a:endParaRPr>
              </a:p>
            </p:txBody>
          </p:sp>
        </p:grpSp>
        <p:pic>
          <p:nvPicPr>
            <p:cNvPr id="406" name="Picture 6" descr="Images Geolocalisation | Vecteurs, photos et PSD gratuits"/>
            <p:cNvPicPr/>
            <p:nvPr/>
          </p:nvPicPr>
          <p:blipFill>
            <a:blip r:embed="rId5"/>
            <a:stretch/>
          </p:blipFill>
          <p:spPr>
            <a:xfrm>
              <a:off x="1171440" y="4273560"/>
              <a:ext cx="311760" cy="460440"/>
            </a:xfrm>
            <a:prstGeom prst="rect">
              <a:avLst/>
            </a:prstGeom>
            <a:ln w="0">
              <a:noFill/>
            </a:ln>
          </p:spPr>
        </p:pic>
        <p:sp>
          <p:nvSpPr>
            <p:cNvPr id="407" name="CustomShape 11"/>
            <p:cNvSpPr/>
            <p:nvPr/>
          </p:nvSpPr>
          <p:spPr>
            <a:xfrm>
              <a:off x="698760" y="755280"/>
              <a:ext cx="1523160" cy="99720"/>
            </a:xfrm>
            <a:prstGeom prst="rect">
              <a:avLst/>
            </a:prstGeom>
            <a:solidFill>
              <a:srgbClr val="00D2EF"/>
            </a:solidFill>
            <a:ln>
              <a:noFill/>
            </a:ln>
          </p:spPr>
          <p:style>
            <a:lnRef idx="2">
              <a:schemeClr val="accent1">
                <a:shade val="50000"/>
              </a:schemeClr>
            </a:lnRef>
            <a:fillRef idx="1">
              <a:schemeClr val="accent1"/>
            </a:fillRef>
            <a:effectRef idx="0">
              <a:schemeClr val="accent1"/>
            </a:effectRef>
            <a:fontRef idx="minor"/>
          </p:style>
        </p:sp>
        <p:sp>
          <p:nvSpPr>
            <p:cNvPr id="408" name="CustomShape 12"/>
            <p:cNvSpPr/>
            <p:nvPr/>
          </p:nvSpPr>
          <p:spPr>
            <a:xfrm>
              <a:off x="564840" y="176760"/>
              <a:ext cx="78408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1" strike="noStrike" spc="-1">
                  <a:solidFill>
                    <a:srgbClr val="FFFFFF"/>
                  </a:solidFill>
                  <a:latin typeface="Poppins"/>
                  <a:ea typeface="DejaVu Sans"/>
                </a:rPr>
                <a:t>INVITATION   </a:t>
              </a:r>
              <a:r>
                <a:rPr lang="fr-FR" sz="3600" b="0" i="1" strike="noStrike" spc="-1">
                  <a:solidFill>
                    <a:srgbClr val="FFFFFF"/>
                  </a:solidFill>
                  <a:latin typeface="Poppins Thin"/>
                  <a:ea typeface="DejaVu Sans"/>
                </a:rPr>
                <a:t>prochain atelier</a:t>
              </a:r>
              <a:endParaRPr lang="fr-FR" sz="3600" b="0" strike="noStrike" spc="-1">
                <a:latin typeface="Arial"/>
              </a:endParaRPr>
            </a:p>
          </p:txBody>
        </p:sp>
      </p:grpSp>
      <p:sp>
        <p:nvSpPr>
          <p:cNvPr id="409" name="CustomShape 13"/>
          <p:cNvSpPr/>
          <p:nvPr/>
        </p:nvSpPr>
        <p:spPr>
          <a:xfrm>
            <a:off x="1554120" y="4129560"/>
            <a:ext cx="99561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000000"/>
                </a:solidFill>
                <a:latin typeface="Poppins"/>
                <a:ea typeface="DejaVu Sans"/>
              </a:rPr>
              <a:t>Lieu</a:t>
            </a:r>
            <a:endParaRPr lang="fr-FR" sz="24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ustomShape 1"/>
          <p:cNvSpPr/>
          <p:nvPr/>
        </p:nvSpPr>
        <p:spPr>
          <a:xfrm>
            <a:off x="1205280" y="2558160"/>
            <a:ext cx="9780120" cy="22762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oAutofit/>
          </a:bodyPr>
          <a:lstStyle/>
          <a:p>
            <a:pPr>
              <a:lnSpc>
                <a:spcPct val="90000"/>
              </a:lnSpc>
            </a:pPr>
            <a:r>
              <a:rPr lang="fr-FR" sz="2400" b="1" strike="noStrike" spc="-1">
                <a:solidFill>
                  <a:srgbClr val="051922"/>
                </a:solidFill>
                <a:latin typeface="Arial Black"/>
                <a:ea typeface="weave"/>
              </a:rPr>
              <a:t>DÉMARCHE DE PROSPECTIVE IMPACCT</a:t>
            </a:r>
            <a:endParaRPr lang="fr-FR" sz="2400" b="0" strike="noStrike" spc="-1">
              <a:latin typeface="Arial"/>
            </a:endParaRPr>
          </a:p>
          <a:p>
            <a:pPr>
              <a:lnSpc>
                <a:spcPct val="90000"/>
              </a:lnSpc>
            </a:pPr>
            <a:r>
              <a:rPr lang="fr-FR" sz="2400" b="1" strike="noStrike" spc="-1">
                <a:solidFill>
                  <a:srgbClr val="051922"/>
                </a:solidFill>
                <a:latin typeface="Arial Black"/>
                <a:ea typeface="weave"/>
              </a:rPr>
              <a:t>sur l’adaptation au changement climatique et l’évolution des modes de vie en Bretagne à horizon 2050</a:t>
            </a:r>
            <a:endParaRPr lang="fr-FR" sz="2400" b="0" strike="noStrike" spc="-1">
              <a:latin typeface="Arial"/>
            </a:endParaRPr>
          </a:p>
          <a:p>
            <a:pPr>
              <a:lnSpc>
                <a:spcPct val="100000"/>
              </a:lnSpc>
            </a:pPr>
            <a:br/>
            <a:r>
              <a:rPr lang="fr-FR" sz="2400" b="1" strike="noStrike" spc="-1">
                <a:solidFill>
                  <a:srgbClr val="FFFFFF"/>
                </a:solidFill>
                <a:highlight>
                  <a:srgbClr val="5495A2"/>
                </a:highlight>
                <a:latin typeface="Arial"/>
                <a:ea typeface="DejaVu Sans"/>
              </a:rPr>
              <a:t> ATELIER #2</a:t>
            </a:r>
            <a:r>
              <a:rPr lang="fr-FR" sz="2400" b="1" strike="noStrike" spc="-1">
                <a:solidFill>
                  <a:srgbClr val="AB2774"/>
                </a:solidFill>
                <a:highlight>
                  <a:srgbClr val="5495A2"/>
                </a:highlight>
                <a:latin typeface="Arial"/>
                <a:ea typeface="DejaVu Sans"/>
              </a:rPr>
              <a:t> </a:t>
            </a:r>
            <a:r>
              <a:rPr lang="fr-FR" sz="2400" b="0" strike="noStrike" spc="-1">
                <a:solidFill>
                  <a:srgbClr val="AB2774"/>
                </a:solidFill>
                <a:highlight>
                  <a:srgbClr val="5495A2"/>
                </a:highlight>
                <a:latin typeface="Arial"/>
                <a:ea typeface="DejaVu Sans"/>
              </a:rPr>
              <a:t> </a:t>
            </a:r>
            <a:endParaRPr lang="fr-FR" sz="2400" b="0" strike="noStrike" spc="-1">
              <a:latin typeface="Arial"/>
            </a:endParaRPr>
          </a:p>
          <a:p>
            <a:pPr>
              <a:lnSpc>
                <a:spcPct val="100000"/>
              </a:lnSpc>
            </a:pPr>
            <a:r>
              <a:rPr lang="fr-FR" sz="2000" b="0" strike="noStrike" spc="-1">
                <a:solidFill>
                  <a:srgbClr val="000000"/>
                </a:solidFill>
                <a:highlight>
                  <a:srgbClr val="5495A2"/>
                </a:highlight>
                <a:latin typeface="Poppins"/>
                <a:ea typeface="DejaVu Sans"/>
              </a:rPr>
              <a:t>Construction d’une vision commune des modes de vie en 2050 sur les enjeux du territoire</a:t>
            </a:r>
            <a:endParaRPr lang="fr-FR" sz="2000" b="0" strike="noStrike" spc="-1">
              <a:latin typeface="Arial"/>
            </a:endParaRPr>
          </a:p>
          <a:p>
            <a:pPr>
              <a:lnSpc>
                <a:spcPct val="100000"/>
              </a:lnSpc>
            </a:pPr>
            <a:endParaRPr lang="fr-FR" sz="2000" b="0" strike="noStrike" spc="-1">
              <a:latin typeface="Arial"/>
            </a:endParaRPr>
          </a:p>
        </p:txBody>
      </p:sp>
      <p:pic>
        <p:nvPicPr>
          <p:cNvPr id="218" name="Image 6"/>
          <p:cNvPicPr/>
          <p:nvPr/>
        </p:nvPicPr>
        <p:blipFill>
          <a:blip r:embed="rId3"/>
          <a:stretch/>
        </p:blipFill>
        <p:spPr>
          <a:xfrm>
            <a:off x="1130760" y="842760"/>
            <a:ext cx="1785600" cy="154908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698760" y="313884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3200" b="1" strike="noStrike" cap="all" spc="-151">
                <a:solidFill>
                  <a:srgbClr val="5495A2"/>
                </a:solidFill>
                <a:latin typeface="Poppins"/>
                <a:ea typeface="DejaVu Sans"/>
              </a:rPr>
              <a:t>BIENVENUE !</a:t>
            </a:r>
            <a:endParaRPr lang="fr-FR" sz="3200" b="0" strike="noStrike" spc="-1">
              <a:latin typeface="Arial"/>
            </a:endParaRPr>
          </a:p>
        </p:txBody>
      </p:sp>
      <p:pic>
        <p:nvPicPr>
          <p:cNvPr id="221" name="Graphique 3"/>
          <p:cNvPicPr/>
          <p:nvPr/>
        </p:nvPicPr>
        <p:blipFill>
          <a:blip r:embed="rId3"/>
          <a:stretch/>
        </p:blipFill>
        <p:spPr>
          <a:xfrm>
            <a:off x="3252600" y="510480"/>
            <a:ext cx="5613120" cy="5613120"/>
          </a:xfrm>
          <a:prstGeom prst="rect">
            <a:avLst/>
          </a:prstGeom>
          <a:ln w="0">
            <a:noFill/>
          </a:ln>
        </p:spPr>
      </p:pic>
      <p:sp>
        <p:nvSpPr>
          <p:cNvPr id="222" name="CustomShape 2"/>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23" name="Image 8"/>
          <p:cNvPicPr/>
          <p:nvPr/>
        </p:nvPicPr>
        <p:blipFill>
          <a:blip r:embed="rId4"/>
          <a:stretch/>
        </p:blipFill>
        <p:spPr>
          <a:xfrm>
            <a:off x="249120" y="46800"/>
            <a:ext cx="691200" cy="599760"/>
          </a:xfrm>
          <a:prstGeom prst="rect">
            <a:avLst/>
          </a:prstGeom>
          <a:ln w="0">
            <a:noFill/>
          </a:ln>
        </p:spPr>
      </p:pic>
      <p:pic>
        <p:nvPicPr>
          <p:cNvPr id="224" name="Image 24_2"/>
          <p:cNvPicPr/>
          <p:nvPr/>
        </p:nvPicPr>
        <p:blipFill>
          <a:blip r:embed="rId5"/>
          <a:stretch/>
        </p:blipFill>
        <p:spPr>
          <a:xfrm>
            <a:off x="947520" y="75600"/>
            <a:ext cx="570600" cy="54216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1"/>
          <p:cNvSpPr/>
          <p:nvPr/>
        </p:nvSpPr>
        <p:spPr>
          <a:xfrm>
            <a:off x="245160" y="3722760"/>
            <a:ext cx="11077920" cy="1209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sp>
      <p:pic>
        <p:nvPicPr>
          <p:cNvPr id="226" name="Image 35" descr="Une image contenant extérieur, eau, personne, plage&#10;&#10;Description générée automatiquement"/>
          <p:cNvPicPr/>
          <p:nvPr/>
        </p:nvPicPr>
        <p:blipFill>
          <a:blip r:embed="rId3">
            <a:alphaModFix amt="80000"/>
          </a:blip>
          <a:stretch/>
        </p:blipFill>
        <p:spPr>
          <a:xfrm>
            <a:off x="6802200" y="1585800"/>
            <a:ext cx="1589760" cy="862920"/>
          </a:xfrm>
          <a:prstGeom prst="rect">
            <a:avLst/>
          </a:prstGeom>
          <a:ln w="0">
            <a:noFill/>
          </a:ln>
        </p:spPr>
      </p:pic>
      <p:pic>
        <p:nvPicPr>
          <p:cNvPr id="227" name="Picture 2" descr="gray binocular with stand facing seashore"/>
          <p:cNvPicPr/>
          <p:nvPr/>
        </p:nvPicPr>
        <p:blipFill>
          <a:blip r:embed="rId4">
            <a:alphaModFix amt="80000"/>
          </a:blip>
          <a:stretch/>
        </p:blipFill>
        <p:spPr>
          <a:xfrm>
            <a:off x="6802200" y="2737080"/>
            <a:ext cx="1590120" cy="862920"/>
          </a:xfrm>
          <a:prstGeom prst="rect">
            <a:avLst/>
          </a:prstGeom>
          <a:ln w="0">
            <a:noFill/>
          </a:ln>
        </p:spPr>
      </p:pic>
      <p:pic>
        <p:nvPicPr>
          <p:cNvPr id="228" name="Picture 4" descr="person holding blue and green map"/>
          <p:cNvPicPr/>
          <p:nvPr/>
        </p:nvPicPr>
        <p:blipFill>
          <a:blip r:embed="rId5">
            <a:alphaModFix amt="80000"/>
          </a:blip>
          <a:stretch/>
        </p:blipFill>
        <p:spPr>
          <a:xfrm>
            <a:off x="6802200" y="3888720"/>
            <a:ext cx="1590120" cy="862920"/>
          </a:xfrm>
          <a:prstGeom prst="rect">
            <a:avLst/>
          </a:prstGeom>
          <a:ln w="0">
            <a:noFill/>
          </a:ln>
        </p:spPr>
      </p:pic>
      <p:pic>
        <p:nvPicPr>
          <p:cNvPr id="229" name="Picture 4"/>
          <p:cNvPicPr/>
          <p:nvPr/>
        </p:nvPicPr>
        <p:blipFill>
          <a:blip r:embed="rId6">
            <a:alphaModFix amt="80000"/>
          </a:blip>
          <a:stretch/>
        </p:blipFill>
        <p:spPr>
          <a:xfrm>
            <a:off x="6802200" y="5040000"/>
            <a:ext cx="1590120" cy="862920"/>
          </a:xfrm>
          <a:prstGeom prst="rect">
            <a:avLst/>
          </a:prstGeom>
          <a:ln w="0">
            <a:noFill/>
          </a:ln>
        </p:spPr>
      </p:pic>
      <p:sp>
        <p:nvSpPr>
          <p:cNvPr id="230" name="CustomShape 2"/>
          <p:cNvSpPr/>
          <p:nvPr/>
        </p:nvSpPr>
        <p:spPr>
          <a:xfrm rot="2677800" flipH="1">
            <a:off x="493560" y="5078880"/>
            <a:ext cx="161640" cy="1612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1" name="CustomShape 3"/>
          <p:cNvSpPr/>
          <p:nvPr/>
        </p:nvSpPr>
        <p:spPr>
          <a:xfrm rot="2700000" flipH="1">
            <a:off x="343080" y="2680560"/>
            <a:ext cx="459360" cy="459000"/>
          </a:xfrm>
          <a:prstGeom prst="rect">
            <a:avLst/>
          </a:prstGeom>
          <a:solidFill>
            <a:srgbClr val="5495A2">
              <a:alpha val="20000"/>
            </a:srgbClr>
          </a:solidFill>
          <a:ln w="3810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2" name="CustomShape 4"/>
          <p:cNvSpPr/>
          <p:nvPr/>
        </p:nvSpPr>
        <p:spPr>
          <a:xfrm>
            <a:off x="564840" y="1468800"/>
            <a:ext cx="360" cy="4529160"/>
          </a:xfrm>
          <a:custGeom>
            <a:avLst/>
            <a:gdLst/>
            <a:ahLst/>
            <a:cxnLst/>
            <a:rect l="l" t="t" r="r" b="b"/>
            <a:pathLst>
              <a:path w="21600" h="21600">
                <a:moveTo>
                  <a:pt x="0" y="0"/>
                </a:moveTo>
                <a:lnTo>
                  <a:pt x="21600" y="21600"/>
                </a:lnTo>
              </a:path>
            </a:pathLst>
          </a:custGeom>
          <a:noFill/>
          <a:ln w="12700">
            <a:solidFill>
              <a:srgbClr val="222222">
                <a:alpha val="55000"/>
              </a:srgbClr>
            </a:solidFill>
            <a:prstDash val="sysDash"/>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33" name="CustomShape 5"/>
          <p:cNvSpPr/>
          <p:nvPr/>
        </p:nvSpPr>
        <p:spPr>
          <a:xfrm rot="2677800" flipH="1">
            <a:off x="482760" y="1456560"/>
            <a:ext cx="161640" cy="1612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4" name="CustomShape 6"/>
          <p:cNvSpPr/>
          <p:nvPr/>
        </p:nvSpPr>
        <p:spPr>
          <a:xfrm rot="2700000" flipH="1">
            <a:off x="343080" y="3885480"/>
            <a:ext cx="459360" cy="459000"/>
          </a:xfrm>
          <a:prstGeom prst="rect">
            <a:avLst/>
          </a:prstGeom>
          <a:solidFill>
            <a:srgbClr val="5495A2">
              <a:alpha val="20000"/>
            </a:srgbClr>
          </a:solidFill>
          <a:ln w="3810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grpSp>
        <p:nvGrpSpPr>
          <p:cNvPr id="235" name="Group 7"/>
          <p:cNvGrpSpPr/>
          <p:nvPr/>
        </p:nvGrpSpPr>
        <p:grpSpPr>
          <a:xfrm>
            <a:off x="848160" y="1420200"/>
            <a:ext cx="5795280" cy="1055160"/>
            <a:chOff x="848160" y="1420200"/>
            <a:chExt cx="5795280" cy="1055160"/>
          </a:xfrm>
        </p:grpSpPr>
        <p:sp>
          <p:nvSpPr>
            <p:cNvPr id="236" name="CustomShape 8"/>
            <p:cNvSpPr/>
            <p:nvPr/>
          </p:nvSpPr>
          <p:spPr>
            <a:xfrm>
              <a:off x="848160" y="1563480"/>
              <a:ext cx="5795280" cy="91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100" b="0" strike="noStrike" spc="-1">
                  <a:solidFill>
                    <a:srgbClr val="5495A2"/>
                  </a:solidFill>
                  <a:latin typeface="Arial"/>
                  <a:ea typeface="DejaVu Sans"/>
                </a:rPr>
                <a:t>PHASE 1</a:t>
              </a:r>
              <a:endParaRPr lang="fr-FR" sz="1100" b="0" strike="noStrike" spc="-1">
                <a:latin typeface="Arial"/>
              </a:endParaRPr>
            </a:p>
            <a:p>
              <a:pPr>
                <a:lnSpc>
                  <a:spcPct val="100000"/>
                </a:lnSpc>
                <a:tabLst>
                  <a:tab pos="0" algn="l"/>
                </a:tabLst>
              </a:pPr>
              <a:r>
                <a:rPr lang="fr-FR" sz="1100" b="1" strike="noStrike" spc="-1">
                  <a:solidFill>
                    <a:srgbClr val="5495A2"/>
                  </a:solidFill>
                  <a:latin typeface="Poppins"/>
                  <a:ea typeface="DejaVu Sans"/>
                </a:rPr>
                <a:t>Quel est notre niveau de connaissance à date de l’impact du changement climatique sur la Bretagne ?</a:t>
              </a:r>
              <a:endParaRPr lang="fr-FR" sz="1100" b="0" strike="noStrike" spc="-1">
                <a:latin typeface="Arial"/>
              </a:endParaRPr>
            </a:p>
            <a:p>
              <a:pPr>
                <a:lnSpc>
                  <a:spcPct val="100000"/>
                </a:lnSpc>
                <a:tabLst>
                  <a:tab pos="0" algn="l"/>
                </a:tabLst>
              </a:pPr>
              <a:r>
                <a:rPr lang="fr-FR" sz="1050" b="0" strike="noStrike" spc="-1">
                  <a:solidFill>
                    <a:srgbClr val="000000"/>
                  </a:solidFill>
                  <a:latin typeface="Arial"/>
                  <a:ea typeface="DejaVu Sans"/>
                </a:rPr>
                <a:t>État des lieux des connaissances existantes, notamment autour de 5 dimensions du quotidien d’un Breton : se déplacer, habiter, travailler, s’alimenter, disposer de biens &amp; services.</a:t>
              </a:r>
              <a:endParaRPr lang="fr-FR" sz="1050" b="0" strike="noStrike" spc="-1">
                <a:latin typeface="Arial"/>
              </a:endParaRPr>
            </a:p>
          </p:txBody>
        </p:sp>
        <p:sp>
          <p:nvSpPr>
            <p:cNvPr id="237" name="CustomShape 9"/>
            <p:cNvSpPr/>
            <p:nvPr/>
          </p:nvSpPr>
          <p:spPr>
            <a:xfrm>
              <a:off x="848160" y="1420200"/>
              <a:ext cx="91116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000" b="0" strike="noStrike" spc="-1">
                  <a:solidFill>
                    <a:srgbClr val="000000"/>
                  </a:solidFill>
                  <a:latin typeface="Arial"/>
                  <a:ea typeface="DejaVu Sans"/>
                </a:rPr>
                <a:t>Avril 2022</a:t>
              </a:r>
              <a:endParaRPr lang="fr-FR" sz="1000" b="0" strike="noStrike" spc="-1">
                <a:latin typeface="Arial"/>
              </a:endParaRPr>
            </a:p>
          </p:txBody>
        </p:sp>
      </p:grpSp>
      <p:grpSp>
        <p:nvGrpSpPr>
          <p:cNvPr id="238" name="Group 10"/>
          <p:cNvGrpSpPr/>
          <p:nvPr/>
        </p:nvGrpSpPr>
        <p:grpSpPr>
          <a:xfrm>
            <a:off x="849600" y="2781000"/>
            <a:ext cx="5795280" cy="898920"/>
            <a:chOff x="849600" y="2781000"/>
            <a:chExt cx="5795280" cy="898920"/>
          </a:xfrm>
        </p:grpSpPr>
        <p:sp>
          <p:nvSpPr>
            <p:cNvPr id="239" name="CustomShape 11"/>
            <p:cNvSpPr/>
            <p:nvPr/>
          </p:nvSpPr>
          <p:spPr>
            <a:xfrm>
              <a:off x="849600" y="2935440"/>
              <a:ext cx="5795280" cy="74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100" b="0" strike="noStrike" spc="-1">
                  <a:solidFill>
                    <a:srgbClr val="5495A2"/>
                  </a:solidFill>
                  <a:latin typeface="Arial"/>
                  <a:ea typeface="DejaVu Sans"/>
                </a:rPr>
                <a:t>PHASE 2</a:t>
              </a:r>
              <a:endParaRPr lang="fr-FR" sz="1100" b="0" strike="noStrike" spc="-1">
                <a:latin typeface="Arial"/>
              </a:endParaRPr>
            </a:p>
            <a:p>
              <a:pPr>
                <a:lnSpc>
                  <a:spcPct val="100000"/>
                </a:lnSpc>
                <a:tabLst>
                  <a:tab pos="0" algn="l"/>
                </a:tabLst>
              </a:pPr>
              <a:r>
                <a:rPr lang="fr-FR" sz="1100" b="1" strike="noStrike" spc="-1">
                  <a:solidFill>
                    <a:srgbClr val="5495A2"/>
                  </a:solidFill>
                  <a:latin typeface="Poppins"/>
                  <a:ea typeface="DejaVu Sans"/>
                </a:rPr>
                <a:t>Quelle réalité pour nos territoires ?</a:t>
              </a:r>
              <a:endParaRPr lang="fr-FR" sz="1100" b="0" strike="noStrike" spc="-1">
                <a:latin typeface="Arial"/>
              </a:endParaRPr>
            </a:p>
            <a:p>
              <a:pPr>
                <a:lnSpc>
                  <a:spcPct val="100000"/>
                </a:lnSpc>
                <a:tabLst>
                  <a:tab pos="0" algn="l"/>
                </a:tabLst>
              </a:pPr>
              <a:r>
                <a:rPr lang="fr-FR" sz="1050" b="0" strike="noStrike" spc="-1">
                  <a:solidFill>
                    <a:srgbClr val="000000"/>
                  </a:solidFill>
                  <a:latin typeface="Arial"/>
                  <a:ea typeface="DejaVu Sans"/>
                </a:rPr>
                <a:t>État des lieux des trois territoires d’expérimentation au travers d’une observation de terrain, interviews d’acteurs du territoire et d’éléments de repère.</a:t>
              </a:r>
              <a:endParaRPr lang="fr-FR" sz="1050" b="0" strike="noStrike" spc="-1">
                <a:latin typeface="Arial"/>
              </a:endParaRPr>
            </a:p>
          </p:txBody>
        </p:sp>
        <p:sp>
          <p:nvSpPr>
            <p:cNvPr id="240" name="CustomShape 12"/>
            <p:cNvSpPr/>
            <p:nvPr/>
          </p:nvSpPr>
          <p:spPr>
            <a:xfrm>
              <a:off x="858600" y="2781000"/>
              <a:ext cx="91116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000" b="0" strike="noStrike" spc="-1">
                  <a:solidFill>
                    <a:srgbClr val="000000"/>
                  </a:solidFill>
                  <a:latin typeface="Arial"/>
                  <a:ea typeface="DejaVu Sans"/>
                </a:rPr>
                <a:t>Juin 2022</a:t>
              </a:r>
              <a:endParaRPr lang="fr-FR" sz="1000" b="0" strike="noStrike" spc="-1">
                <a:latin typeface="Arial"/>
              </a:endParaRPr>
            </a:p>
          </p:txBody>
        </p:sp>
      </p:grpSp>
      <p:grpSp>
        <p:nvGrpSpPr>
          <p:cNvPr id="241" name="Group 13"/>
          <p:cNvGrpSpPr/>
          <p:nvPr/>
        </p:nvGrpSpPr>
        <p:grpSpPr>
          <a:xfrm>
            <a:off x="848160" y="3983760"/>
            <a:ext cx="5795280" cy="900000"/>
            <a:chOff x="848160" y="3983760"/>
            <a:chExt cx="5795280" cy="900000"/>
          </a:xfrm>
        </p:grpSpPr>
        <p:sp>
          <p:nvSpPr>
            <p:cNvPr id="242" name="CustomShape 14"/>
            <p:cNvSpPr/>
            <p:nvPr/>
          </p:nvSpPr>
          <p:spPr>
            <a:xfrm>
              <a:off x="848160" y="4139280"/>
              <a:ext cx="5795280" cy="74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100" b="0" strike="noStrike" spc="-1">
                  <a:solidFill>
                    <a:srgbClr val="5495A2"/>
                  </a:solidFill>
                  <a:latin typeface="Arial"/>
                  <a:ea typeface="DejaVu Sans"/>
                </a:rPr>
                <a:t>PHASE 3</a:t>
              </a:r>
              <a:endParaRPr lang="fr-FR" sz="1100" b="0" strike="noStrike" spc="-1">
                <a:latin typeface="Arial"/>
              </a:endParaRPr>
            </a:p>
            <a:p>
              <a:pPr>
                <a:lnSpc>
                  <a:spcPct val="100000"/>
                </a:lnSpc>
                <a:tabLst>
                  <a:tab pos="0" algn="l"/>
                </a:tabLst>
              </a:pPr>
              <a:r>
                <a:rPr lang="fr-FR" sz="1100" b="1" strike="noStrike" spc="-1">
                  <a:solidFill>
                    <a:srgbClr val="5495A2"/>
                  </a:solidFill>
                  <a:latin typeface="Poppins"/>
                  <a:ea typeface="DejaVu Sans"/>
                </a:rPr>
                <a:t>Quels modes de vie à horizon 2050 pour chacun des territoires ?</a:t>
              </a:r>
              <a:endParaRPr lang="fr-FR" sz="1100" b="0" strike="noStrike" spc="-1">
                <a:latin typeface="Arial"/>
              </a:endParaRPr>
            </a:p>
            <a:p>
              <a:pPr>
                <a:lnSpc>
                  <a:spcPct val="100000"/>
                </a:lnSpc>
                <a:tabLst>
                  <a:tab pos="0" algn="l"/>
                </a:tabLst>
              </a:pPr>
              <a:r>
                <a:rPr lang="fr-FR" sz="1050" b="0" strike="noStrike" spc="-1">
                  <a:solidFill>
                    <a:srgbClr val="000000"/>
                  </a:solidFill>
                  <a:latin typeface="Arial"/>
                  <a:ea typeface="DejaVu Sans"/>
                </a:rPr>
                <a:t>Co-construction des modes de vie avec les Bretons au travers des ateliers participatifs sur les territoires pilotes.</a:t>
              </a:r>
              <a:endParaRPr lang="fr-FR" sz="1050" b="0" strike="noStrike" spc="-1">
                <a:latin typeface="Arial"/>
              </a:endParaRPr>
            </a:p>
          </p:txBody>
        </p:sp>
        <p:sp>
          <p:nvSpPr>
            <p:cNvPr id="243" name="CustomShape 15"/>
            <p:cNvSpPr/>
            <p:nvPr/>
          </p:nvSpPr>
          <p:spPr>
            <a:xfrm>
              <a:off x="848160" y="3983760"/>
              <a:ext cx="12722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000" b="0" strike="noStrike" spc="-1">
                  <a:solidFill>
                    <a:srgbClr val="000000"/>
                  </a:solidFill>
                  <a:latin typeface="Arial"/>
                  <a:ea typeface="DejaVu Sans"/>
                </a:rPr>
                <a:t>Septembre 2022</a:t>
              </a:r>
              <a:endParaRPr lang="fr-FR" sz="1000" b="0" strike="noStrike" spc="-1">
                <a:latin typeface="Arial"/>
              </a:endParaRPr>
            </a:p>
          </p:txBody>
        </p:sp>
      </p:grpSp>
      <p:grpSp>
        <p:nvGrpSpPr>
          <p:cNvPr id="244" name="Group 16"/>
          <p:cNvGrpSpPr/>
          <p:nvPr/>
        </p:nvGrpSpPr>
        <p:grpSpPr>
          <a:xfrm>
            <a:off x="848160" y="5026320"/>
            <a:ext cx="5121000" cy="750600"/>
            <a:chOff x="848160" y="5026320"/>
            <a:chExt cx="5121000" cy="750600"/>
          </a:xfrm>
        </p:grpSpPr>
        <p:sp>
          <p:nvSpPr>
            <p:cNvPr id="245" name="CustomShape 17"/>
            <p:cNvSpPr/>
            <p:nvPr/>
          </p:nvSpPr>
          <p:spPr>
            <a:xfrm>
              <a:off x="848160" y="5192280"/>
              <a:ext cx="5121000" cy="584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100" b="0" strike="noStrike" spc="-1">
                  <a:solidFill>
                    <a:srgbClr val="5495A2"/>
                  </a:solidFill>
                  <a:latin typeface="Arial"/>
                  <a:ea typeface="DejaVu Sans"/>
                </a:rPr>
                <a:t>PHASE 4</a:t>
              </a:r>
              <a:endParaRPr lang="fr-FR" sz="1100" b="0" strike="noStrike" spc="-1">
                <a:latin typeface="Arial"/>
              </a:endParaRPr>
            </a:p>
            <a:p>
              <a:pPr>
                <a:lnSpc>
                  <a:spcPct val="100000"/>
                </a:lnSpc>
                <a:tabLst>
                  <a:tab pos="0" algn="l"/>
                </a:tabLst>
              </a:pPr>
              <a:r>
                <a:rPr lang="fr-FR" sz="1100" b="1" strike="noStrike" spc="-1">
                  <a:solidFill>
                    <a:srgbClr val="5495A2"/>
                  </a:solidFill>
                  <a:latin typeface="Poppins"/>
                  <a:ea typeface="DejaVu Sans"/>
                </a:rPr>
                <a:t>Quels engagements pour les Bretons ?</a:t>
              </a:r>
              <a:endParaRPr lang="fr-FR" sz="1100" b="0" strike="noStrike" spc="-1">
                <a:latin typeface="Arial"/>
              </a:endParaRPr>
            </a:p>
            <a:p>
              <a:pPr>
                <a:lnSpc>
                  <a:spcPct val="100000"/>
                </a:lnSpc>
                <a:tabLst>
                  <a:tab pos="0" algn="l"/>
                </a:tabLst>
              </a:pPr>
              <a:r>
                <a:rPr lang="fr-FR" sz="1050" b="0" strike="noStrike" spc="-1">
                  <a:solidFill>
                    <a:srgbClr val="000000"/>
                  </a:solidFill>
                  <a:latin typeface="Arial"/>
                  <a:ea typeface="DejaVu Sans"/>
                </a:rPr>
                <a:t>Restitution et communication</a:t>
              </a:r>
              <a:endParaRPr lang="fr-FR" sz="1050" b="0" strike="noStrike" spc="-1">
                <a:latin typeface="Arial"/>
              </a:endParaRPr>
            </a:p>
          </p:txBody>
        </p:sp>
        <p:sp>
          <p:nvSpPr>
            <p:cNvPr id="246" name="CustomShape 18"/>
            <p:cNvSpPr/>
            <p:nvPr/>
          </p:nvSpPr>
          <p:spPr>
            <a:xfrm>
              <a:off x="848160" y="5026320"/>
              <a:ext cx="91116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000" b="0" strike="noStrike" spc="-1">
                  <a:solidFill>
                    <a:srgbClr val="000000"/>
                  </a:solidFill>
                  <a:latin typeface="Arial"/>
                  <a:ea typeface="DejaVu Sans"/>
                </a:rPr>
                <a:t>Fin 2022</a:t>
              </a:r>
              <a:endParaRPr lang="fr-FR" sz="1000" b="0" strike="noStrike" spc="-1">
                <a:latin typeface="Arial"/>
              </a:endParaRPr>
            </a:p>
          </p:txBody>
        </p:sp>
      </p:grpSp>
      <p:sp>
        <p:nvSpPr>
          <p:cNvPr id="247" name="CustomShape 19"/>
          <p:cNvSpPr/>
          <p:nvPr/>
        </p:nvSpPr>
        <p:spPr>
          <a:xfrm>
            <a:off x="1056600" y="73620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400" b="0" strike="noStrike" spc="-151">
                <a:solidFill>
                  <a:srgbClr val="051922"/>
                </a:solidFill>
                <a:latin typeface="Arial Black"/>
                <a:ea typeface="DejaVu Sans"/>
              </a:rPr>
              <a:t>PRÉSENTATION DE L’APPROCHE</a:t>
            </a:r>
            <a:endParaRPr lang="fr-FR" sz="2400" b="0" strike="noStrike" spc="-1">
              <a:latin typeface="Arial"/>
            </a:endParaRPr>
          </a:p>
        </p:txBody>
      </p:sp>
      <p:sp>
        <p:nvSpPr>
          <p:cNvPr id="248" name="CustomShape 20"/>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49" name="Image 8"/>
          <p:cNvPicPr/>
          <p:nvPr/>
        </p:nvPicPr>
        <p:blipFill>
          <a:blip r:embed="rId7"/>
          <a:stretch/>
        </p:blipFill>
        <p:spPr>
          <a:xfrm>
            <a:off x="249120" y="46800"/>
            <a:ext cx="691200" cy="59976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389520" y="2242800"/>
            <a:ext cx="5761800" cy="52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800" b="0" strike="noStrike" spc="-1">
                <a:solidFill>
                  <a:srgbClr val="FFFFFF"/>
                </a:solidFill>
                <a:highlight>
                  <a:srgbClr val="5495A2"/>
                </a:highlight>
                <a:latin typeface="Poppins"/>
                <a:ea typeface="DejaVu Sans"/>
              </a:rPr>
              <a:t> Comment imaginer des modes de vie soutenables et désirables pour les Bretons en réponse au changement climatique ?</a:t>
            </a:r>
            <a:r>
              <a:rPr lang="fr-FR" sz="2800" b="0" strike="noStrike" spc="-1">
                <a:solidFill>
                  <a:srgbClr val="5495A2"/>
                </a:solidFill>
                <a:highlight>
                  <a:srgbClr val="5495A2"/>
                </a:highlight>
                <a:latin typeface="Poppins"/>
                <a:ea typeface="DejaVu Sans"/>
              </a:rPr>
              <a:t>.</a:t>
            </a:r>
            <a:endParaRPr lang="fr-FR" sz="2800" b="0" strike="noStrike" spc="-1">
              <a:latin typeface="Arial"/>
            </a:endParaRPr>
          </a:p>
        </p:txBody>
      </p:sp>
      <p:pic>
        <p:nvPicPr>
          <p:cNvPr id="251" name="Image 5"/>
          <p:cNvPicPr/>
          <p:nvPr/>
        </p:nvPicPr>
        <p:blipFill>
          <a:blip r:embed="rId3"/>
          <a:stretch/>
        </p:blipFill>
        <p:spPr>
          <a:xfrm>
            <a:off x="6204600" y="726480"/>
            <a:ext cx="5564160" cy="5406120"/>
          </a:xfrm>
          <a:prstGeom prst="rect">
            <a:avLst/>
          </a:prstGeom>
          <a:ln w="0">
            <a:noFill/>
          </a:ln>
        </p:spPr>
      </p:pic>
      <p:sp>
        <p:nvSpPr>
          <p:cNvPr id="252" name="CustomShape 2"/>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53" name="Image 8"/>
          <p:cNvPicPr/>
          <p:nvPr/>
        </p:nvPicPr>
        <p:blipFill>
          <a:blip r:embed="rId4"/>
          <a:stretch/>
        </p:blipFill>
        <p:spPr>
          <a:xfrm>
            <a:off x="249120" y="46800"/>
            <a:ext cx="691200" cy="59976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11547000" y="6491520"/>
            <a:ext cx="485280" cy="25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fld id="{C72859E2-16FA-4E36-AED5-E3E009E9253B}" type="slidenum">
              <a:rPr lang="fr-FR" sz="1100" b="0" strike="noStrike" spc="-1">
                <a:solidFill>
                  <a:srgbClr val="888888"/>
                </a:solidFill>
                <a:latin typeface="Arial"/>
                <a:ea typeface="DejaVu Sans"/>
              </a:rPr>
              <a:t>6</a:t>
            </a:fld>
            <a:endParaRPr lang="fr-FR" sz="1100" b="0" strike="noStrike" spc="-1">
              <a:latin typeface="Arial"/>
            </a:endParaRPr>
          </a:p>
        </p:txBody>
      </p:sp>
      <p:sp>
        <p:nvSpPr>
          <p:cNvPr id="255" name="CustomShape 2"/>
          <p:cNvSpPr/>
          <p:nvPr/>
        </p:nvSpPr>
        <p:spPr>
          <a:xfrm>
            <a:off x="623520" y="653760"/>
            <a:ext cx="114454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ÉLÉMENTS ÉVOQUÉS par chacun des groupes LORS DE L’ATELIER #1</a:t>
            </a:r>
            <a:endParaRPr lang="fr-FR" sz="2400" b="0" strike="noStrike" spc="-1">
              <a:latin typeface="Arial"/>
            </a:endParaRPr>
          </a:p>
        </p:txBody>
      </p:sp>
      <p:graphicFrame>
        <p:nvGraphicFramePr>
          <p:cNvPr id="256" name="Table 3"/>
          <p:cNvGraphicFramePr/>
          <p:nvPr/>
        </p:nvGraphicFramePr>
        <p:xfrm>
          <a:off x="444600" y="1159200"/>
          <a:ext cx="11445480" cy="0"/>
        </p:xfrm>
        <a:graphic>
          <a:graphicData uri="http://schemas.openxmlformats.org/drawingml/2006/table">
            <a:tbl>
              <a:tblPr/>
              <a:tblGrid>
                <a:gridCol w="5722920">
                  <a:extLst>
                    <a:ext uri="{9D8B030D-6E8A-4147-A177-3AD203B41FA5}">
                      <a16:colId xmlns:a16="http://schemas.microsoft.com/office/drawing/2014/main" val="20000"/>
                    </a:ext>
                  </a:extLst>
                </a:gridCol>
                <a:gridCol w="5722920">
                  <a:extLst>
                    <a:ext uri="{9D8B030D-6E8A-4147-A177-3AD203B41FA5}">
                      <a16:colId xmlns:a16="http://schemas.microsoft.com/office/drawing/2014/main" val="20001"/>
                    </a:ext>
                  </a:extLst>
                </a:gridCol>
              </a:tblGrid>
              <a:tr h="0">
                <a:tc>
                  <a:txBody>
                    <a:bodyPr/>
                    <a:lstStyle/>
                    <a:p>
                      <a:pPr>
                        <a:lnSpc>
                          <a:spcPct val="100000"/>
                        </a:lnSpc>
                      </a:pPr>
                      <a:r>
                        <a:rPr lang="fr-FR" sz="1100" b="1" strike="noStrike" spc="-1">
                          <a:solidFill>
                            <a:srgbClr val="5495A2"/>
                          </a:solidFill>
                          <a:latin typeface="Arial"/>
                          <a:ea typeface="DejaVu Sans"/>
                        </a:rPr>
                        <a:t>GESTION DE L’EAU</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Prioriser la gestion de l’eau, appréhension sur la disponibilité et la qualité de l’eau (moins consommer)</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Accompagner les agriculteurs vers de nouvelles productions qui soient plus résilientes et consomment moins d’eau (ex. production céréalisée vs. l’élevage des bovins</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1" strike="noStrike" spc="-1">
                          <a:solidFill>
                            <a:srgbClr val="5495A2"/>
                          </a:solidFill>
                          <a:latin typeface="Arial"/>
                          <a:ea typeface="DejaVu Sans"/>
                        </a:rPr>
                        <a:t>ÉVOLUTION DU MODÈLE AGRICOLE ET DÉVELOPPEMENT DES CIRCUITS COURTS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Encourager une consommation locale </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Former les agriculteurs en les guidant vers des solutions durables</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1" strike="noStrike" spc="-1">
                          <a:solidFill>
                            <a:srgbClr val="5495A2"/>
                          </a:solidFill>
                          <a:latin typeface="Arial"/>
                          <a:ea typeface="DejaVu Sans"/>
                        </a:rPr>
                        <a:t>MODIFICATION DE L’AMÉNAGEMENT URBAIN</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Proposer une offre de mobilité adaptée au changement climatique et aux besoins de la population</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Faciliter l’accès aux services développés </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S’équiper et adapter les infrastructures existantes pour « se sauver et sauver les autres »</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1" strike="noStrike" spc="-1">
                          <a:solidFill>
                            <a:srgbClr val="5495A2"/>
                          </a:solidFill>
                          <a:latin typeface="Arial"/>
                          <a:ea typeface="DejaVu Sans"/>
                        </a:rPr>
                        <a:t>HABITAT</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Trouver un équilibre entre la consommation foncière et la gestion de l’étalement urbain, notamment sur le territoire côtier</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Aider les plus fragiles à se loger (famille monoparentale, étudiants, personnes âgées isolées, etc.), traitement à deux vitesses pour les pouvoirs publics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Gérer l’explosion des familles en proposant des logements adaptés</a:t>
                      </a:r>
                      <a:endParaRPr lang="fr-FR" sz="1100" b="0" strike="noStrike" spc="-1">
                        <a:latin typeface="Arial"/>
                      </a:endParaRPr>
                    </a:p>
                  </a:txBody>
                  <a:tcPr>
                    <a:noFill/>
                  </a:tcPr>
                </a:tc>
                <a:tc>
                  <a:txBody>
                    <a:bodyPr/>
                    <a:lstStyle/>
                    <a:p>
                      <a:pPr>
                        <a:lnSpc>
                          <a:spcPct val="100000"/>
                        </a:lnSpc>
                      </a:pPr>
                      <a:r>
                        <a:rPr lang="fr-FR" sz="1100" b="1" strike="noStrike" spc="-1">
                          <a:solidFill>
                            <a:srgbClr val="5495A2"/>
                          </a:solidFill>
                          <a:latin typeface="Arial"/>
                          <a:ea typeface="DejaVu Sans"/>
                        </a:rPr>
                        <a:t>PRÉSERVATION DES ESPACES NATURELS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Protéger les sites sensibles</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1" strike="noStrike" spc="-1">
                          <a:solidFill>
                            <a:srgbClr val="5495A2"/>
                          </a:solidFill>
                          <a:latin typeface="Arial"/>
                          <a:ea typeface="DejaVu Sans"/>
                        </a:rPr>
                        <a:t>SENSIBILISATION ET ACCOMPAGNEMENT AUTOUR DES RISQUES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Accompagner les publics les plus fragiles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Sensibiliser, informer et mobiliser la population pour insuffler de nouveaux comportements en adéquations avec l’environnement</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Apporter des solutions et alternatives, prioriser les actions concrètes à mener</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Sensibiliser l’ensemble des organismes pour plus de cohérence à travers les actions menées au quotidien (Enedis, Agents, etc.)</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Prendre conscience de l’urgence, changer de temporalité</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Renforcer la cohésion sociale</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Prendre conscience de la hausse de l’anxiété et gestes suicidaires, plus particulièrement chez les jeunes</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1" strike="noStrike" spc="-1">
                          <a:solidFill>
                            <a:srgbClr val="5495A2"/>
                          </a:solidFill>
                          <a:latin typeface="Arial"/>
                          <a:ea typeface="DejaVu Sans"/>
                        </a:rPr>
                        <a:t>FAIRE ÉVOLUER LES MENTALITÉS ET PROPOSER UN ACCOMPAGNEMENT ADAPTÉ</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Créations de « bulles » au sein de la population avec un risque de conflit d’usage d’accès aux ressources</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Nécessité de changer paradigme, sortir du système de pensée « société de consommation »</a:t>
                      </a:r>
                      <a:endParaRPr lang="fr-FR" sz="1100" b="0" strike="noStrike" spc="-1">
                        <a:latin typeface="Arial"/>
                      </a:endParaRPr>
                    </a:p>
                    <a:p>
                      <a:pPr>
                        <a:lnSpc>
                          <a:spcPct val="100000"/>
                        </a:lnSpc>
                      </a:pPr>
                      <a:r>
                        <a:rPr lang="fr-FR" sz="1100" b="0" strike="noStrike" spc="-1">
                          <a:solidFill>
                            <a:srgbClr val="000000"/>
                          </a:solidFill>
                          <a:latin typeface="Arial"/>
                          <a:ea typeface="DejaVu Sans"/>
                        </a:rPr>
                        <a:t>-&gt; Gestion du risque sanitaire d’un point de vue santé mentale : augmentation de l’anxiété (gestion suicide, éco anxiété …)</a:t>
                      </a:r>
                      <a:endParaRPr lang="fr-FR" sz="1100" b="0" strike="noStrike" spc="-1">
                        <a:latin typeface="Arial"/>
                      </a:endParaRPr>
                    </a:p>
                  </a:txBody>
                  <a:tcPr>
                    <a:noFill/>
                  </a:tcPr>
                </a:tc>
                <a:extLst>
                  <a:ext uri="{0D108BD9-81ED-4DB2-BD59-A6C34878D82A}">
                    <a16:rowId xmlns:a16="http://schemas.microsoft.com/office/drawing/2014/main" val="10000"/>
                  </a:ext>
                </a:extLst>
              </a:tr>
            </a:tbl>
          </a:graphicData>
        </a:graphic>
      </p:graphicFrame>
      <p:sp>
        <p:nvSpPr>
          <p:cNvPr id="257" name="CustomShape 4"/>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58" name="Image 8"/>
          <p:cNvPicPr/>
          <p:nvPr/>
        </p:nvPicPr>
        <p:blipFill>
          <a:blip r:embed="rId2"/>
          <a:stretch/>
        </p:blipFill>
        <p:spPr>
          <a:xfrm>
            <a:off x="249120" y="46800"/>
            <a:ext cx="691200" cy="59976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1079280" y="65376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400" b="1" strike="noStrike" cap="all" spc="-151">
                <a:solidFill>
                  <a:srgbClr val="051922"/>
                </a:solidFill>
                <a:latin typeface="Arial Black"/>
                <a:ea typeface="DejaVu Sans"/>
              </a:rPr>
              <a:t>Présentation des 3 ateliers</a:t>
            </a:r>
            <a:endParaRPr lang="fr-FR" sz="2400" b="0" strike="noStrike" spc="-1">
              <a:latin typeface="Arial"/>
            </a:endParaRPr>
          </a:p>
        </p:txBody>
      </p:sp>
      <p:sp>
        <p:nvSpPr>
          <p:cNvPr id="260" name="CustomShape 2"/>
          <p:cNvSpPr/>
          <p:nvPr/>
        </p:nvSpPr>
        <p:spPr>
          <a:xfrm>
            <a:off x="449280" y="1600920"/>
            <a:ext cx="3366720" cy="83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5495A2"/>
                </a:highlight>
                <a:latin typeface="Arial"/>
                <a:ea typeface="Arial"/>
              </a:rPr>
              <a:t>Atelier#1</a:t>
            </a:r>
            <a:endParaRPr lang="fr-FR" sz="1300" b="0" strike="noStrike" spc="-1">
              <a:latin typeface="Arial"/>
            </a:endParaRPr>
          </a:p>
          <a:p>
            <a:pPr>
              <a:lnSpc>
                <a:spcPct val="100000"/>
              </a:lnSpc>
            </a:pPr>
            <a:r>
              <a:rPr lang="fr-FR" sz="1200" b="0" strike="noStrike" spc="-1">
                <a:solidFill>
                  <a:srgbClr val="000000"/>
                </a:solidFill>
                <a:highlight>
                  <a:srgbClr val="5495A2"/>
                </a:highlight>
                <a:latin typeface="Poppins"/>
                <a:ea typeface="DejaVu Sans"/>
              </a:rPr>
              <a:t>Partage, mise en débat des éléments de diagnostic et identification des enjeux territoriaux </a:t>
            </a:r>
            <a:endParaRPr lang="fr-FR" sz="1200" b="0" strike="noStrike" spc="-1">
              <a:latin typeface="Arial"/>
            </a:endParaRPr>
          </a:p>
        </p:txBody>
      </p:sp>
      <p:sp>
        <p:nvSpPr>
          <p:cNvPr id="261" name="CustomShape 3"/>
          <p:cNvSpPr/>
          <p:nvPr/>
        </p:nvSpPr>
        <p:spPr>
          <a:xfrm>
            <a:off x="4347360" y="1595520"/>
            <a:ext cx="3317040" cy="83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5495A2"/>
                </a:highlight>
                <a:latin typeface="Arial"/>
                <a:ea typeface="DejaVu Sans"/>
              </a:rPr>
              <a:t>Atelier#2</a:t>
            </a:r>
            <a:endParaRPr lang="fr-FR" sz="1300" b="0" strike="noStrike" spc="-1">
              <a:latin typeface="Arial"/>
            </a:endParaRPr>
          </a:p>
          <a:p>
            <a:pPr>
              <a:lnSpc>
                <a:spcPct val="100000"/>
              </a:lnSpc>
            </a:pPr>
            <a:r>
              <a:rPr lang="fr-FR" sz="1200" b="0" strike="noStrike" spc="-1">
                <a:solidFill>
                  <a:srgbClr val="000000"/>
                </a:solidFill>
                <a:highlight>
                  <a:srgbClr val="5495A2"/>
                </a:highlight>
                <a:latin typeface="Poppins"/>
                <a:ea typeface="DejaVu Sans"/>
              </a:rPr>
              <a:t>Construction d’une vision commune des modes de vie en 2050 sur les enjeux de leur territoire</a:t>
            </a:r>
            <a:endParaRPr lang="fr-FR" sz="1200" b="0" strike="noStrike" spc="-1">
              <a:latin typeface="Arial"/>
            </a:endParaRPr>
          </a:p>
        </p:txBody>
      </p:sp>
      <p:sp>
        <p:nvSpPr>
          <p:cNvPr id="262" name="Line 4"/>
          <p:cNvSpPr/>
          <p:nvPr/>
        </p:nvSpPr>
        <p:spPr>
          <a:xfrm>
            <a:off x="4065120" y="932400"/>
            <a:ext cx="360" cy="5526000"/>
          </a:xfrm>
          <a:prstGeom prst="line">
            <a:avLst/>
          </a:prstGeom>
          <a:ln>
            <a:solidFill>
              <a:srgbClr val="5495A2"/>
            </a:solidFill>
          </a:ln>
        </p:spPr>
        <p:style>
          <a:lnRef idx="1">
            <a:schemeClr val="accent1"/>
          </a:lnRef>
          <a:fillRef idx="0">
            <a:schemeClr val="accent1"/>
          </a:fillRef>
          <a:effectRef idx="0">
            <a:schemeClr val="accent1"/>
          </a:effectRef>
          <a:fontRef idx="minor"/>
        </p:style>
      </p:sp>
      <p:sp>
        <p:nvSpPr>
          <p:cNvPr id="263" name="CustomShape 5"/>
          <p:cNvSpPr/>
          <p:nvPr/>
        </p:nvSpPr>
        <p:spPr>
          <a:xfrm>
            <a:off x="8348400" y="1600920"/>
            <a:ext cx="3354120" cy="6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300" b="0" strike="noStrike" spc="-1">
                <a:solidFill>
                  <a:srgbClr val="FFFFFF"/>
                </a:solidFill>
                <a:highlight>
                  <a:srgbClr val="5495A2"/>
                </a:highlight>
                <a:latin typeface="Arial"/>
                <a:ea typeface="DejaVu Sans"/>
              </a:rPr>
              <a:t>Atelier#3</a:t>
            </a:r>
            <a:endParaRPr lang="fr-FR" sz="1300" b="0" strike="noStrike" spc="-1">
              <a:latin typeface="Arial"/>
            </a:endParaRPr>
          </a:p>
          <a:p>
            <a:pPr>
              <a:lnSpc>
                <a:spcPct val="100000"/>
              </a:lnSpc>
            </a:pPr>
            <a:r>
              <a:rPr lang="fr-FR" sz="1200" b="0" strike="noStrike" spc="-1">
                <a:solidFill>
                  <a:srgbClr val="000000"/>
                </a:solidFill>
                <a:highlight>
                  <a:srgbClr val="5495A2"/>
                </a:highlight>
                <a:latin typeface="Poppins"/>
                <a:ea typeface="DejaVu Sans"/>
              </a:rPr>
              <a:t>Orientation et projets à mener par les acteurs du territoire à horizon 2050</a:t>
            </a:r>
            <a:endParaRPr lang="fr-FR" sz="1200" b="0" strike="noStrike" spc="-1">
              <a:latin typeface="Arial"/>
            </a:endParaRPr>
          </a:p>
        </p:txBody>
      </p:sp>
      <p:sp>
        <p:nvSpPr>
          <p:cNvPr id="264" name="CustomShape 6"/>
          <p:cNvSpPr/>
          <p:nvPr/>
        </p:nvSpPr>
        <p:spPr>
          <a:xfrm rot="5400000">
            <a:off x="1362240" y="1881360"/>
            <a:ext cx="1937520" cy="3468960"/>
          </a:xfrm>
          <a:prstGeom prst="triangle">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sp>
      <p:sp>
        <p:nvSpPr>
          <p:cNvPr id="265" name="CustomShape 7"/>
          <p:cNvSpPr/>
          <p:nvPr/>
        </p:nvSpPr>
        <p:spPr>
          <a:xfrm rot="16200000" flipH="1">
            <a:off x="5010480" y="1710360"/>
            <a:ext cx="1937520" cy="3827520"/>
          </a:xfrm>
          <a:prstGeom prst="triangle">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sp>
      <p:sp>
        <p:nvSpPr>
          <p:cNvPr id="266" name="CustomShape 8"/>
          <p:cNvSpPr/>
          <p:nvPr/>
        </p:nvSpPr>
        <p:spPr>
          <a:xfrm rot="5400000">
            <a:off x="8660520" y="1880280"/>
            <a:ext cx="1937520" cy="3468960"/>
          </a:xfrm>
          <a:prstGeom prst="triangle">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sp>
      <p:sp>
        <p:nvSpPr>
          <p:cNvPr id="267" name="Line 9"/>
          <p:cNvSpPr/>
          <p:nvPr/>
        </p:nvSpPr>
        <p:spPr>
          <a:xfrm>
            <a:off x="7906680" y="932400"/>
            <a:ext cx="12960" cy="5405040"/>
          </a:xfrm>
          <a:prstGeom prst="line">
            <a:avLst/>
          </a:prstGeom>
          <a:ln>
            <a:solidFill>
              <a:srgbClr val="5495A2"/>
            </a:solidFill>
          </a:ln>
        </p:spPr>
        <p:style>
          <a:lnRef idx="1">
            <a:schemeClr val="accent1"/>
          </a:lnRef>
          <a:fillRef idx="0">
            <a:schemeClr val="accent1"/>
          </a:fillRef>
          <a:effectRef idx="0">
            <a:schemeClr val="accent1"/>
          </a:effectRef>
          <a:fontRef idx="minor"/>
        </p:style>
      </p:sp>
      <p:grpSp>
        <p:nvGrpSpPr>
          <p:cNvPr id="268" name="Group 10"/>
          <p:cNvGrpSpPr/>
          <p:nvPr/>
        </p:nvGrpSpPr>
        <p:grpSpPr>
          <a:xfrm>
            <a:off x="7241400" y="2885400"/>
            <a:ext cx="986760" cy="1360800"/>
            <a:chOff x="7241400" y="2885400"/>
            <a:chExt cx="986760" cy="1360800"/>
          </a:xfrm>
        </p:grpSpPr>
        <p:sp>
          <p:nvSpPr>
            <p:cNvPr id="269" name="CustomShape 11"/>
            <p:cNvSpPr/>
            <p:nvPr/>
          </p:nvSpPr>
          <p:spPr>
            <a:xfrm>
              <a:off x="7241400" y="2927520"/>
              <a:ext cx="986760" cy="131868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p:style>
        </p:sp>
        <p:pic>
          <p:nvPicPr>
            <p:cNvPr id="270" name="Image 19"/>
            <p:cNvPicPr/>
            <p:nvPr/>
          </p:nvPicPr>
          <p:blipFill>
            <a:blip r:embed="rId3"/>
            <a:stretch/>
          </p:blipFill>
          <p:spPr>
            <a:xfrm>
              <a:off x="7860600" y="2885400"/>
              <a:ext cx="325800" cy="430920"/>
            </a:xfrm>
            <a:prstGeom prst="rect">
              <a:avLst/>
            </a:prstGeom>
            <a:ln w="0">
              <a:noFill/>
            </a:ln>
          </p:spPr>
        </p:pic>
      </p:grpSp>
      <p:sp>
        <p:nvSpPr>
          <p:cNvPr id="271" name="CustomShape 12"/>
          <p:cNvSpPr/>
          <p:nvPr/>
        </p:nvSpPr>
        <p:spPr>
          <a:xfrm>
            <a:off x="7188480" y="3446640"/>
            <a:ext cx="1191960" cy="56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0" strike="noStrike" spc="-1">
                <a:solidFill>
                  <a:srgbClr val="000000"/>
                </a:solidFill>
                <a:latin typeface="Arial"/>
                <a:ea typeface="DejaVu Sans"/>
              </a:rPr>
              <a:t>Modes de vie des territoires pilotes en 2050</a:t>
            </a:r>
            <a:endParaRPr lang="fr-FR" sz="1050" b="0" strike="noStrike" spc="-1">
              <a:latin typeface="Arial"/>
            </a:endParaRPr>
          </a:p>
        </p:txBody>
      </p:sp>
      <p:pic>
        <p:nvPicPr>
          <p:cNvPr id="272" name="Image 21"/>
          <p:cNvPicPr/>
          <p:nvPr/>
        </p:nvPicPr>
        <p:blipFill>
          <a:blip r:embed="rId4"/>
          <a:stretch/>
        </p:blipFill>
        <p:spPr>
          <a:xfrm>
            <a:off x="3130920" y="2966040"/>
            <a:ext cx="1166400" cy="1102680"/>
          </a:xfrm>
          <a:prstGeom prst="rect">
            <a:avLst/>
          </a:prstGeom>
          <a:ln w="0">
            <a:noFill/>
          </a:ln>
        </p:spPr>
      </p:pic>
      <p:sp>
        <p:nvSpPr>
          <p:cNvPr id="273" name="CustomShape 13"/>
          <p:cNvSpPr/>
          <p:nvPr/>
        </p:nvSpPr>
        <p:spPr>
          <a:xfrm>
            <a:off x="10618200" y="4195440"/>
            <a:ext cx="1405080" cy="72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0" strike="noStrike" spc="-1">
                <a:solidFill>
                  <a:srgbClr val="000000"/>
                </a:solidFill>
                <a:latin typeface="Arial"/>
                <a:ea typeface="DejaVu Sans"/>
              </a:rPr>
              <a:t>Liste de projets fédérateurs sur le territoire pilote à expérimenter</a:t>
            </a:r>
            <a:endParaRPr lang="fr-FR" sz="1050" b="0" strike="noStrike" spc="-1">
              <a:latin typeface="Arial"/>
            </a:endParaRPr>
          </a:p>
        </p:txBody>
      </p:sp>
      <p:sp>
        <p:nvSpPr>
          <p:cNvPr id="274" name="CustomShape 14"/>
          <p:cNvSpPr/>
          <p:nvPr/>
        </p:nvSpPr>
        <p:spPr>
          <a:xfrm>
            <a:off x="3060360" y="4047120"/>
            <a:ext cx="1778400" cy="56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0" strike="noStrike" spc="-1">
                <a:solidFill>
                  <a:srgbClr val="000000"/>
                </a:solidFill>
                <a:latin typeface="Arial"/>
                <a:ea typeface="DejaVu Sans"/>
              </a:rPr>
              <a:t>Liste des enjeux « éclairés » pour chaque territoire pilote</a:t>
            </a:r>
            <a:endParaRPr lang="fr-FR" sz="1050" b="0" strike="noStrike" spc="-1">
              <a:latin typeface="Arial"/>
            </a:endParaRPr>
          </a:p>
        </p:txBody>
      </p:sp>
      <p:pic>
        <p:nvPicPr>
          <p:cNvPr id="275" name="Image 102"/>
          <p:cNvPicPr/>
          <p:nvPr/>
        </p:nvPicPr>
        <p:blipFill>
          <a:blip r:embed="rId5"/>
          <a:stretch/>
        </p:blipFill>
        <p:spPr>
          <a:xfrm>
            <a:off x="10819440" y="2966040"/>
            <a:ext cx="980640" cy="1228680"/>
          </a:xfrm>
          <a:prstGeom prst="rect">
            <a:avLst/>
          </a:prstGeom>
          <a:ln w="0">
            <a:noFill/>
          </a:ln>
        </p:spPr>
      </p:pic>
      <p:sp>
        <p:nvSpPr>
          <p:cNvPr id="276" name="CustomShape 15"/>
          <p:cNvSpPr/>
          <p:nvPr/>
        </p:nvSpPr>
        <p:spPr>
          <a:xfrm>
            <a:off x="4282920" y="1492560"/>
            <a:ext cx="3468960" cy="1009800"/>
          </a:xfrm>
          <a:prstGeom prst="rect">
            <a:avLst/>
          </a:prstGeom>
          <a:noFill/>
          <a:ln>
            <a:solidFill>
              <a:srgbClr val="5495A2"/>
            </a:solidFill>
          </a:ln>
        </p:spPr>
        <p:style>
          <a:lnRef idx="2">
            <a:schemeClr val="accent1">
              <a:shade val="50000"/>
            </a:schemeClr>
          </a:lnRef>
          <a:fillRef idx="1">
            <a:schemeClr val="accent1"/>
          </a:fillRef>
          <a:effectRef idx="0">
            <a:schemeClr val="accent1"/>
          </a:effectRef>
          <a:fontRef idx="minor"/>
        </p:style>
      </p:sp>
      <p:sp>
        <p:nvSpPr>
          <p:cNvPr id="277" name="CustomShape 16"/>
          <p:cNvSpPr/>
          <p:nvPr/>
        </p:nvSpPr>
        <p:spPr>
          <a:xfrm>
            <a:off x="7752960" y="1699920"/>
            <a:ext cx="538920" cy="581400"/>
          </a:xfrm>
          <a:prstGeom prst="homePlate">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278" name="CustomShape 17"/>
          <p:cNvSpPr/>
          <p:nvPr/>
        </p:nvSpPr>
        <p:spPr>
          <a:xfrm>
            <a:off x="4465440" y="4791600"/>
            <a:ext cx="326160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5495A2"/>
              </a:buClr>
              <a:buFont typeface="Wingdings" charset="2"/>
              <a:buChar char=""/>
            </a:pPr>
            <a:r>
              <a:rPr lang="fr-FR" sz="1400" b="1" strike="noStrike" spc="-1">
                <a:solidFill>
                  <a:srgbClr val="5495A2"/>
                </a:solidFill>
                <a:latin typeface="Poppins"/>
                <a:ea typeface="DejaVu Sans"/>
              </a:rPr>
              <a:t>Co construire des scénarios  de vie en 2050</a:t>
            </a:r>
            <a:endParaRPr lang="fr-FR" sz="1400" b="0" strike="noStrike" spc="-1">
              <a:latin typeface="Arial"/>
            </a:endParaRPr>
          </a:p>
        </p:txBody>
      </p:sp>
      <p:sp>
        <p:nvSpPr>
          <p:cNvPr id="279" name="CustomShape 18"/>
          <p:cNvSpPr/>
          <p:nvPr/>
        </p:nvSpPr>
        <p:spPr>
          <a:xfrm>
            <a:off x="4285080" y="1175760"/>
            <a:ext cx="32616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1" strike="noStrike" spc="-1">
                <a:solidFill>
                  <a:srgbClr val="5495A2"/>
                </a:solidFill>
                <a:latin typeface="Poppins"/>
                <a:ea typeface="DejaVu Sans"/>
              </a:rPr>
              <a:t>Aujourd'hui</a:t>
            </a:r>
            <a:endParaRPr lang="fr-FR" sz="1400" b="0" strike="noStrike" spc="-1">
              <a:latin typeface="Arial"/>
            </a:endParaRPr>
          </a:p>
        </p:txBody>
      </p:sp>
      <p:sp>
        <p:nvSpPr>
          <p:cNvPr id="280" name="CustomShape 19"/>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81" name="Image 8"/>
          <p:cNvPicPr/>
          <p:nvPr/>
        </p:nvPicPr>
        <p:blipFill>
          <a:blip r:embed="rId6"/>
          <a:stretch/>
        </p:blipFill>
        <p:spPr>
          <a:xfrm>
            <a:off x="249120" y="46800"/>
            <a:ext cx="691200" cy="59976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1064160" y="54180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DÉROULÉ DE L’ATELIER </a:t>
            </a:r>
            <a:endParaRPr lang="fr-FR" sz="2400" b="0" strike="noStrike" spc="-1">
              <a:latin typeface="Arial"/>
            </a:endParaRPr>
          </a:p>
        </p:txBody>
      </p:sp>
      <p:pic>
        <p:nvPicPr>
          <p:cNvPr id="283" name="Graphique 7"/>
          <p:cNvPicPr/>
          <p:nvPr/>
        </p:nvPicPr>
        <p:blipFill>
          <a:blip r:embed="rId3"/>
          <a:stretch/>
        </p:blipFill>
        <p:spPr>
          <a:xfrm>
            <a:off x="8703720" y="779760"/>
            <a:ext cx="2844360" cy="2844360"/>
          </a:xfrm>
          <a:prstGeom prst="rect">
            <a:avLst/>
          </a:prstGeom>
          <a:ln w="0">
            <a:noFill/>
          </a:ln>
        </p:spPr>
      </p:pic>
      <p:sp>
        <p:nvSpPr>
          <p:cNvPr id="284" name="CustomShape 2"/>
          <p:cNvSpPr/>
          <p:nvPr/>
        </p:nvSpPr>
        <p:spPr>
          <a:xfrm>
            <a:off x="1516680" y="1946160"/>
            <a:ext cx="360" cy="3628440"/>
          </a:xfrm>
          <a:custGeom>
            <a:avLst/>
            <a:gdLst/>
            <a:ahLst/>
            <a:cxnLst/>
            <a:rect l="l" t="t" r="r" b="b"/>
            <a:pathLst>
              <a:path w="21600" h="21600">
                <a:moveTo>
                  <a:pt x="0" y="0"/>
                </a:moveTo>
                <a:lnTo>
                  <a:pt x="21600" y="21600"/>
                </a:lnTo>
              </a:path>
            </a:pathLst>
          </a:custGeom>
          <a:noFill/>
          <a:ln w="12700">
            <a:solidFill>
              <a:srgbClr val="222222">
                <a:alpha val="55000"/>
              </a:srgbClr>
            </a:solidFill>
            <a:prstDash val="sysDash"/>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285" name="CustomShape 3"/>
          <p:cNvSpPr/>
          <p:nvPr/>
        </p:nvSpPr>
        <p:spPr>
          <a:xfrm rot="2677800" flipH="1">
            <a:off x="1383480" y="1926000"/>
            <a:ext cx="258480" cy="2584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6" name="CustomShape 4"/>
          <p:cNvSpPr/>
          <p:nvPr/>
        </p:nvSpPr>
        <p:spPr>
          <a:xfrm>
            <a:off x="2065680" y="1885320"/>
            <a:ext cx="9251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800" b="1" strike="noStrike" spc="-1">
                <a:solidFill>
                  <a:srgbClr val="5495A2"/>
                </a:solidFill>
                <a:latin typeface="Poppins"/>
                <a:ea typeface="DejaVu Sans"/>
              </a:rPr>
              <a:t>Accueil &amp; introduction</a:t>
            </a:r>
            <a:endParaRPr lang="fr-FR" sz="1800" b="0" strike="noStrike" spc="-1">
              <a:latin typeface="Arial"/>
            </a:endParaRPr>
          </a:p>
        </p:txBody>
      </p:sp>
      <p:sp>
        <p:nvSpPr>
          <p:cNvPr id="287" name="CustomShape 5"/>
          <p:cNvSpPr/>
          <p:nvPr/>
        </p:nvSpPr>
        <p:spPr>
          <a:xfrm>
            <a:off x="2065680" y="2755440"/>
            <a:ext cx="118418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800" b="1" strike="noStrike" spc="-1">
                <a:solidFill>
                  <a:srgbClr val="5495A2"/>
                </a:solidFill>
                <a:latin typeface="Poppins"/>
                <a:ea typeface="DejaVu Sans"/>
              </a:rPr>
              <a:t>Présentation des  temps de l’atelier et contenus à explorer</a:t>
            </a:r>
            <a:endParaRPr lang="fr-FR" sz="1800" b="0" strike="noStrike" spc="-1">
              <a:latin typeface="Arial"/>
            </a:endParaRPr>
          </a:p>
        </p:txBody>
      </p:sp>
      <p:sp>
        <p:nvSpPr>
          <p:cNvPr id="288" name="CustomShape 6"/>
          <p:cNvSpPr/>
          <p:nvPr/>
        </p:nvSpPr>
        <p:spPr>
          <a:xfrm>
            <a:off x="2065680" y="4494960"/>
            <a:ext cx="118418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Prochaines étapes et conclusion</a:t>
            </a:r>
            <a:endParaRPr lang="fr-FR" sz="1800" b="0" strike="noStrike" spc="-1">
              <a:latin typeface="Arial"/>
            </a:endParaRPr>
          </a:p>
        </p:txBody>
      </p:sp>
      <p:sp>
        <p:nvSpPr>
          <p:cNvPr id="289" name="CustomShape 7"/>
          <p:cNvSpPr/>
          <p:nvPr/>
        </p:nvSpPr>
        <p:spPr>
          <a:xfrm rot="2677800" flipH="1">
            <a:off x="1383480" y="5384520"/>
            <a:ext cx="258480" cy="2584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90" name="CustomShape 8"/>
          <p:cNvSpPr/>
          <p:nvPr/>
        </p:nvSpPr>
        <p:spPr>
          <a:xfrm rot="2677800" flipH="1">
            <a:off x="1446480" y="4636080"/>
            <a:ext cx="129240" cy="1288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91" name="CustomShape 9"/>
          <p:cNvSpPr/>
          <p:nvPr/>
        </p:nvSpPr>
        <p:spPr>
          <a:xfrm rot="2677800" flipH="1">
            <a:off x="1446480" y="3746520"/>
            <a:ext cx="129240" cy="1288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92" name="CustomShape 10"/>
          <p:cNvSpPr/>
          <p:nvPr/>
        </p:nvSpPr>
        <p:spPr>
          <a:xfrm rot="2677800" flipH="1">
            <a:off x="1446480" y="2884320"/>
            <a:ext cx="129240" cy="128880"/>
          </a:xfrm>
          <a:prstGeom prst="rect">
            <a:avLst/>
          </a:prstGeom>
          <a:solidFill>
            <a:srgbClr val="222222"/>
          </a:solidFill>
          <a:ln w="1905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93" name="CustomShape 11"/>
          <p:cNvSpPr/>
          <p:nvPr/>
        </p:nvSpPr>
        <p:spPr>
          <a:xfrm>
            <a:off x="285480" y="1885320"/>
            <a:ext cx="13111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800" b="1" strike="noStrike" spc="-1">
                <a:solidFill>
                  <a:srgbClr val="5495A2"/>
                </a:solidFill>
                <a:latin typeface="Poppins"/>
                <a:ea typeface="DejaVu Sans"/>
              </a:rPr>
              <a:t>10h00</a:t>
            </a:r>
            <a:endParaRPr lang="fr-FR" sz="1800" b="0" strike="noStrike" spc="-1">
              <a:latin typeface="Arial"/>
            </a:endParaRPr>
          </a:p>
        </p:txBody>
      </p:sp>
      <p:sp>
        <p:nvSpPr>
          <p:cNvPr id="294" name="CustomShape 12"/>
          <p:cNvSpPr/>
          <p:nvPr/>
        </p:nvSpPr>
        <p:spPr>
          <a:xfrm>
            <a:off x="285480" y="2755440"/>
            <a:ext cx="16783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800" b="1" strike="noStrike" spc="-1">
                <a:solidFill>
                  <a:srgbClr val="5495A2"/>
                </a:solidFill>
                <a:latin typeface="Poppins"/>
                <a:ea typeface="DejaVu Sans"/>
              </a:rPr>
              <a:t>10h05</a:t>
            </a:r>
            <a:endParaRPr lang="fr-FR" sz="1800" b="0" strike="noStrike" spc="-1">
              <a:latin typeface="Arial"/>
            </a:endParaRPr>
          </a:p>
        </p:txBody>
      </p:sp>
      <p:sp>
        <p:nvSpPr>
          <p:cNvPr id="295" name="CustomShape 13"/>
          <p:cNvSpPr/>
          <p:nvPr/>
        </p:nvSpPr>
        <p:spPr>
          <a:xfrm>
            <a:off x="285480" y="3625200"/>
            <a:ext cx="16783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10h10</a:t>
            </a:r>
            <a:endParaRPr lang="fr-FR" sz="1800" b="0" strike="noStrike" spc="-1">
              <a:latin typeface="Arial"/>
            </a:endParaRPr>
          </a:p>
        </p:txBody>
      </p:sp>
      <p:sp>
        <p:nvSpPr>
          <p:cNvPr id="296" name="CustomShape 14"/>
          <p:cNvSpPr/>
          <p:nvPr/>
        </p:nvSpPr>
        <p:spPr>
          <a:xfrm>
            <a:off x="285480" y="4494960"/>
            <a:ext cx="9554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12h15</a:t>
            </a:r>
            <a:endParaRPr lang="fr-FR" sz="1800" b="0" strike="noStrike" spc="-1">
              <a:latin typeface="Arial"/>
            </a:endParaRPr>
          </a:p>
        </p:txBody>
      </p:sp>
      <p:sp>
        <p:nvSpPr>
          <p:cNvPr id="297" name="CustomShape 15"/>
          <p:cNvSpPr/>
          <p:nvPr/>
        </p:nvSpPr>
        <p:spPr>
          <a:xfrm>
            <a:off x="285480" y="5347080"/>
            <a:ext cx="16783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12h30</a:t>
            </a:r>
            <a:endParaRPr lang="fr-FR" sz="1800" b="0" strike="noStrike" spc="-1">
              <a:latin typeface="Arial"/>
            </a:endParaRPr>
          </a:p>
        </p:txBody>
      </p:sp>
      <p:sp>
        <p:nvSpPr>
          <p:cNvPr id="298" name="CustomShape 16"/>
          <p:cNvSpPr/>
          <p:nvPr/>
        </p:nvSpPr>
        <p:spPr>
          <a:xfrm>
            <a:off x="2090520" y="5327280"/>
            <a:ext cx="722376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Fin de l’atelier</a:t>
            </a:r>
            <a:endParaRPr lang="fr-FR" sz="1800" b="0" strike="noStrike" spc="-1">
              <a:latin typeface="Arial"/>
            </a:endParaRPr>
          </a:p>
        </p:txBody>
      </p:sp>
      <p:sp>
        <p:nvSpPr>
          <p:cNvPr id="299" name="CustomShape 17"/>
          <p:cNvSpPr/>
          <p:nvPr/>
        </p:nvSpPr>
        <p:spPr>
          <a:xfrm>
            <a:off x="2065680" y="3625200"/>
            <a:ext cx="118418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495A2"/>
                </a:solidFill>
                <a:latin typeface="Poppins"/>
                <a:ea typeface="DejaVu Sans"/>
              </a:rPr>
              <a:t>Imaginer les modes de vie des Bretons en 2050</a:t>
            </a:r>
            <a:endParaRPr lang="fr-FR" sz="1800" b="0" strike="noStrike" spc="-1">
              <a:latin typeface="Arial"/>
            </a:endParaRPr>
          </a:p>
        </p:txBody>
      </p:sp>
      <p:sp>
        <p:nvSpPr>
          <p:cNvPr id="300" name="CustomShape 18"/>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01" name="Image 8"/>
          <p:cNvPicPr/>
          <p:nvPr/>
        </p:nvPicPr>
        <p:blipFill>
          <a:blip r:embed="rId4"/>
          <a:stretch/>
        </p:blipFill>
        <p:spPr>
          <a:xfrm>
            <a:off x="249120" y="46800"/>
            <a:ext cx="691200" cy="59976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1071720" y="541800"/>
            <a:ext cx="10720800" cy="35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fr-FR" sz="2400" b="1" strike="noStrike" cap="all" spc="-151">
                <a:solidFill>
                  <a:srgbClr val="051922"/>
                </a:solidFill>
                <a:latin typeface="Arial Black"/>
                <a:ea typeface="DejaVu Sans"/>
              </a:rPr>
              <a:t>Règles de l'atelier</a:t>
            </a:r>
            <a:endParaRPr lang="fr-FR" sz="2400" b="0" strike="noStrike" spc="-1">
              <a:latin typeface="Arial"/>
            </a:endParaRPr>
          </a:p>
        </p:txBody>
      </p:sp>
      <p:sp>
        <p:nvSpPr>
          <p:cNvPr id="303" name="CustomShape 2"/>
          <p:cNvSpPr/>
          <p:nvPr/>
        </p:nvSpPr>
        <p:spPr>
          <a:xfrm>
            <a:off x="1589760" y="1615320"/>
            <a:ext cx="4849200" cy="405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5495A2"/>
              </a:buClr>
              <a:buFont typeface="Wingdings" charset="2"/>
              <a:buChar char=""/>
            </a:pPr>
            <a:r>
              <a:rPr lang="fr-FR" sz="2000" b="1" strike="noStrike" spc="-1">
                <a:solidFill>
                  <a:srgbClr val="5495A2"/>
                </a:solidFill>
                <a:latin typeface="Poppins"/>
                <a:ea typeface="DejaVu Sans"/>
              </a:rPr>
              <a:t>ÉCOUTER </a:t>
            </a:r>
            <a:r>
              <a:rPr lang="fr-FR" sz="2000" b="0" strike="noStrike" spc="-1">
                <a:solidFill>
                  <a:srgbClr val="5495A2"/>
                </a:solidFill>
                <a:latin typeface="Poppins"/>
                <a:ea typeface="DejaVu Sans"/>
              </a:rPr>
              <a:t>avec</a:t>
            </a:r>
            <a:r>
              <a:rPr lang="fr-FR" sz="2000" b="1" strike="noStrike" spc="-1">
                <a:solidFill>
                  <a:srgbClr val="5495A2"/>
                </a:solidFill>
                <a:latin typeface="Poppins"/>
                <a:ea typeface="DejaVu Sans"/>
              </a:rPr>
              <a:t> ATTENTION</a:t>
            </a:r>
            <a:endParaRPr lang="fr-FR" sz="2000" b="0" strike="noStrike" spc="-1">
              <a:latin typeface="Arial"/>
            </a:endParaRPr>
          </a:p>
          <a:p>
            <a:pPr>
              <a:lnSpc>
                <a:spcPct val="100000"/>
              </a:lnSpc>
            </a:pPr>
            <a:endParaRPr lang="fr-FR" sz="2000" b="0" strike="noStrike" spc="-1">
              <a:latin typeface="Arial"/>
            </a:endParaRPr>
          </a:p>
          <a:p>
            <a:pPr>
              <a:lnSpc>
                <a:spcPct val="100000"/>
              </a:lnSpc>
            </a:pPr>
            <a:endParaRPr lang="fr-FR" sz="2000" b="0" strike="noStrike" spc="-1">
              <a:latin typeface="Arial"/>
            </a:endParaRPr>
          </a:p>
          <a:p>
            <a:pPr marL="285840" indent="-284760">
              <a:lnSpc>
                <a:spcPct val="100000"/>
              </a:lnSpc>
              <a:buClr>
                <a:srgbClr val="5495A2"/>
              </a:buClr>
              <a:buFont typeface="Wingdings" charset="2"/>
              <a:buChar char=""/>
            </a:pPr>
            <a:r>
              <a:rPr lang="fr-FR" sz="2000" b="1" strike="noStrike" spc="-1">
                <a:solidFill>
                  <a:srgbClr val="5495A2"/>
                </a:solidFill>
                <a:latin typeface="Poppins"/>
                <a:ea typeface="DejaVu Sans"/>
              </a:rPr>
              <a:t>PARLER </a:t>
            </a:r>
            <a:r>
              <a:rPr lang="fr-FR" sz="2000" b="0" strike="noStrike" spc="-1">
                <a:solidFill>
                  <a:srgbClr val="5495A2"/>
                </a:solidFill>
                <a:latin typeface="Poppins"/>
                <a:ea typeface="DejaVu Sans"/>
              </a:rPr>
              <a:t>avec</a:t>
            </a:r>
            <a:r>
              <a:rPr lang="fr-FR" sz="2000" b="1" strike="noStrike" spc="-1">
                <a:solidFill>
                  <a:srgbClr val="5495A2"/>
                </a:solidFill>
                <a:latin typeface="Poppins"/>
                <a:ea typeface="DejaVu Sans"/>
              </a:rPr>
              <a:t> INTENTION</a:t>
            </a:r>
            <a:endParaRPr lang="fr-FR" sz="2000" b="0" strike="noStrike" spc="-1">
              <a:latin typeface="Arial"/>
            </a:endParaRPr>
          </a:p>
          <a:p>
            <a:pPr>
              <a:lnSpc>
                <a:spcPct val="100000"/>
              </a:lnSpc>
            </a:pPr>
            <a:endParaRPr lang="fr-FR" sz="2000" b="0" strike="noStrike" spc="-1">
              <a:latin typeface="Arial"/>
            </a:endParaRPr>
          </a:p>
          <a:p>
            <a:pPr>
              <a:lnSpc>
                <a:spcPct val="100000"/>
              </a:lnSpc>
            </a:pPr>
            <a:endParaRPr lang="fr-FR" sz="2000" b="0" strike="noStrike" spc="-1">
              <a:latin typeface="Arial"/>
            </a:endParaRPr>
          </a:p>
          <a:p>
            <a:pPr marL="285840" indent="-284760">
              <a:lnSpc>
                <a:spcPct val="100000"/>
              </a:lnSpc>
              <a:buClr>
                <a:srgbClr val="5495A2"/>
              </a:buClr>
              <a:buFont typeface="Wingdings" charset="2"/>
              <a:buChar char=""/>
            </a:pPr>
            <a:r>
              <a:rPr lang="fr-FR" sz="2000" b="1" strike="noStrike" spc="-1">
                <a:solidFill>
                  <a:srgbClr val="5495A2"/>
                </a:solidFill>
                <a:latin typeface="Poppins"/>
                <a:ea typeface="DejaVu Sans"/>
              </a:rPr>
              <a:t>ÊTRE BIENVEILLANT</a:t>
            </a:r>
            <a:endParaRPr lang="fr-FR" sz="2000" b="0" strike="noStrike" spc="-1">
              <a:latin typeface="Arial"/>
            </a:endParaRPr>
          </a:p>
          <a:p>
            <a:pPr>
              <a:lnSpc>
                <a:spcPct val="100000"/>
              </a:lnSpc>
            </a:pPr>
            <a:endParaRPr lang="fr-FR" sz="2000" b="0" strike="noStrike" spc="-1">
              <a:latin typeface="Arial"/>
            </a:endParaRPr>
          </a:p>
          <a:p>
            <a:pPr>
              <a:lnSpc>
                <a:spcPct val="100000"/>
              </a:lnSpc>
            </a:pPr>
            <a:endParaRPr lang="fr-FR" sz="2000" b="0" strike="noStrike" spc="-1">
              <a:latin typeface="Arial"/>
            </a:endParaRPr>
          </a:p>
          <a:p>
            <a:pPr marL="285840" indent="-284760">
              <a:lnSpc>
                <a:spcPct val="100000"/>
              </a:lnSpc>
              <a:buClr>
                <a:srgbClr val="5495A2"/>
              </a:buClr>
              <a:buFont typeface="Wingdings" charset="2"/>
              <a:buChar char=""/>
            </a:pPr>
            <a:r>
              <a:rPr lang="fr-FR" sz="2000" b="1" strike="noStrike" spc="-1">
                <a:solidFill>
                  <a:srgbClr val="5495A2"/>
                </a:solidFill>
                <a:latin typeface="Poppins"/>
                <a:ea typeface="DejaVu Sans"/>
              </a:rPr>
              <a:t>SE FAIRE CONFIANCE</a:t>
            </a:r>
            <a:endParaRPr lang="fr-FR" sz="2000" b="0" strike="noStrike" spc="-1">
              <a:latin typeface="Arial"/>
            </a:endParaRPr>
          </a:p>
          <a:p>
            <a:pPr>
              <a:lnSpc>
                <a:spcPct val="100000"/>
              </a:lnSpc>
            </a:pPr>
            <a:endParaRPr lang="fr-FR" sz="2000" b="0" strike="noStrike" spc="-1">
              <a:latin typeface="Arial"/>
            </a:endParaRPr>
          </a:p>
          <a:p>
            <a:pPr>
              <a:lnSpc>
                <a:spcPct val="100000"/>
              </a:lnSpc>
            </a:pPr>
            <a:endParaRPr lang="fr-FR" sz="2000" b="0" strike="noStrike" spc="-1">
              <a:latin typeface="Arial"/>
            </a:endParaRPr>
          </a:p>
          <a:p>
            <a:pPr marL="285840" indent="-284760">
              <a:lnSpc>
                <a:spcPct val="100000"/>
              </a:lnSpc>
              <a:buClr>
                <a:srgbClr val="5495A2"/>
              </a:buClr>
              <a:buFont typeface="Wingdings" charset="2"/>
              <a:buChar char=""/>
            </a:pPr>
            <a:r>
              <a:rPr lang="fr-FR" sz="2000" b="1" strike="noStrike" spc="-1">
                <a:solidFill>
                  <a:srgbClr val="5495A2"/>
                </a:solidFill>
                <a:latin typeface="Poppins"/>
                <a:ea typeface="DejaVu Sans"/>
              </a:rPr>
              <a:t>RESPECTER </a:t>
            </a:r>
            <a:r>
              <a:rPr lang="fr-FR" sz="2000" b="0" strike="noStrike" spc="-1">
                <a:solidFill>
                  <a:srgbClr val="5495A2"/>
                </a:solidFill>
                <a:latin typeface="Poppins"/>
                <a:ea typeface="DejaVu Sans"/>
              </a:rPr>
              <a:t>le</a:t>
            </a:r>
            <a:r>
              <a:rPr lang="fr-FR" sz="2000" b="1" strike="noStrike" spc="-1">
                <a:solidFill>
                  <a:srgbClr val="5495A2"/>
                </a:solidFill>
                <a:latin typeface="Poppins"/>
                <a:ea typeface="DejaVu Sans"/>
              </a:rPr>
              <a:t> CADRE</a:t>
            </a:r>
            <a:endParaRPr lang="fr-FR" sz="2000" b="0" strike="noStrike" spc="-1">
              <a:latin typeface="Arial"/>
            </a:endParaRPr>
          </a:p>
        </p:txBody>
      </p:sp>
      <p:pic>
        <p:nvPicPr>
          <p:cNvPr id="304" name="Graphique 4"/>
          <p:cNvPicPr/>
          <p:nvPr/>
        </p:nvPicPr>
        <p:blipFill>
          <a:blip r:embed="rId3"/>
          <a:stretch/>
        </p:blipFill>
        <p:spPr>
          <a:xfrm>
            <a:off x="-169920" y="779760"/>
            <a:ext cx="2820960" cy="2820960"/>
          </a:xfrm>
          <a:prstGeom prst="rect">
            <a:avLst/>
          </a:prstGeom>
          <a:ln w="0">
            <a:noFill/>
          </a:ln>
        </p:spPr>
      </p:pic>
      <p:pic>
        <p:nvPicPr>
          <p:cNvPr id="305" name="Graphique 6"/>
          <p:cNvPicPr/>
          <p:nvPr/>
        </p:nvPicPr>
        <p:blipFill>
          <a:blip r:embed="rId4"/>
          <a:stretch/>
        </p:blipFill>
        <p:spPr>
          <a:xfrm>
            <a:off x="4622040" y="2536560"/>
            <a:ext cx="2249640" cy="2249640"/>
          </a:xfrm>
          <a:prstGeom prst="rect">
            <a:avLst/>
          </a:prstGeom>
          <a:ln w="0">
            <a:noFill/>
          </a:ln>
        </p:spPr>
      </p:pic>
      <p:pic>
        <p:nvPicPr>
          <p:cNvPr id="306" name="Graphique 10"/>
          <p:cNvPicPr/>
          <p:nvPr/>
        </p:nvPicPr>
        <p:blipFill>
          <a:blip r:embed="rId5"/>
          <a:stretch/>
        </p:blipFill>
        <p:spPr>
          <a:xfrm>
            <a:off x="6872400" y="1197720"/>
            <a:ext cx="4927320" cy="4927320"/>
          </a:xfrm>
          <a:prstGeom prst="rect">
            <a:avLst/>
          </a:prstGeom>
          <a:ln w="0">
            <a:noFill/>
          </a:ln>
        </p:spPr>
      </p:pic>
      <p:sp>
        <p:nvSpPr>
          <p:cNvPr id="307" name="CustomShape 3"/>
          <p:cNvSpPr/>
          <p:nvPr/>
        </p:nvSpPr>
        <p:spPr>
          <a:xfrm>
            <a:off x="60120" y="140400"/>
            <a:ext cx="1590120" cy="36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08" name="Image 8"/>
          <p:cNvPicPr/>
          <p:nvPr/>
        </p:nvPicPr>
        <p:blipFill>
          <a:blip r:embed="rId6"/>
          <a:stretch/>
        </p:blipFill>
        <p:spPr>
          <a:xfrm>
            <a:off x="249120" y="46800"/>
            <a:ext cx="691200" cy="5997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9DDF"/>
      </a:dk2>
      <a:lt2>
        <a:srgbClr val="F18618"/>
      </a:lt2>
      <a:accent1>
        <a:srgbClr val="6C75B7"/>
      </a:accent1>
      <a:accent2>
        <a:srgbClr val="855FA5"/>
      </a:accent2>
      <a:accent3>
        <a:srgbClr val="9E4694"/>
      </a:accent3>
      <a:accent4>
        <a:srgbClr val="AB2774"/>
      </a:accent4>
      <a:accent5>
        <a:srgbClr val="46BBC3"/>
      </a:accent5>
      <a:accent6>
        <a:srgbClr val="68BD9F"/>
      </a:accent6>
      <a:hlink>
        <a:srgbClr val="AACF80"/>
      </a:hlink>
      <a:folHlink>
        <a:srgbClr val="E4B8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TotalTime>
  <Words>1271</Words>
  <Application>Microsoft Office PowerPoint</Application>
  <PresentationFormat>Grand écran</PresentationFormat>
  <Paragraphs>186</Paragraphs>
  <Slides>18</Slides>
  <Notes>15</Notes>
  <HiddenSlides>0</HiddenSlides>
  <MMClips>0</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18</vt:i4>
      </vt:variant>
    </vt:vector>
  </HeadingPairs>
  <TitlesOfParts>
    <vt:vector size="36" baseType="lpstr">
      <vt:lpstr>Arial</vt:lpstr>
      <vt:lpstr>Arial Black</vt:lpstr>
      <vt:lpstr>Calibri</vt:lpstr>
      <vt:lpstr>Calibri Light</vt:lpstr>
      <vt:lpstr>Marianne</vt:lpstr>
      <vt:lpstr>Marianne ExtraBold</vt:lpstr>
      <vt:lpstr>Poppins</vt:lpstr>
      <vt:lpstr>Poppins Medium</vt:lpstr>
      <vt:lpstr>Poppins Thin</vt:lpstr>
      <vt:lpstr>Symbol</vt:lpstr>
      <vt:lpstr>Times New Roman</vt:lpstr>
      <vt:lpstr>Wingdings</vt:lpstr>
      <vt:lpstr>Office Theme</vt:lpstr>
      <vt:lpstr>Office Theme</vt:lpstr>
      <vt:lpstr>Office Theme</vt:lpstr>
      <vt:lpstr>Office Theme</vt:lpstr>
      <vt:lpstr>Office Theme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ONEPOINT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HOUGRON Bénédicte</dc:creator>
  <dc:description/>
  <cp:lastModifiedBy>benedicte.hougron</cp:lastModifiedBy>
  <cp:revision>7</cp:revision>
  <dcterms:created xsi:type="dcterms:W3CDTF">2023-07-10T17:28:19Z</dcterms:created>
  <dcterms:modified xsi:type="dcterms:W3CDTF">2024-03-19T08:51:37Z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0x0101002FFBDB7EF42E024F86957E946C1F9075</vt:lpwstr>
  </property>
  <property fmtid="{D5CDD505-2E9C-101B-9397-08002B2CF9AE}" pid="4" name="HiddenSlides">
    <vt:i4>5</vt:i4>
  </property>
  <property fmtid="{D5CDD505-2E9C-101B-9397-08002B2CF9AE}" pid="5" name="MediaServiceImageTags">
    <vt:lpwstr/>
  </property>
  <property fmtid="{D5CDD505-2E9C-101B-9397-08002B2CF9AE}" pid="6" name="Notes">
    <vt:i4>18</vt:i4>
  </property>
  <property fmtid="{D5CDD505-2E9C-101B-9397-08002B2CF9AE}" pid="7" name="Order">
    <vt:lpwstr>76400.0000000000</vt:lpwstr>
  </property>
  <property fmtid="{D5CDD505-2E9C-101B-9397-08002B2CF9AE}" pid="8" name="PresentationFormat">
    <vt:lpwstr>Grand écran</vt:lpwstr>
  </property>
  <property fmtid="{D5CDD505-2E9C-101B-9397-08002B2CF9AE}" pid="9" name="Slides">
    <vt:i4>24</vt:i4>
  </property>
  <property fmtid="{D5CDD505-2E9C-101B-9397-08002B2CF9AE}" pid="10" name="TemplateUrl">
    <vt:lpwstr/>
  </property>
  <property fmtid="{D5CDD505-2E9C-101B-9397-08002B2CF9AE}" pid="11" name="TriggerFlowInfo">
    <vt:lpwstr/>
  </property>
  <property fmtid="{D5CDD505-2E9C-101B-9397-08002B2CF9AE}" pid="12" name="_ExtendedDescription">
    <vt:lpwstr/>
  </property>
  <property fmtid="{D5CDD505-2E9C-101B-9397-08002B2CF9AE}" pid="13" name="_SharedFileIndex">
    <vt:lpwstr/>
  </property>
  <property fmtid="{D5CDD505-2E9C-101B-9397-08002B2CF9AE}" pid="14" name="_SourceUrl">
    <vt:lpwstr/>
  </property>
  <property fmtid="{D5CDD505-2E9C-101B-9397-08002B2CF9AE}" pid="15" name="_dlc_DocIdItemGuid">
    <vt:lpwstr>44123e21-e464-4697-8dad-2630246f6776</vt:lpwstr>
  </property>
  <property fmtid="{D5CDD505-2E9C-101B-9397-08002B2CF9AE}" pid="16" name="xd_ProgID">
    <vt:lpwstr/>
  </property>
  <property fmtid="{D5CDD505-2E9C-101B-9397-08002B2CF9AE}" pid="17" name="xd_Signature">
    <vt:lpwstr/>
  </property>
</Properties>
</file>