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0"/>
  </p:notesMasterIdLst>
  <p:sldIdLst>
    <p:sldId id="286" r:id="rId3"/>
    <p:sldId id="256" r:id="rId4"/>
    <p:sldId id="257" r:id="rId5"/>
    <p:sldId id="258" r:id="rId6"/>
    <p:sldId id="259" r:id="rId7"/>
    <p:sldId id="260" r:id="rId8"/>
    <p:sldId id="261" r:id="rId9"/>
  </p:sldIdLst>
  <p:sldSz cx="42803763" cy="3027521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5" d="100"/>
          <a:sy n="25" d="100"/>
        </p:scale>
        <p:origin x="13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latin typeface="Arial"/>
              </a:rPr>
              <a:t>Cliquez pour déplacer la diapo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2000" b="0" strike="noStrike" spc="-1">
                <a:latin typeface="Arial"/>
              </a:rPr>
              <a:t>Cliquez pour modifier le format des notes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&lt;en-tête&gt;</a:t>
            </a: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9176621-BA1F-4699-8F4E-9295D596B185}" type="slidenum">
              <a:rPr lang="fr-FR" sz="1400" b="0" strike="noStrike" spc="-1">
                <a:latin typeface="Times New Roman"/>
              </a:rPr>
              <a:t>‹N°›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0863" cy="3084513"/>
          </a:xfrm>
          <a:prstGeom prst="rect">
            <a:avLst/>
          </a:prstGeom>
        </p:spPr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584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7A02954-31DD-4744-AFF0-8DF7E683D869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</a:t>
            </a:fld>
            <a:endParaRPr lang="fr-FR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0863" cy="3084513"/>
          </a:xfrm>
          <a:prstGeom prst="rect">
            <a:avLst/>
          </a:prstGeom>
        </p:spPr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587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1BF31D3-1B93-445E-A705-620907B257C3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</a:t>
            </a:fld>
            <a:endParaRPr lang="fr-FR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60" y="1143000"/>
            <a:ext cx="4360680" cy="3084480"/>
          </a:xfrm>
          <a:prstGeom prst="rect">
            <a:avLst/>
          </a:prstGeom>
        </p:spPr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590" name="CustomShape 3"/>
          <p:cNvSpPr/>
          <p:nvPr/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6033207-1A9B-48D3-9405-DF8BD4394CED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4</a:t>
            </a:fld>
            <a:endParaRPr lang="fr-FR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0863" cy="3084513"/>
          </a:xfrm>
          <a:prstGeom prst="rect">
            <a:avLst/>
          </a:prstGeom>
        </p:spPr>
      </p:sp>
      <p:sp>
        <p:nvSpPr>
          <p:cNvPr id="5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593" name="CustomShape 3"/>
          <p:cNvSpPr/>
          <p:nvPr/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0C2653B-16B4-4E43-BB7F-9018AA2897C1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5</a:t>
            </a:fld>
            <a:endParaRPr lang="fr-FR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60" y="1143000"/>
            <a:ext cx="4360680" cy="3084480"/>
          </a:xfrm>
          <a:prstGeom prst="rect">
            <a:avLst/>
          </a:prstGeom>
        </p:spPr>
      </p:sp>
      <p:sp>
        <p:nvSpPr>
          <p:cNvPr id="5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596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7F9E839A-1257-434D-A7F4-0502664D4418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6</a:t>
            </a:fld>
            <a:endParaRPr lang="fr-FR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0863" cy="3084513"/>
          </a:xfrm>
          <a:prstGeom prst="rect">
            <a:avLst/>
          </a:prstGeom>
        </p:spPr>
      </p:sp>
      <p:sp>
        <p:nvSpPr>
          <p:cNvPr id="5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599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84861E0-B539-4E75-B8E5-7F5DA5430450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7</a:t>
            </a:fld>
            <a:endParaRPr lang="fr-FR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3852288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2139840" y="16255440"/>
            <a:ext cx="3852288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1879000" y="708408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2139840" y="1625544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21879000" y="1625544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1240416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15164640" y="7084080"/>
            <a:ext cx="1240416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28189440" y="7084080"/>
            <a:ext cx="1240416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2139840" y="16255440"/>
            <a:ext cx="1240416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15164640" y="16255440"/>
            <a:ext cx="1240416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28189440" y="16255440"/>
            <a:ext cx="1240416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2139840" y="7084080"/>
            <a:ext cx="38522880" cy="17559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38522880" cy="17559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18798840" cy="17559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21879000" y="7084080"/>
            <a:ext cx="18798840" cy="17559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2139840" y="1207800"/>
            <a:ext cx="38522880" cy="23435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21879000" y="7084080"/>
            <a:ext cx="18798840" cy="17559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2139840" y="1625544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2139840" y="7084080"/>
            <a:ext cx="38522880" cy="17559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18798840" cy="17559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21879000" y="708408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21879000" y="1625544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21879000" y="708408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2139840" y="16255440"/>
            <a:ext cx="3852288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3852288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2139840" y="16255440"/>
            <a:ext cx="3852288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21879000" y="708408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2139840" y="1625544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21879000" y="1625544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1240416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15164640" y="7084080"/>
            <a:ext cx="1240416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28189440" y="7084080"/>
            <a:ext cx="1240416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2139840" y="16255440"/>
            <a:ext cx="1240416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15164640" y="16255440"/>
            <a:ext cx="1240416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28189440" y="16255440"/>
            <a:ext cx="1240416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38522880" cy="17559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18798840" cy="17559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21879000" y="7084080"/>
            <a:ext cx="18798840" cy="17559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2139840" y="1207800"/>
            <a:ext cx="38522880" cy="23435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21879000" y="7084080"/>
            <a:ext cx="18798840" cy="17559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2139840" y="1625544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18798840" cy="17559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21879000" y="708408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21879000" y="1625544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21879000" y="7084080"/>
            <a:ext cx="1879884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2139840" y="16255440"/>
            <a:ext cx="38522880" cy="837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38522880" cy="17559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2139840" y="1207800"/>
            <a:ext cx="38522880" cy="50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2139840" y="7084080"/>
            <a:ext cx="38522880" cy="17559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alab.gouv.fr/wp-content/uploads/2017/04/ETALAB-Licence-Ouverte-v2.0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png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w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7.pn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6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wmf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10" Type="http://schemas.openxmlformats.org/officeDocument/2006/relationships/image" Target="../media/image33.png"/><Relationship Id="rId4" Type="http://schemas.openxmlformats.org/officeDocument/2006/relationships/image" Target="../media/image8.wmf"/><Relationship Id="rId9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image" Target="../media/image34.png"/><Relationship Id="rId21" Type="http://schemas.openxmlformats.org/officeDocument/2006/relationships/image" Target="../media/image42.png"/><Relationship Id="rId7" Type="http://schemas.openxmlformats.org/officeDocument/2006/relationships/image" Target="../media/image17.jpeg"/><Relationship Id="rId12" Type="http://schemas.openxmlformats.org/officeDocument/2006/relationships/image" Target="../media/image23.jpeg"/><Relationship Id="rId17" Type="http://schemas.openxmlformats.org/officeDocument/2006/relationships/image" Target="../media/image38.png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wmf"/><Relationship Id="rId11" Type="http://schemas.openxmlformats.org/officeDocument/2006/relationships/image" Target="../media/image22.png"/><Relationship Id="rId24" Type="http://schemas.openxmlformats.org/officeDocument/2006/relationships/image" Target="../media/image44.png"/><Relationship Id="rId5" Type="http://schemas.openxmlformats.org/officeDocument/2006/relationships/image" Target="../media/image15.jpeg"/><Relationship Id="rId15" Type="http://schemas.openxmlformats.org/officeDocument/2006/relationships/image" Target="../media/image6.wmf"/><Relationship Id="rId23" Type="http://schemas.openxmlformats.org/officeDocument/2006/relationships/image" Target="../media/image43.png"/><Relationship Id="rId10" Type="http://schemas.openxmlformats.org/officeDocument/2006/relationships/image" Target="../media/image21.png"/><Relationship Id="rId19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19.png"/><Relationship Id="rId14" Type="http://schemas.openxmlformats.org/officeDocument/2006/relationships/image" Target="../media/image37.pn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wmf"/><Relationship Id="rId11" Type="http://schemas.openxmlformats.org/officeDocument/2006/relationships/image" Target="../media/image50.wmf"/><Relationship Id="rId5" Type="http://schemas.openxmlformats.org/officeDocument/2006/relationships/image" Target="../media/image9.wmf"/><Relationship Id="rId10" Type="http://schemas.openxmlformats.org/officeDocument/2006/relationships/image" Target="../media/image6.wmf"/><Relationship Id="rId4" Type="http://schemas.openxmlformats.org/officeDocument/2006/relationships/image" Target="../media/image8.wmf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4.png"/><Relationship Id="rId18" Type="http://schemas.openxmlformats.org/officeDocument/2006/relationships/image" Target="../media/image57.png"/><Relationship Id="rId26" Type="http://schemas.openxmlformats.org/officeDocument/2006/relationships/image" Target="../media/image64.png"/><Relationship Id="rId3" Type="http://schemas.openxmlformats.org/officeDocument/2006/relationships/image" Target="../media/image52.png"/><Relationship Id="rId21" Type="http://schemas.openxmlformats.org/officeDocument/2006/relationships/image" Target="../media/image60.png"/><Relationship Id="rId7" Type="http://schemas.openxmlformats.org/officeDocument/2006/relationships/image" Target="../media/image18.jpe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.wmf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3.jpeg"/><Relationship Id="rId24" Type="http://schemas.openxmlformats.org/officeDocument/2006/relationships/image" Target="../media/image48.png"/><Relationship Id="rId5" Type="http://schemas.openxmlformats.org/officeDocument/2006/relationships/image" Target="../media/image16.wmf"/><Relationship Id="rId15" Type="http://schemas.openxmlformats.org/officeDocument/2006/relationships/image" Target="../media/image49.png"/><Relationship Id="rId23" Type="http://schemas.openxmlformats.org/officeDocument/2006/relationships/image" Target="../media/image62.png"/><Relationship Id="rId10" Type="http://schemas.openxmlformats.org/officeDocument/2006/relationships/image" Target="../media/image22.png"/><Relationship Id="rId19" Type="http://schemas.openxmlformats.org/officeDocument/2006/relationships/image" Target="../media/image58.png"/><Relationship Id="rId4" Type="http://schemas.openxmlformats.org/officeDocument/2006/relationships/image" Target="../media/image15.jpeg"/><Relationship Id="rId9" Type="http://schemas.openxmlformats.org/officeDocument/2006/relationships/image" Target="../media/image21.png"/><Relationship Id="rId14" Type="http://schemas.openxmlformats.org/officeDocument/2006/relationships/image" Target="../media/image55.png"/><Relationship Id="rId22" Type="http://schemas.openxmlformats.org/officeDocument/2006/relationships/image" Target="../media/image61.png"/><Relationship Id="rId27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5F98C1-3B8A-44A4-9B6A-570834B247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716108" y="1654632"/>
            <a:ext cx="5091864" cy="469057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68518C3-0380-4EC2-A042-A3A099BA7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441" y="2370524"/>
            <a:ext cx="9445734" cy="140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21028" tIns="160514" rIns="321028" bIns="1605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210276">
              <a:tabLst>
                <a:tab pos="10745506" algn="ctr"/>
                <a:tab pos="21485439" algn="r"/>
              </a:tabLst>
            </a:pPr>
            <a:r>
              <a:rPr lang="fr-FR" altLang="zh-CN" sz="3511" b="1">
                <a:solidFill>
                  <a:prstClr val="black"/>
                </a:solidFill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Direction régionale de l’environnement, </a:t>
            </a:r>
            <a:br>
              <a:rPr lang="fr-FR" altLang="zh-CN" sz="3511" b="1">
                <a:solidFill>
                  <a:prstClr val="black"/>
                </a:solidFill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lang="fr-FR" altLang="zh-CN" sz="3511" b="1">
                <a:solidFill>
                  <a:prstClr val="black"/>
                </a:solidFill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de l’aménagement et du logement</a:t>
            </a:r>
            <a:endParaRPr lang="fr-FR" altLang="zh-CN" sz="6319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58166C5-BB47-484C-A4D6-4B6DD93C753E}"/>
              </a:ext>
            </a:extLst>
          </p:cNvPr>
          <p:cNvSpPr txBox="1"/>
          <p:nvPr/>
        </p:nvSpPr>
        <p:spPr>
          <a:xfrm>
            <a:off x="2167001" y="6897245"/>
            <a:ext cx="21401881" cy="4522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210276"/>
            <a:r>
              <a:rPr lang="fr-FR" sz="8426" i="1" kern="100" spc="-421" dirty="0">
                <a:solidFill>
                  <a:prstClr val="black"/>
                </a:solidFill>
                <a:latin typeface="Marianne ExtraBold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IMPACCT</a:t>
            </a:r>
            <a:endParaRPr lang="fr-FR" sz="8426" kern="100" spc="-421" dirty="0">
              <a:solidFill>
                <a:prstClr val="black"/>
              </a:solidFill>
              <a:latin typeface="Marianne ExtraBold" panose="02000000000000000000" pitchFamily="50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algn="just" defTabSz="3210276"/>
            <a:r>
              <a:rPr lang="fr-FR" sz="15448" b="1" kern="100" dirty="0">
                <a:solidFill>
                  <a:prstClr val="black"/>
                </a:solidFill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Bretagne</a:t>
            </a:r>
          </a:p>
          <a:p>
            <a:pPr defTabSz="3210276"/>
            <a:r>
              <a:rPr lang="fr-FR" sz="4915" dirty="0">
                <a:solidFill>
                  <a:prstClr val="black"/>
                </a:solidFill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Boîte à outils</a:t>
            </a:r>
            <a:endParaRPr lang="fr-FR" sz="4915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45AE76F-6F65-4A83-9E4F-0C00A3B04092}"/>
              </a:ext>
            </a:extLst>
          </p:cNvPr>
          <p:cNvCxnSpPr>
            <a:cxnSpLocks/>
          </p:cNvCxnSpPr>
          <p:nvPr/>
        </p:nvCxnSpPr>
        <p:spPr>
          <a:xfrm>
            <a:off x="2328944" y="11971865"/>
            <a:ext cx="387992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2600BF20-5700-4A8B-B7BF-FEEBC6AA0DFB}"/>
              </a:ext>
            </a:extLst>
          </p:cNvPr>
          <p:cNvGraphicFramePr>
            <a:graphicFrameLocks noGrp="1"/>
          </p:cNvGraphicFramePr>
          <p:nvPr/>
        </p:nvGraphicFramePr>
        <p:xfrm>
          <a:off x="2885354" y="14623750"/>
          <a:ext cx="38242855" cy="7431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6359">
                  <a:extLst>
                    <a:ext uri="{9D8B030D-6E8A-4147-A177-3AD203B41FA5}">
                      <a16:colId xmlns:a16="http://schemas.microsoft.com/office/drawing/2014/main" val="2416868706"/>
                    </a:ext>
                  </a:extLst>
                </a:gridCol>
                <a:gridCol w="16556735">
                  <a:extLst>
                    <a:ext uri="{9D8B030D-6E8A-4147-A177-3AD203B41FA5}">
                      <a16:colId xmlns:a16="http://schemas.microsoft.com/office/drawing/2014/main" val="268093817"/>
                    </a:ext>
                  </a:extLst>
                </a:gridCol>
                <a:gridCol w="19469761">
                  <a:extLst>
                    <a:ext uri="{9D8B030D-6E8A-4147-A177-3AD203B41FA5}">
                      <a16:colId xmlns:a16="http://schemas.microsoft.com/office/drawing/2014/main" val="2920981968"/>
                    </a:ext>
                  </a:extLst>
                </a:gridCol>
              </a:tblGrid>
              <a:tr h="5136884">
                <a:tc gridSpan="2">
                  <a:txBody>
                    <a:bodyPr/>
                    <a:lstStyle/>
                    <a:p>
                      <a:pPr algn="just"/>
                      <a:endParaRPr lang="fr-FR" sz="3900" kern="100" dirty="0">
                        <a:effectLst/>
                        <a:latin typeface="Marianne" panose="02000000000000000000" pitchFamily="50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22615" marR="122615" marT="122615" marB="1226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44145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FR" sz="9100" b="1" kern="100" dirty="0">
                          <a:effectLst/>
                          <a:latin typeface="Marianne" panose="02000000000000000000" pitchFamily="50" charset="0"/>
                        </a:rPr>
                        <a:t>Imaginer les modes de vie des Bretons à horizon 2050</a:t>
                      </a:r>
                    </a:p>
                    <a:p>
                      <a:pPr marR="179705" algn="l"/>
                      <a:r>
                        <a:rPr lang="fr-FR" sz="3500" kern="100" dirty="0">
                          <a:effectLst/>
                          <a:latin typeface="Marianne" panose="02000000000000000000" pitchFamily="50" charset="0"/>
                        </a:rPr>
                        <a:t>Démarche de prospective IMPACCT sur l’adaptation au changement climatique et l’évolution des modes de vie en Bretagne à horizon 2050</a:t>
                      </a:r>
                    </a:p>
                    <a:p>
                      <a:pPr marR="179705" algn="just"/>
                      <a:r>
                        <a:rPr lang="fr-FR" sz="3500" kern="100" dirty="0">
                          <a:effectLst/>
                          <a:latin typeface="Marianne" panose="02000000000000000000" pitchFamily="50" charset="0"/>
                        </a:rPr>
                        <a:t> </a:t>
                      </a:r>
                      <a:endParaRPr lang="fr-FR" sz="3500" kern="100" dirty="0">
                        <a:effectLst/>
                        <a:latin typeface="Marianne" panose="02000000000000000000" pitchFamily="50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22615" marR="122615" marT="122615" marB="1226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41056"/>
                  </a:ext>
                </a:extLst>
              </a:tr>
              <a:tr h="2294904">
                <a:tc>
                  <a:txBody>
                    <a:bodyPr/>
                    <a:lstStyle/>
                    <a:p>
                      <a:pPr algn="just"/>
                      <a:endParaRPr lang="fr-FR" sz="3200" kern="100" dirty="0">
                        <a:effectLst/>
                        <a:latin typeface="Marianne" panose="02000000000000000000" pitchFamily="50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22615" marR="122615" marT="122615" marB="12261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E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3500" kern="100" dirty="0">
                          <a:effectLst/>
                        </a:rPr>
                        <a:t> </a:t>
                      </a:r>
                      <a:r>
                        <a:rPr lang="fr-FR" sz="3500" u="sng" kern="100" dirty="0">
                          <a:effectLst/>
                          <a:hlinkClick r:id="rId3"/>
                        </a:rPr>
                        <a:t>LICENCE OUVERTE</a:t>
                      </a:r>
                      <a:endParaRPr lang="fr-FR" sz="2800" kern="100" dirty="0">
                        <a:effectLst/>
                      </a:endParaRPr>
                    </a:p>
                    <a:p>
                      <a:pPr algn="just"/>
                      <a:r>
                        <a:rPr lang="fr-FR" sz="3500" u="sng" kern="100" dirty="0">
                          <a:effectLst/>
                          <a:hlinkClick r:id="rId3"/>
                        </a:rPr>
                        <a:t>OPEN LICENCE</a:t>
                      </a:r>
                      <a:endParaRPr lang="fr-FR" sz="2800" kern="100" dirty="0">
                        <a:effectLst/>
                        <a:latin typeface="Marianne" panose="02000000000000000000" pitchFamily="50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E5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3600" dirty="0"/>
                    </a:p>
                  </a:txBody>
                  <a:tcPr marL="321028" marR="321028" marT="160514" marB="1605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270208"/>
                  </a:ext>
                </a:extLst>
              </a:tr>
            </a:tbl>
          </a:graphicData>
        </a:graphic>
      </p:graphicFrame>
      <p:pic>
        <p:nvPicPr>
          <p:cNvPr id="23" name="Image1">
            <a:extLst>
              <a:ext uri="{FF2B5EF4-FFF2-40B4-BE49-F238E27FC236}">
                <a16:creationId xmlns:a16="http://schemas.microsoft.com/office/drawing/2014/main" id="{52097264-00A7-4E69-8949-9059BF0E2C3A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62180" y="19410957"/>
            <a:ext cx="2095601" cy="2690841"/>
          </a:xfrm>
          <a:prstGeom prst="rect">
            <a:avLst/>
          </a:prstGeom>
        </p:spPr>
      </p:pic>
      <p:pic>
        <p:nvPicPr>
          <p:cNvPr id="24" name="Image 23" descr="Une image contenant intérieur, personne, table, plancher&#10;&#10;Description générée automatiquement">
            <a:extLst>
              <a:ext uri="{FF2B5EF4-FFF2-40B4-BE49-F238E27FC236}">
                <a16:creationId xmlns:a16="http://schemas.microsoft.com/office/drawing/2014/main" id="{3C1B1CA0-22B3-4A0D-B966-9E769B88C27C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885354" y="14789416"/>
            <a:ext cx="18565016" cy="4681577"/>
          </a:xfrm>
          <a:prstGeom prst="rect">
            <a:avLst/>
          </a:prstGeom>
          <a:ln w="0"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E983992-7A4A-4B9E-95F6-7B16EE520F1F}"/>
              </a:ext>
            </a:extLst>
          </p:cNvPr>
          <p:cNvSpPr txBox="1"/>
          <p:nvPr/>
        </p:nvSpPr>
        <p:spPr>
          <a:xfrm>
            <a:off x="17256176" y="9445594"/>
            <a:ext cx="23872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10276"/>
            <a:r>
              <a:rPr lang="fr-FR" sz="7200" b="1" kern="100">
                <a:solidFill>
                  <a:prstClr val="black"/>
                </a:solidFill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Annexe 3. </a:t>
            </a:r>
            <a:r>
              <a:rPr lang="fr-FR" sz="7200" b="1" kern="100" dirty="0">
                <a:solidFill>
                  <a:prstClr val="black"/>
                </a:solidFill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Exemples de posters enjeux des territoires</a:t>
            </a:r>
            <a:endParaRPr lang="fr-FR" sz="7200" dirty="0">
              <a:solidFill>
                <a:prstClr val="black"/>
              </a:solidFill>
              <a:latin typeface="Marianne" panose="02000000000000000000" pitchFamily="50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62FE59B-CC91-4732-A61B-FBD7B02B7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5354" y="23449836"/>
            <a:ext cx="36817596" cy="413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19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1"/>
          <p:cNvGrpSpPr/>
          <p:nvPr/>
        </p:nvGrpSpPr>
        <p:grpSpPr>
          <a:xfrm>
            <a:off x="468360" y="4263480"/>
            <a:ext cx="41677920" cy="22079880"/>
            <a:chOff x="468360" y="4263480"/>
            <a:chExt cx="41677920" cy="22079880"/>
          </a:xfrm>
        </p:grpSpPr>
        <p:pic>
          <p:nvPicPr>
            <p:cNvPr id="83" name="Image 31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468360" y="4263480"/>
              <a:ext cx="41677920" cy="22079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4" name="CustomShape 2"/>
            <p:cNvSpPr/>
            <p:nvPr/>
          </p:nvSpPr>
          <p:spPr>
            <a:xfrm>
              <a:off x="19058040" y="24242040"/>
              <a:ext cx="4003920" cy="603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85" name="CustomShape 3"/>
          <p:cNvSpPr/>
          <p:nvPr/>
        </p:nvSpPr>
        <p:spPr>
          <a:xfrm>
            <a:off x="12925800" y="6274800"/>
            <a:ext cx="105840" cy="17529840"/>
          </a:xfrm>
          <a:prstGeom prst="roundRect">
            <a:avLst>
              <a:gd name="adj" fmla="val 50000"/>
            </a:avLst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" name="Line 4"/>
          <p:cNvSpPr/>
          <p:nvPr/>
        </p:nvSpPr>
        <p:spPr>
          <a:xfrm>
            <a:off x="876600" y="29631600"/>
            <a:ext cx="18360000" cy="360"/>
          </a:xfrm>
          <a:prstGeom prst="line">
            <a:avLst/>
          </a:prstGeom>
          <a:ln>
            <a:solidFill>
              <a:srgbClr val="C9C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Line 5"/>
          <p:cNvSpPr/>
          <p:nvPr/>
        </p:nvSpPr>
        <p:spPr>
          <a:xfrm>
            <a:off x="23527800" y="29631600"/>
            <a:ext cx="18360000" cy="360"/>
          </a:xfrm>
          <a:prstGeom prst="line">
            <a:avLst/>
          </a:prstGeom>
          <a:ln>
            <a:solidFill>
              <a:srgbClr val="C9C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CustomShape 6"/>
          <p:cNvSpPr/>
          <p:nvPr/>
        </p:nvSpPr>
        <p:spPr>
          <a:xfrm>
            <a:off x="20421000" y="25647840"/>
            <a:ext cx="1692720" cy="644400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89" name="Group 7"/>
          <p:cNvGrpSpPr/>
          <p:nvPr/>
        </p:nvGrpSpPr>
        <p:grpSpPr>
          <a:xfrm>
            <a:off x="19781280" y="28933200"/>
            <a:ext cx="2996640" cy="1268640"/>
            <a:chOff x="19781280" y="28933200"/>
            <a:chExt cx="2996640" cy="1268640"/>
          </a:xfrm>
        </p:grpSpPr>
        <p:pic>
          <p:nvPicPr>
            <p:cNvPr id="90" name="Image 8"/>
            <p:cNvPicPr/>
            <p:nvPr/>
          </p:nvPicPr>
          <p:blipFill>
            <a:blip r:embed="rId4"/>
            <a:stretch/>
          </p:blipFill>
          <p:spPr>
            <a:xfrm>
              <a:off x="19781280" y="29093400"/>
              <a:ext cx="1277280" cy="1108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1" name="Image 20"/>
            <p:cNvPicPr/>
            <p:nvPr/>
          </p:nvPicPr>
          <p:blipFill>
            <a:blip r:embed="rId5"/>
            <a:stretch/>
          </p:blipFill>
          <p:spPr>
            <a:xfrm>
              <a:off x="21483360" y="28933200"/>
              <a:ext cx="1294560" cy="12294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92" name="Group 8"/>
          <p:cNvGrpSpPr/>
          <p:nvPr/>
        </p:nvGrpSpPr>
        <p:grpSpPr>
          <a:xfrm>
            <a:off x="3853080" y="6452280"/>
            <a:ext cx="9779400" cy="3160800"/>
            <a:chOff x="3853080" y="6452280"/>
            <a:chExt cx="9779400" cy="3160800"/>
          </a:xfrm>
        </p:grpSpPr>
        <p:sp>
          <p:nvSpPr>
            <p:cNvPr id="93" name="CustomShape 9"/>
            <p:cNvSpPr/>
            <p:nvPr/>
          </p:nvSpPr>
          <p:spPr>
            <a:xfrm>
              <a:off x="3853080" y="7155720"/>
              <a:ext cx="8772120" cy="2457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marL="457200"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  <a:p>
              <a:pPr marL="457200">
                <a:lnSpc>
                  <a:spcPct val="100000"/>
                </a:lnSpc>
              </a:pPr>
              <a:r>
                <a:rPr lang="fr-FR" sz="34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Préserver notre environnement et valoriser nos ressources</a:t>
              </a:r>
              <a:endParaRPr lang="fr-FR" sz="34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Concilier usages de l’eau et protection des milieux naturels</a:t>
              </a:r>
              <a:endParaRPr lang="fr-FR" sz="20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Réduire et valoriser nos déchets</a:t>
              </a:r>
              <a:endParaRPr lang="fr-FR" sz="20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Accompagner la transition énergétique</a:t>
              </a:r>
              <a:endParaRPr lang="fr-FR" sz="2000" b="0" strike="noStrike" spc="-1">
                <a:latin typeface="Arial"/>
              </a:endParaRPr>
            </a:p>
          </p:txBody>
        </p:sp>
        <p:grpSp>
          <p:nvGrpSpPr>
            <p:cNvPr id="94" name="Group 10"/>
            <p:cNvGrpSpPr/>
            <p:nvPr/>
          </p:nvGrpSpPr>
          <p:grpSpPr>
            <a:xfrm>
              <a:off x="12227040" y="6452280"/>
              <a:ext cx="1405440" cy="1405440"/>
              <a:chOff x="12227040" y="6452280"/>
              <a:chExt cx="1405440" cy="1405440"/>
            </a:xfrm>
          </p:grpSpPr>
          <p:sp>
            <p:nvSpPr>
              <p:cNvPr id="95" name="CustomShape 11"/>
              <p:cNvSpPr/>
              <p:nvPr/>
            </p:nvSpPr>
            <p:spPr>
              <a:xfrm>
                <a:off x="12227040" y="6452280"/>
                <a:ext cx="1405440" cy="1405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02423" sx="97580" sy="97580" algn="br" rotWithShape="0">
                  <a:srgbClr val="5495A2">
                    <a:alpha val="3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96" name="Image 60"/>
              <p:cNvPicPr/>
              <p:nvPr/>
            </p:nvPicPr>
            <p:blipFill>
              <a:blip r:embed="rId6"/>
              <a:stretch/>
            </p:blipFill>
            <p:spPr>
              <a:xfrm>
                <a:off x="12602160" y="6694200"/>
                <a:ext cx="681120" cy="95976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grpSp>
        <p:nvGrpSpPr>
          <p:cNvPr id="97" name="Group 12"/>
          <p:cNvGrpSpPr/>
          <p:nvPr/>
        </p:nvGrpSpPr>
        <p:grpSpPr>
          <a:xfrm>
            <a:off x="3853080" y="9968760"/>
            <a:ext cx="9774360" cy="6641280"/>
            <a:chOff x="3853080" y="9968760"/>
            <a:chExt cx="9774360" cy="6641280"/>
          </a:xfrm>
        </p:grpSpPr>
        <p:sp>
          <p:nvSpPr>
            <p:cNvPr id="98" name="CustomShape 13"/>
            <p:cNvSpPr/>
            <p:nvPr/>
          </p:nvSpPr>
          <p:spPr>
            <a:xfrm>
              <a:off x="3853080" y="10672200"/>
              <a:ext cx="8774640" cy="5937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marL="457200"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  <a:p>
              <a:pPr marL="457200">
                <a:lnSpc>
                  <a:spcPct val="100000"/>
                </a:lnSpc>
              </a:pPr>
              <a:r>
                <a:rPr lang="fr-FR" sz="34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Mobiliser nos ressources au service d’une collaboration efficace</a:t>
              </a:r>
              <a:endParaRPr lang="fr-FR" sz="34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Garantir une gouvernance locale qui respecte le rôle de chacun</a:t>
              </a:r>
              <a:endParaRPr lang="fr-FR" sz="20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Coopérer entre nos collectivités et organiser les solidarités</a:t>
              </a:r>
              <a:endParaRPr lang="fr-FR" sz="20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Consolider le fonctionnement de notre organisation</a:t>
              </a:r>
              <a:endParaRPr lang="fr-FR" sz="20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20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2000" b="0" strike="noStrike" spc="-1">
                <a:latin typeface="Arial"/>
              </a:endParaRPr>
            </a:p>
            <a:p>
              <a:pPr marL="457200">
                <a:lnSpc>
                  <a:spcPct val="100000"/>
                </a:lnSpc>
              </a:pPr>
              <a:r>
                <a:rPr lang="fr-FR" sz="34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Capitaliser sur notre qualité de vie, le bien-être et les liens sociaux</a:t>
              </a:r>
              <a:endParaRPr lang="fr-FR" sz="34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Promouvoir des services petite enfance au plus près des besoins des familles</a:t>
              </a:r>
              <a:endParaRPr lang="fr-FR" sz="20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Agir pour tous les jeunes de 15 à 30 ans</a:t>
              </a:r>
              <a:endParaRPr lang="fr-FR" sz="20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Renforcer le lien social et les solidarités</a:t>
              </a:r>
              <a:endParaRPr lang="fr-FR" sz="20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Valoriser la culture et le patrimoine</a:t>
              </a:r>
              <a:endParaRPr lang="fr-FR" sz="20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Amplifier la dynamique sportive en s’appuyant sur nos atouts</a:t>
              </a:r>
              <a:endParaRPr lang="fr-FR" sz="2000" b="0" strike="noStrike" spc="-1">
                <a:latin typeface="Arial"/>
              </a:endParaRPr>
            </a:p>
          </p:txBody>
        </p:sp>
        <p:grpSp>
          <p:nvGrpSpPr>
            <p:cNvPr id="99" name="Group 14"/>
            <p:cNvGrpSpPr/>
            <p:nvPr/>
          </p:nvGrpSpPr>
          <p:grpSpPr>
            <a:xfrm>
              <a:off x="12222000" y="9968760"/>
              <a:ext cx="1405440" cy="1405440"/>
              <a:chOff x="12222000" y="9968760"/>
              <a:chExt cx="1405440" cy="1405440"/>
            </a:xfrm>
          </p:grpSpPr>
          <p:sp>
            <p:nvSpPr>
              <p:cNvPr id="100" name="CustomShape 15"/>
              <p:cNvSpPr/>
              <p:nvPr/>
            </p:nvSpPr>
            <p:spPr>
              <a:xfrm>
                <a:off x="12222000" y="9968760"/>
                <a:ext cx="1405440" cy="1405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02423" sx="97580" sy="97580" algn="br" rotWithShape="0">
                  <a:srgbClr val="5495A2">
                    <a:alpha val="3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101" name="Image 63"/>
              <p:cNvPicPr/>
              <p:nvPr/>
            </p:nvPicPr>
            <p:blipFill>
              <a:blip r:embed="rId7"/>
              <a:stretch/>
            </p:blipFill>
            <p:spPr>
              <a:xfrm>
                <a:off x="12330360" y="10434600"/>
                <a:ext cx="1194840" cy="50148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grpSp>
        <p:nvGrpSpPr>
          <p:cNvPr id="102" name="Group 16"/>
          <p:cNvGrpSpPr/>
          <p:nvPr/>
        </p:nvGrpSpPr>
        <p:grpSpPr>
          <a:xfrm>
            <a:off x="3853080" y="17002800"/>
            <a:ext cx="9774360" cy="3161160"/>
            <a:chOff x="3853080" y="17002800"/>
            <a:chExt cx="9774360" cy="3161160"/>
          </a:xfrm>
        </p:grpSpPr>
        <p:sp>
          <p:nvSpPr>
            <p:cNvPr id="103" name="CustomShape 17"/>
            <p:cNvSpPr/>
            <p:nvPr/>
          </p:nvSpPr>
          <p:spPr>
            <a:xfrm>
              <a:off x="3853080" y="17706600"/>
              <a:ext cx="8772120" cy="2457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marL="457200"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  <a:p>
              <a:pPr marL="457200">
                <a:lnSpc>
                  <a:spcPct val="100000"/>
                </a:lnSpc>
              </a:pPr>
              <a:r>
                <a:rPr lang="fr-FR" sz="34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Soutenir notre économie au plus près des acteurs</a:t>
              </a:r>
              <a:endParaRPr lang="fr-FR" sz="34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Concilier usages de l’eau et protection des milieux naturels</a:t>
              </a:r>
              <a:endParaRPr lang="fr-FR" sz="20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Réduire et valoriser nos déchets</a:t>
              </a:r>
              <a:endParaRPr lang="fr-FR" sz="20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Accompagner la transition énergétique</a:t>
              </a:r>
              <a:endParaRPr lang="fr-FR" sz="2000" b="0" strike="noStrike" spc="-1">
                <a:latin typeface="Arial"/>
              </a:endParaRPr>
            </a:p>
          </p:txBody>
        </p:sp>
        <p:grpSp>
          <p:nvGrpSpPr>
            <p:cNvPr id="104" name="Group 18"/>
            <p:cNvGrpSpPr/>
            <p:nvPr/>
          </p:nvGrpSpPr>
          <p:grpSpPr>
            <a:xfrm>
              <a:off x="12222000" y="17002800"/>
              <a:ext cx="1405440" cy="1405440"/>
              <a:chOff x="12222000" y="17002800"/>
              <a:chExt cx="1405440" cy="1405440"/>
            </a:xfrm>
          </p:grpSpPr>
          <p:sp>
            <p:nvSpPr>
              <p:cNvPr id="105" name="CustomShape 19"/>
              <p:cNvSpPr/>
              <p:nvPr/>
            </p:nvSpPr>
            <p:spPr>
              <a:xfrm>
                <a:off x="12222000" y="17002800"/>
                <a:ext cx="1405440" cy="1405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02423" sx="97580" sy="97580" algn="br" rotWithShape="0">
                  <a:srgbClr val="5495A2">
                    <a:alpha val="3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106" name="Image 76"/>
              <p:cNvPicPr/>
              <p:nvPr/>
            </p:nvPicPr>
            <p:blipFill>
              <a:blip r:embed="rId8"/>
              <a:stretch/>
            </p:blipFill>
            <p:spPr>
              <a:xfrm>
                <a:off x="12449880" y="17211600"/>
                <a:ext cx="904680" cy="96048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107" name="CustomShape 20"/>
          <p:cNvSpPr/>
          <p:nvPr/>
        </p:nvSpPr>
        <p:spPr>
          <a:xfrm>
            <a:off x="29212920" y="14503680"/>
            <a:ext cx="262080" cy="129816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" name="CustomShape 21"/>
          <p:cNvSpPr/>
          <p:nvPr/>
        </p:nvSpPr>
        <p:spPr>
          <a:xfrm rot="5400000">
            <a:off x="29719440" y="14605200"/>
            <a:ext cx="429840" cy="129816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09" name="Group 22"/>
          <p:cNvGrpSpPr/>
          <p:nvPr/>
        </p:nvGrpSpPr>
        <p:grpSpPr>
          <a:xfrm>
            <a:off x="3853080" y="20543760"/>
            <a:ext cx="9779400" cy="3161160"/>
            <a:chOff x="3853080" y="20543760"/>
            <a:chExt cx="9779400" cy="3161160"/>
          </a:xfrm>
        </p:grpSpPr>
        <p:sp>
          <p:nvSpPr>
            <p:cNvPr id="110" name="CustomShape 23"/>
            <p:cNvSpPr/>
            <p:nvPr/>
          </p:nvSpPr>
          <p:spPr>
            <a:xfrm>
              <a:off x="3853080" y="21247560"/>
              <a:ext cx="8772120" cy="2457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marL="457200"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  <a:p>
              <a:pPr marL="457200">
                <a:lnSpc>
                  <a:spcPct val="100000"/>
                </a:lnSpc>
              </a:pPr>
              <a:r>
                <a:rPr lang="fr-FR" sz="34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Aménager notre territoire en préservant nos équilibres </a:t>
              </a:r>
              <a:endParaRPr lang="fr-FR" sz="34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Permettre à chacun de se loger</a:t>
              </a:r>
              <a:endParaRPr lang="fr-FR" sz="20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Faciliter les déplacements sur le territoire</a:t>
              </a:r>
              <a:endParaRPr lang="fr-FR" sz="20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Renforcer la connectivité du territoire</a:t>
              </a:r>
              <a:endParaRPr lang="fr-FR" sz="2000" b="0" strike="noStrike" spc="-1">
                <a:latin typeface="Arial"/>
              </a:endParaRPr>
            </a:p>
          </p:txBody>
        </p:sp>
        <p:grpSp>
          <p:nvGrpSpPr>
            <p:cNvPr id="111" name="Group 24"/>
            <p:cNvGrpSpPr/>
            <p:nvPr/>
          </p:nvGrpSpPr>
          <p:grpSpPr>
            <a:xfrm>
              <a:off x="12227040" y="20543760"/>
              <a:ext cx="1405440" cy="1405440"/>
              <a:chOff x="12227040" y="20543760"/>
              <a:chExt cx="1405440" cy="1405440"/>
            </a:xfrm>
          </p:grpSpPr>
          <p:sp>
            <p:nvSpPr>
              <p:cNvPr id="112" name="CustomShape 25"/>
              <p:cNvSpPr/>
              <p:nvPr/>
            </p:nvSpPr>
            <p:spPr>
              <a:xfrm>
                <a:off x="12227040" y="20543760"/>
                <a:ext cx="1405440" cy="1405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02423" sx="97580" sy="97580" algn="br" rotWithShape="0">
                  <a:srgbClr val="5495A2">
                    <a:alpha val="3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113" name="Graphique 103"/>
              <p:cNvPicPr/>
              <p:nvPr/>
            </p:nvPicPr>
            <p:blipFill>
              <a:blip r:embed="rId9"/>
              <a:stretch/>
            </p:blipFill>
            <p:spPr>
              <a:xfrm>
                <a:off x="12317400" y="20620800"/>
                <a:ext cx="1251360" cy="125136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114" name="CustomShape 26"/>
          <p:cNvSpPr/>
          <p:nvPr/>
        </p:nvSpPr>
        <p:spPr>
          <a:xfrm>
            <a:off x="29711520" y="7035120"/>
            <a:ext cx="11067840" cy="359280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endParaRPr lang="fr-FR" sz="1800" b="0" strike="noStrike" spc="-1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28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Penser et promouvoir une architecture bioclimatique qui prenne en compte le confort d’été</a:t>
            </a:r>
            <a:endParaRPr lang="fr-FR" sz="28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Maîtriser la consommation d'espace et le changement d'affectation des sols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Adapter les zones bâties et l’habitat aux risques et enjeux identifiés : inondations, tempêtes submersions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Atténuer les fortes chaleurs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Développer des centralités secondaires afin de réduire les distances et les déplacements entre services, emplois et logements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Sécuriser les réseaux de transport de personnes et de marchandises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15" name="CustomShape 27"/>
          <p:cNvSpPr/>
          <p:nvPr/>
        </p:nvSpPr>
        <p:spPr>
          <a:xfrm>
            <a:off x="29711520" y="10842840"/>
            <a:ext cx="11067840" cy="220752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endParaRPr lang="fr-FR" sz="1800" b="0" strike="noStrike" spc="-1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28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Repenser les usages, l'offre touristique et les équipements pour un tourisme plus durable</a:t>
            </a:r>
            <a:endParaRPr lang="fr-FR" sz="28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Développer une approche raisonnée du patrimoine naturel côtier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Anticiper la morphologie côtière de demain pour développer de nouvelles activités ou relocaliser les activités existantes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16" name="CustomShape 28"/>
          <p:cNvSpPr/>
          <p:nvPr/>
        </p:nvSpPr>
        <p:spPr>
          <a:xfrm>
            <a:off x="29711520" y="20157120"/>
            <a:ext cx="11067840" cy="206820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endParaRPr lang="fr-FR" sz="1800" b="0" strike="noStrike" spc="-1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28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Mettre en place des dispositifs de protections et d'assistance à la population âgée</a:t>
            </a:r>
            <a:endParaRPr lang="fr-FR" sz="28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Anticiper les épisodes extrêmes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Préparer les services de secours à ces situations extrêmes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17" name="CustomShape 29"/>
          <p:cNvSpPr/>
          <p:nvPr/>
        </p:nvSpPr>
        <p:spPr>
          <a:xfrm>
            <a:off x="29711520" y="22425840"/>
            <a:ext cx="11067840" cy="373212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9144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endParaRPr lang="fr-FR" sz="1800" b="0" strike="noStrike" spc="-1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28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Préserver les zones sensibles, la beauté et la richesse du territoire qui en fait son attractivité</a:t>
            </a:r>
            <a:endParaRPr lang="fr-FR" sz="28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Pas de spécificité ?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Préserver des sols riches en carbone et valoriser les produits bois en gérant de manière durable les forêts et le bocage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Développer des filières agricoles économes en eau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Maintenir ou rétablir une diversité des milieux, des pratiques culturales et des sols pour permettre un maintien des capacités d’adaptation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Intégrer la biodiversité dans chaque nouveau projet d’aménagement et dans chaque décision politique 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18" name="CustomShape 30"/>
          <p:cNvSpPr/>
          <p:nvPr/>
        </p:nvSpPr>
        <p:spPr>
          <a:xfrm>
            <a:off x="3526920" y="4535640"/>
            <a:ext cx="9288720" cy="138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120" tIns="160560" rIns="321120" bIns="16056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7000" b="1" strike="noStrike" spc="-1">
                <a:solidFill>
                  <a:srgbClr val="FFFFFF"/>
                </a:solidFill>
                <a:highlight>
                  <a:srgbClr val="5495A2"/>
                </a:highlight>
                <a:latin typeface="Poppins"/>
                <a:ea typeface="DejaVu Sans"/>
              </a:rPr>
              <a:t> Enjeux </a:t>
            </a:r>
            <a:endParaRPr lang="fr-FR" sz="7000" b="0" strike="noStrike" spc="-1">
              <a:latin typeface="Arial"/>
            </a:endParaRPr>
          </a:p>
        </p:txBody>
      </p:sp>
      <p:grpSp>
        <p:nvGrpSpPr>
          <p:cNvPr id="119" name="Group 31"/>
          <p:cNvGrpSpPr/>
          <p:nvPr/>
        </p:nvGrpSpPr>
        <p:grpSpPr>
          <a:xfrm>
            <a:off x="5033160" y="31320"/>
            <a:ext cx="33634080" cy="2246760"/>
            <a:chOff x="5033160" y="31320"/>
            <a:chExt cx="33634080" cy="2246760"/>
          </a:xfrm>
        </p:grpSpPr>
        <p:sp>
          <p:nvSpPr>
            <p:cNvPr id="120" name="CustomShape 32"/>
            <p:cNvSpPr/>
            <p:nvPr/>
          </p:nvSpPr>
          <p:spPr>
            <a:xfrm>
              <a:off x="5033160" y="31320"/>
              <a:ext cx="33634080" cy="2246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1120" tIns="160560" rIns="321120" bIns="16056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264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AURAY QUIBERON TERRE ATLANTIQUE</a:t>
              </a:r>
              <a:endParaRPr lang="fr-FR" sz="12640" b="0" strike="noStrike" spc="-1">
                <a:latin typeface="Arial"/>
              </a:endParaRPr>
            </a:p>
          </p:txBody>
        </p:sp>
        <p:pic>
          <p:nvPicPr>
            <p:cNvPr id="121" name="Graphique 138"/>
            <p:cNvPicPr/>
            <p:nvPr/>
          </p:nvPicPr>
          <p:blipFill>
            <a:blip r:embed="rId10"/>
            <a:stretch/>
          </p:blipFill>
          <p:spPr>
            <a:xfrm>
              <a:off x="5767560" y="426960"/>
              <a:ext cx="943920" cy="12088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22" name="CustomShape 33"/>
          <p:cNvSpPr/>
          <p:nvPr/>
        </p:nvSpPr>
        <p:spPr>
          <a:xfrm>
            <a:off x="29477160" y="4535640"/>
            <a:ext cx="12668760" cy="30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120" tIns="160560" rIns="321120" bIns="16056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7000" b="1" strike="noStrike" spc="-1">
                <a:solidFill>
                  <a:srgbClr val="FFFFFF"/>
                </a:solidFill>
                <a:highlight>
                  <a:srgbClr val="5495A2"/>
                </a:highlight>
                <a:latin typeface="Poppins"/>
                <a:ea typeface="DejaVu Sans"/>
              </a:rPr>
              <a:t>Enjeux prioritaires </a:t>
            </a:r>
            <a:r>
              <a:rPr lang="fr-FR" sz="3600" b="1" strike="noStrike" spc="-1">
                <a:solidFill>
                  <a:srgbClr val="FFFFFF"/>
                </a:solidFill>
                <a:highlight>
                  <a:srgbClr val="5495A2"/>
                </a:highlight>
                <a:latin typeface="Poppins"/>
                <a:ea typeface="DejaVu Sans"/>
              </a:rPr>
              <a:t>figurant en synthèse du volet vulnérabilité du diagnostic du PCAET et dans la synthèse grand public du PCAET</a:t>
            </a:r>
            <a:endParaRPr lang="fr-FR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3600" b="0" strike="noStrike" spc="-1">
              <a:latin typeface="Arial"/>
            </a:endParaRPr>
          </a:p>
        </p:txBody>
      </p:sp>
      <p:sp>
        <p:nvSpPr>
          <p:cNvPr id="123" name="CustomShape 34"/>
          <p:cNvSpPr/>
          <p:nvPr/>
        </p:nvSpPr>
        <p:spPr>
          <a:xfrm>
            <a:off x="29711520" y="13273200"/>
            <a:ext cx="11067840" cy="373212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endParaRPr lang="fr-FR" sz="1800" b="0" strike="noStrike" spc="-1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28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Permettre le maintien des conditions d'une agriculture d'élevage qui stocke du carbone grâce aux prairies pâturées</a:t>
            </a:r>
            <a:endParaRPr lang="fr-FR" sz="28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Identifier et anticiper la perte des terres agricoles littorales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Prévoir une gestion concertée de la ressource en eau pour éviter les conflits d’usage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Allonger les rotations des cultures et diversifier les assolements pour lisser les revenus :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introduction de cultures et de variétés plus résistantes à la sécheresse ou à moindres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besoins en eau, de cultures intermédiaires ou dérobées favorisant les enracinements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Soutien à l’installation d’exploitations pratiquant une agriculture diversifiée dans le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périurbain pour faciliter le commerce de proximité, préserver la qualité des paysages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périurbains, limiter l’artificialisation et l’étalement urbain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24" name="CustomShape 35"/>
          <p:cNvSpPr/>
          <p:nvPr/>
        </p:nvSpPr>
        <p:spPr>
          <a:xfrm>
            <a:off x="29711520" y="17184960"/>
            <a:ext cx="11067840" cy="277236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</a:pPr>
            <a:r>
              <a:rPr lang="fr-FR" sz="28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Accompagner l'agriculture, la conchyliculture et la pêche pour que ces secteurs primaires trouvent des solutions d'adaptation</a:t>
            </a:r>
            <a:endParaRPr lang="fr-FR" sz="28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Anticiper des événements climatiques extrêmes plus fréquents à travers la mise en place de dispositif de protection des chantiers conchylicoles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Lutter contre la prolifération d’espèces prédatrices.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Promouvoir une vision plus solidaire (modèle de coopérative) de la profession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Adapter les conditions d’élevage, voire les espèces pour assurer le maintien de la profession </a:t>
            </a:r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13033080" y="4185720"/>
            <a:ext cx="105840" cy="17529840"/>
          </a:xfrm>
          <a:prstGeom prst="roundRect">
            <a:avLst>
              <a:gd name="adj" fmla="val 50000"/>
            </a:avLst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" name="CustomShape 2"/>
          <p:cNvSpPr/>
          <p:nvPr/>
        </p:nvSpPr>
        <p:spPr>
          <a:xfrm>
            <a:off x="25045920" y="12873600"/>
            <a:ext cx="18521640" cy="245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120" tIns="160560" rIns="321120" bIns="16056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7000" b="1" strike="noStrike" spc="-1">
                <a:solidFill>
                  <a:srgbClr val="FFFFFF"/>
                </a:solidFill>
                <a:highlight>
                  <a:srgbClr val="5495A2"/>
                </a:highlight>
                <a:latin typeface="Poppins"/>
                <a:ea typeface="DejaVu Sans"/>
              </a:rPr>
              <a:t>Analyse des effets du changement climatique</a:t>
            </a:r>
            <a:endParaRPr lang="fr-FR" sz="7000" b="0" strike="noStrike" spc="-1">
              <a:latin typeface="Arial"/>
            </a:endParaRPr>
          </a:p>
        </p:txBody>
      </p:sp>
      <p:sp>
        <p:nvSpPr>
          <p:cNvPr id="128" name="CustomShape 3"/>
          <p:cNvSpPr/>
          <p:nvPr/>
        </p:nvSpPr>
        <p:spPr>
          <a:xfrm>
            <a:off x="552240" y="6495840"/>
            <a:ext cx="74865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Répartition des ménages en 2019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29" name="CustomShape 4"/>
          <p:cNvSpPr/>
          <p:nvPr/>
        </p:nvSpPr>
        <p:spPr>
          <a:xfrm>
            <a:off x="588240" y="6954120"/>
            <a:ext cx="74865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DATAGENCES Bretagne 2022 – Répartition des ménages en 2019 – Données INSEE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130" name="CustomShape 5"/>
          <p:cNvSpPr/>
          <p:nvPr/>
        </p:nvSpPr>
        <p:spPr>
          <a:xfrm>
            <a:off x="17836560" y="6635160"/>
            <a:ext cx="74865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Densité de la population en 2019</a:t>
            </a:r>
            <a:br/>
            <a:r>
              <a:rPr lang="fr-FR" sz="1600" b="1" strike="noStrike" spc="-1">
                <a:solidFill>
                  <a:srgbClr val="000000"/>
                </a:solidFill>
                <a:latin typeface="Poppins"/>
                <a:ea typeface="DejaVu Sans"/>
              </a:rPr>
              <a:t>(nombre d’habitants au km2)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131" name="CustomShape 6"/>
          <p:cNvSpPr/>
          <p:nvPr/>
        </p:nvSpPr>
        <p:spPr>
          <a:xfrm>
            <a:off x="17836560" y="7311240"/>
            <a:ext cx="74865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DREAL 2022 – Estimation de population carroyé au 31/12/2009 – Données INSEE</a:t>
            </a:r>
            <a:endParaRPr lang="fr-FR" sz="1000" b="0" strike="noStrike" spc="-1">
              <a:latin typeface="Arial"/>
            </a:endParaRPr>
          </a:p>
        </p:txBody>
      </p:sp>
      <p:pic>
        <p:nvPicPr>
          <p:cNvPr id="132" name="Image 82" descr="Une image contenant carte&#10;&#10;Description générée automatiquement"/>
          <p:cNvPicPr/>
          <p:nvPr/>
        </p:nvPicPr>
        <p:blipFill>
          <a:blip r:embed="rId3"/>
          <a:stretch/>
        </p:blipFill>
        <p:spPr>
          <a:xfrm>
            <a:off x="17912880" y="7693920"/>
            <a:ext cx="2922120" cy="4833720"/>
          </a:xfrm>
          <a:prstGeom prst="rect">
            <a:avLst/>
          </a:prstGeom>
          <a:ln w="0">
            <a:noFill/>
          </a:ln>
        </p:spPr>
      </p:pic>
      <p:pic>
        <p:nvPicPr>
          <p:cNvPr id="133" name="Image 123"/>
          <p:cNvPicPr/>
          <p:nvPr/>
        </p:nvPicPr>
        <p:blipFill>
          <a:blip r:embed="rId4"/>
          <a:stretch/>
        </p:blipFill>
        <p:spPr>
          <a:xfrm>
            <a:off x="9299880" y="7242480"/>
            <a:ext cx="6957360" cy="5063040"/>
          </a:xfrm>
          <a:prstGeom prst="rect">
            <a:avLst/>
          </a:prstGeom>
          <a:ln w="0">
            <a:noFill/>
          </a:ln>
        </p:spPr>
      </p:pic>
      <p:sp>
        <p:nvSpPr>
          <p:cNvPr id="134" name="CustomShape 7"/>
          <p:cNvSpPr/>
          <p:nvPr/>
        </p:nvSpPr>
        <p:spPr>
          <a:xfrm>
            <a:off x="9299880" y="6456960"/>
            <a:ext cx="74865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Pyramide des âges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35" name="CustomShape 8"/>
          <p:cNvSpPr/>
          <p:nvPr/>
        </p:nvSpPr>
        <p:spPr>
          <a:xfrm>
            <a:off x="9335880" y="6915240"/>
            <a:ext cx="74865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DATAGENCES Bretagne 2022 – Population par âge et sexe – Données INSEE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136" name="CustomShape 9"/>
          <p:cNvSpPr/>
          <p:nvPr/>
        </p:nvSpPr>
        <p:spPr>
          <a:xfrm>
            <a:off x="632160" y="13579200"/>
            <a:ext cx="7407720" cy="7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Répartition des emplois part catégorie socio-professionnelle en 2019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37" name="CustomShape 10"/>
          <p:cNvSpPr/>
          <p:nvPr/>
        </p:nvSpPr>
        <p:spPr>
          <a:xfrm>
            <a:off x="632160" y="14348520"/>
            <a:ext cx="6403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DATAGENCES Bretagne 2022 – Données INSEE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138" name="CustomShape 11"/>
          <p:cNvSpPr/>
          <p:nvPr/>
        </p:nvSpPr>
        <p:spPr>
          <a:xfrm>
            <a:off x="17973720" y="13906440"/>
            <a:ext cx="4350240" cy="263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Taux de pauvreté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9,2%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Taux de chômage sur le bassin d’emploi des 15 à 64 ans en 2022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6,3%</a:t>
            </a:r>
            <a:endParaRPr lang="fr-FR" sz="4800" b="0" strike="noStrike" spc="-1">
              <a:latin typeface="Arial"/>
            </a:endParaRPr>
          </a:p>
        </p:txBody>
      </p:sp>
      <p:pic>
        <p:nvPicPr>
          <p:cNvPr id="139" name="Image 176"/>
          <p:cNvPicPr/>
          <p:nvPr/>
        </p:nvPicPr>
        <p:blipFill>
          <a:blip r:embed="rId5"/>
          <a:stretch/>
        </p:blipFill>
        <p:spPr>
          <a:xfrm>
            <a:off x="21255480" y="13777200"/>
            <a:ext cx="665640" cy="1909800"/>
          </a:xfrm>
          <a:prstGeom prst="rect">
            <a:avLst/>
          </a:prstGeom>
          <a:ln w="0">
            <a:noFill/>
          </a:ln>
        </p:spPr>
      </p:pic>
      <p:sp>
        <p:nvSpPr>
          <p:cNvPr id="140" name="CustomShape 12"/>
          <p:cNvSpPr/>
          <p:nvPr/>
        </p:nvSpPr>
        <p:spPr>
          <a:xfrm>
            <a:off x="610920" y="3706560"/>
            <a:ext cx="23397840" cy="60732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Démographie, population</a:t>
            </a:r>
            <a:endParaRPr lang="fr-FR" sz="3400" b="0" strike="noStrike" spc="-1">
              <a:latin typeface="Arial"/>
            </a:endParaRPr>
          </a:p>
        </p:txBody>
      </p:sp>
      <p:sp>
        <p:nvSpPr>
          <p:cNvPr id="141" name="CustomShape 13"/>
          <p:cNvSpPr/>
          <p:nvPr/>
        </p:nvSpPr>
        <p:spPr>
          <a:xfrm>
            <a:off x="602640" y="12779640"/>
            <a:ext cx="23397840" cy="60732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Économico-social</a:t>
            </a:r>
            <a:endParaRPr lang="fr-FR" sz="3400" b="0" strike="noStrike" spc="-1">
              <a:latin typeface="Arial"/>
            </a:endParaRPr>
          </a:p>
        </p:txBody>
      </p:sp>
      <p:sp>
        <p:nvSpPr>
          <p:cNvPr id="142" name="CustomShape 14"/>
          <p:cNvSpPr/>
          <p:nvPr/>
        </p:nvSpPr>
        <p:spPr>
          <a:xfrm>
            <a:off x="179640" y="2207520"/>
            <a:ext cx="18479520" cy="138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120" tIns="160560" rIns="321120" bIns="16056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7000" b="1" strike="noStrike" spc="-1">
                <a:solidFill>
                  <a:srgbClr val="FFFFFF"/>
                </a:solidFill>
                <a:highlight>
                  <a:srgbClr val="5495A2"/>
                </a:highlight>
                <a:latin typeface="Poppins"/>
                <a:ea typeface="DejaVu Sans"/>
              </a:rPr>
              <a:t> Éléments de diagnostic local</a:t>
            </a:r>
            <a:endParaRPr lang="fr-FR" sz="7000" b="0" strike="noStrike" spc="-1">
              <a:latin typeface="Arial"/>
            </a:endParaRPr>
          </a:p>
        </p:txBody>
      </p:sp>
      <p:sp>
        <p:nvSpPr>
          <p:cNvPr id="143" name="CustomShape 15"/>
          <p:cNvSpPr/>
          <p:nvPr/>
        </p:nvSpPr>
        <p:spPr>
          <a:xfrm>
            <a:off x="542880" y="4494240"/>
            <a:ext cx="2558160" cy="12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89 233 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habitants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44" name="CustomShape 16"/>
          <p:cNvSpPr/>
          <p:nvPr/>
        </p:nvSpPr>
        <p:spPr>
          <a:xfrm>
            <a:off x="17831160" y="4494240"/>
            <a:ext cx="2894400" cy="1389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33% 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part des 60 ans et plus </a:t>
            </a:r>
            <a:endParaRPr lang="fr-FR" sz="2800" b="0" strike="noStrike" spc="-1">
              <a:latin typeface="Arial"/>
            </a:endParaRPr>
          </a:p>
        </p:txBody>
      </p:sp>
      <p:pic>
        <p:nvPicPr>
          <p:cNvPr id="145" name="Image 187"/>
          <p:cNvPicPr/>
          <p:nvPr/>
        </p:nvPicPr>
        <p:blipFill>
          <a:blip r:embed="rId6"/>
          <a:stretch/>
        </p:blipFill>
        <p:spPr>
          <a:xfrm flipH="1">
            <a:off x="20065680" y="4523400"/>
            <a:ext cx="1457640" cy="1623600"/>
          </a:xfrm>
          <a:prstGeom prst="rect">
            <a:avLst/>
          </a:prstGeom>
          <a:ln w="0">
            <a:noFill/>
          </a:ln>
        </p:spPr>
      </p:pic>
      <p:sp>
        <p:nvSpPr>
          <p:cNvPr id="146" name="CustomShape 17"/>
          <p:cNvSpPr/>
          <p:nvPr/>
        </p:nvSpPr>
        <p:spPr>
          <a:xfrm>
            <a:off x="9349200" y="4494240"/>
            <a:ext cx="5409360" cy="1761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DejaVu Sans"/>
              </a:rPr>
              <a:t>0,8% </a:t>
            </a: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DejaVu Sans"/>
              </a:rPr>
              <a:t>taux d’évolution annuel moyen au cours des 6 dernières années</a:t>
            </a:r>
            <a:r>
              <a:rPr lang="zh-CN" sz="2800" b="0" strike="noStrike" spc="-18">
                <a:solidFill>
                  <a:srgbClr val="000000"/>
                </a:solidFill>
                <a:latin typeface="Poppins"/>
                <a:ea typeface="DejaVu Sans"/>
              </a:rPr>
              <a:t>ﾲ</a:t>
            </a:r>
            <a:endParaRPr lang="fr-FR" sz="2800" b="0" strike="noStrike" spc="-1">
              <a:latin typeface="Arial"/>
            </a:endParaRPr>
          </a:p>
        </p:txBody>
      </p:sp>
      <p:pic>
        <p:nvPicPr>
          <p:cNvPr id="147" name="Image 189"/>
          <p:cNvPicPr/>
          <p:nvPr/>
        </p:nvPicPr>
        <p:blipFill>
          <a:blip r:embed="rId7"/>
          <a:stretch/>
        </p:blipFill>
        <p:spPr>
          <a:xfrm flipH="1">
            <a:off x="2933280" y="4448160"/>
            <a:ext cx="1749600" cy="1698840"/>
          </a:xfrm>
          <a:prstGeom prst="rect">
            <a:avLst/>
          </a:prstGeom>
          <a:ln w="0">
            <a:noFill/>
          </a:ln>
        </p:spPr>
      </p:pic>
      <p:pic>
        <p:nvPicPr>
          <p:cNvPr id="148" name="Image 190"/>
          <p:cNvPicPr/>
          <p:nvPr/>
        </p:nvPicPr>
        <p:blipFill>
          <a:blip r:embed="rId8"/>
          <a:stretch/>
        </p:blipFill>
        <p:spPr>
          <a:xfrm flipH="1">
            <a:off x="14994720" y="4461480"/>
            <a:ext cx="1049760" cy="1777320"/>
          </a:xfrm>
          <a:prstGeom prst="rect">
            <a:avLst/>
          </a:prstGeom>
          <a:ln w="0">
            <a:noFill/>
          </a:ln>
        </p:spPr>
      </p:pic>
      <p:sp>
        <p:nvSpPr>
          <p:cNvPr id="149" name="CustomShape 18"/>
          <p:cNvSpPr/>
          <p:nvPr/>
        </p:nvSpPr>
        <p:spPr>
          <a:xfrm>
            <a:off x="542880" y="572832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pic>
        <p:nvPicPr>
          <p:cNvPr id="150" name="Image 201"/>
          <p:cNvPicPr/>
          <p:nvPr/>
        </p:nvPicPr>
        <p:blipFill>
          <a:blip r:embed="rId9"/>
          <a:stretch/>
        </p:blipFill>
        <p:spPr>
          <a:xfrm>
            <a:off x="512640" y="7378560"/>
            <a:ext cx="6345360" cy="4972680"/>
          </a:xfrm>
          <a:prstGeom prst="rect">
            <a:avLst/>
          </a:prstGeom>
          <a:ln w="0">
            <a:noFill/>
          </a:ln>
        </p:spPr>
      </p:pic>
      <p:pic>
        <p:nvPicPr>
          <p:cNvPr id="151" name="Image 205" descr="Une image contenant texte, ipod, capture d’écran&#10;&#10;Description générée automatiquement"/>
          <p:cNvPicPr/>
          <p:nvPr/>
        </p:nvPicPr>
        <p:blipFill>
          <a:blip r:embed="rId10"/>
          <a:stretch/>
        </p:blipFill>
        <p:spPr>
          <a:xfrm>
            <a:off x="9400320" y="14198760"/>
            <a:ext cx="6536880" cy="5762520"/>
          </a:xfrm>
          <a:prstGeom prst="rect">
            <a:avLst/>
          </a:prstGeom>
          <a:ln w="0">
            <a:noFill/>
          </a:ln>
        </p:spPr>
      </p:pic>
      <p:sp>
        <p:nvSpPr>
          <p:cNvPr id="152" name="CustomShape 19"/>
          <p:cNvSpPr/>
          <p:nvPr/>
        </p:nvSpPr>
        <p:spPr>
          <a:xfrm>
            <a:off x="8961120" y="13429440"/>
            <a:ext cx="7705440" cy="7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Répartition des emplois en 5 secteurs en 2019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53" name="CustomShape 20"/>
          <p:cNvSpPr/>
          <p:nvPr/>
        </p:nvSpPr>
        <p:spPr>
          <a:xfrm>
            <a:off x="10825560" y="13961160"/>
            <a:ext cx="6403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DATAGENCES Bretagne 2022 – Données INSEE</a:t>
            </a:r>
            <a:endParaRPr lang="fr-FR" sz="1000" b="0" strike="noStrike" spc="-1">
              <a:latin typeface="Arial"/>
            </a:endParaRPr>
          </a:p>
        </p:txBody>
      </p:sp>
      <p:grpSp>
        <p:nvGrpSpPr>
          <p:cNvPr id="154" name="Group 21"/>
          <p:cNvGrpSpPr/>
          <p:nvPr/>
        </p:nvGrpSpPr>
        <p:grpSpPr>
          <a:xfrm>
            <a:off x="632160" y="20764080"/>
            <a:ext cx="7407720" cy="1026360"/>
            <a:chOff x="632160" y="20764080"/>
            <a:chExt cx="7407720" cy="1026360"/>
          </a:xfrm>
        </p:grpSpPr>
        <p:sp>
          <p:nvSpPr>
            <p:cNvPr id="155" name="CustomShape 22"/>
            <p:cNvSpPr/>
            <p:nvPr/>
          </p:nvSpPr>
          <p:spPr>
            <a:xfrm>
              <a:off x="632160" y="20764080"/>
              <a:ext cx="7407720" cy="788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800" b="1" strike="noStrike" spc="-1">
                  <a:solidFill>
                    <a:srgbClr val="000000"/>
                  </a:solidFill>
                  <a:latin typeface="Poppins"/>
                  <a:ea typeface="DejaVu Sans"/>
                </a:rPr>
                <a:t>Résidences principales par statut d’occupation en 2019</a:t>
              </a:r>
              <a:endParaRPr lang="fr-FR" sz="2800" b="0" strike="noStrike" spc="-1">
                <a:latin typeface="Arial"/>
              </a:endParaRPr>
            </a:p>
          </p:txBody>
        </p:sp>
        <p:sp>
          <p:nvSpPr>
            <p:cNvPr id="156" name="CustomShape 23"/>
            <p:cNvSpPr/>
            <p:nvPr/>
          </p:nvSpPr>
          <p:spPr>
            <a:xfrm>
              <a:off x="632160" y="21533400"/>
              <a:ext cx="6403680" cy="257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709"/>
                </a:spcBef>
                <a:spcAft>
                  <a:spcPts val="595"/>
                </a:spcAft>
              </a:pPr>
              <a:r>
                <a:rPr lang="fr-FR" sz="1100" b="0" i="1" strike="noStrike" spc="-1">
                  <a:solidFill>
                    <a:srgbClr val="000000"/>
                  </a:solidFill>
                  <a:latin typeface="Poppins"/>
                  <a:ea typeface="DejaVu Sans"/>
                </a:rPr>
                <a:t>Réalisation DATAGENCES Bretagne 2022 – Données INSEE</a:t>
              </a:r>
              <a:endParaRPr lang="fr-FR" sz="1100" b="0" strike="noStrike" spc="-1">
                <a:latin typeface="Arial"/>
              </a:endParaRPr>
            </a:p>
          </p:txBody>
        </p:sp>
      </p:grpSp>
      <p:sp>
        <p:nvSpPr>
          <p:cNvPr id="157" name="CustomShape 24"/>
          <p:cNvSpPr/>
          <p:nvPr/>
        </p:nvSpPr>
        <p:spPr>
          <a:xfrm>
            <a:off x="9230400" y="20758320"/>
            <a:ext cx="7057800" cy="7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Évolution du nombre de logements par type 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58" name="CustomShape 25"/>
          <p:cNvSpPr/>
          <p:nvPr/>
        </p:nvSpPr>
        <p:spPr>
          <a:xfrm>
            <a:off x="9261000" y="21553200"/>
            <a:ext cx="6403680" cy="24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5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DATAGENCES Bretagne 2022 – Données INSEE</a:t>
            </a:r>
            <a:endParaRPr lang="fr-FR" sz="1050" b="0" strike="noStrike" spc="-1">
              <a:latin typeface="Arial"/>
            </a:endParaRPr>
          </a:p>
        </p:txBody>
      </p:sp>
      <p:sp>
        <p:nvSpPr>
          <p:cNvPr id="159" name="CustomShape 26"/>
          <p:cNvSpPr/>
          <p:nvPr/>
        </p:nvSpPr>
        <p:spPr>
          <a:xfrm>
            <a:off x="18175320" y="21091320"/>
            <a:ext cx="3265200" cy="6759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70 341</a:t>
            </a:r>
            <a:br/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Logements en 2019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2,09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Personnes par ménage en 2019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60" name="CustomShape 27"/>
          <p:cNvSpPr/>
          <p:nvPr/>
        </p:nvSpPr>
        <p:spPr>
          <a:xfrm>
            <a:off x="602640" y="20047320"/>
            <a:ext cx="23397840" cy="60732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NSimSun"/>
              </a:rPr>
              <a:t>Habitat</a:t>
            </a:r>
            <a:endParaRPr lang="fr-FR" sz="3400" b="0" strike="noStrike" spc="-1">
              <a:latin typeface="Arial"/>
            </a:endParaRPr>
          </a:p>
        </p:txBody>
      </p:sp>
      <p:pic>
        <p:nvPicPr>
          <p:cNvPr id="161" name="Image 218"/>
          <p:cNvPicPr/>
          <p:nvPr/>
        </p:nvPicPr>
        <p:blipFill>
          <a:blip r:embed="rId11"/>
          <a:stretch/>
        </p:blipFill>
        <p:spPr>
          <a:xfrm>
            <a:off x="1011600" y="21922920"/>
            <a:ext cx="5796720" cy="4926960"/>
          </a:xfrm>
          <a:prstGeom prst="rect">
            <a:avLst/>
          </a:prstGeom>
          <a:ln w="0">
            <a:noFill/>
          </a:ln>
        </p:spPr>
      </p:pic>
      <p:sp>
        <p:nvSpPr>
          <p:cNvPr id="162" name="CustomShape 28"/>
          <p:cNvSpPr/>
          <p:nvPr/>
        </p:nvSpPr>
        <p:spPr>
          <a:xfrm>
            <a:off x="3335760" y="21922920"/>
            <a:ext cx="1761840" cy="30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Locataire non HLM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163" name="CustomShape 29"/>
          <p:cNvSpPr/>
          <p:nvPr/>
        </p:nvSpPr>
        <p:spPr>
          <a:xfrm>
            <a:off x="1600560" y="21909600"/>
            <a:ext cx="1185840" cy="305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Propriétaire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164" name="CustomShape 30"/>
          <p:cNvSpPr/>
          <p:nvPr/>
        </p:nvSpPr>
        <p:spPr>
          <a:xfrm>
            <a:off x="5572080" y="21920760"/>
            <a:ext cx="1761840" cy="30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Locataire HLM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165" name="CustomShape 31"/>
          <p:cNvSpPr/>
          <p:nvPr/>
        </p:nvSpPr>
        <p:spPr>
          <a:xfrm>
            <a:off x="1673640" y="22230360"/>
            <a:ext cx="1761840" cy="30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Logé gratuitement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166" name="CustomShape 32"/>
          <p:cNvSpPr/>
          <p:nvPr/>
        </p:nvSpPr>
        <p:spPr>
          <a:xfrm>
            <a:off x="3931920" y="22228560"/>
            <a:ext cx="3349080" cy="30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Locataire logement meublé ou hôtel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167" name="CustomShape 33"/>
          <p:cNvSpPr/>
          <p:nvPr/>
        </p:nvSpPr>
        <p:spPr>
          <a:xfrm>
            <a:off x="2018160" y="24209640"/>
            <a:ext cx="891360" cy="308880"/>
          </a:xfrm>
          <a:prstGeom prst="rect">
            <a:avLst/>
          </a:prstGeom>
          <a:solidFill>
            <a:srgbClr val="EE8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20%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68" name="CustomShape 34"/>
          <p:cNvSpPr/>
          <p:nvPr/>
        </p:nvSpPr>
        <p:spPr>
          <a:xfrm>
            <a:off x="2940120" y="23277600"/>
            <a:ext cx="615960" cy="308880"/>
          </a:xfrm>
          <a:prstGeom prst="rect">
            <a:avLst/>
          </a:prstGeom>
          <a:solidFill>
            <a:srgbClr val="E52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7%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69" name="CustomShape 35"/>
          <p:cNvSpPr/>
          <p:nvPr/>
        </p:nvSpPr>
        <p:spPr>
          <a:xfrm>
            <a:off x="3402720" y="23050080"/>
            <a:ext cx="615960" cy="308880"/>
          </a:xfrm>
          <a:prstGeom prst="rect">
            <a:avLst/>
          </a:prstGeom>
          <a:solidFill>
            <a:srgbClr val="A82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2%</a:t>
            </a:r>
            <a:endParaRPr lang="fr-FR" sz="2400" b="0" strike="noStrike" spc="-1">
              <a:latin typeface="Arial"/>
            </a:endParaRPr>
          </a:p>
        </p:txBody>
      </p:sp>
      <p:grpSp>
        <p:nvGrpSpPr>
          <p:cNvPr id="170" name="Group 36"/>
          <p:cNvGrpSpPr/>
          <p:nvPr/>
        </p:nvGrpSpPr>
        <p:grpSpPr>
          <a:xfrm>
            <a:off x="9901440" y="21959640"/>
            <a:ext cx="5871240" cy="4250520"/>
            <a:chOff x="9901440" y="21959640"/>
            <a:chExt cx="5871240" cy="4250520"/>
          </a:xfrm>
        </p:grpSpPr>
        <p:pic>
          <p:nvPicPr>
            <p:cNvPr id="171" name="Image 229"/>
            <p:cNvPicPr/>
            <p:nvPr/>
          </p:nvPicPr>
          <p:blipFill>
            <a:blip r:embed="rId12"/>
            <a:stretch/>
          </p:blipFill>
          <p:spPr>
            <a:xfrm>
              <a:off x="9901440" y="21962880"/>
              <a:ext cx="5871240" cy="424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2" name="CustomShape 37"/>
            <p:cNvSpPr/>
            <p:nvPr/>
          </p:nvSpPr>
          <p:spPr>
            <a:xfrm>
              <a:off x="11849040" y="21959640"/>
              <a:ext cx="897840" cy="317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Maisons</a:t>
              </a:r>
              <a:endParaRPr lang="fr-FR" sz="1600" b="0" strike="noStrike" spc="-1">
                <a:latin typeface="Arial"/>
              </a:endParaRPr>
            </a:p>
          </p:txBody>
        </p:sp>
        <p:sp>
          <p:nvSpPr>
            <p:cNvPr id="173" name="CustomShape 38"/>
            <p:cNvSpPr/>
            <p:nvPr/>
          </p:nvSpPr>
          <p:spPr>
            <a:xfrm>
              <a:off x="13209480" y="21959640"/>
              <a:ext cx="1485360" cy="317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Appartements</a:t>
              </a:r>
              <a:endParaRPr lang="fr-FR" sz="1600" b="0" strike="noStrike" spc="-1">
                <a:latin typeface="Arial"/>
              </a:endParaRPr>
            </a:p>
          </p:txBody>
        </p:sp>
      </p:grpSp>
      <p:sp>
        <p:nvSpPr>
          <p:cNvPr id="174" name="CustomShape 39"/>
          <p:cNvSpPr/>
          <p:nvPr/>
        </p:nvSpPr>
        <p:spPr>
          <a:xfrm>
            <a:off x="975960" y="26935560"/>
            <a:ext cx="4350240" cy="6759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DejaVu Sans"/>
              </a:rPr>
              <a:t>27,1%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DejaVu Sans"/>
              </a:rPr>
              <a:t>Part des logements collectifs dans le parc total en 2019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75" name="Line 40"/>
          <p:cNvSpPr/>
          <p:nvPr/>
        </p:nvSpPr>
        <p:spPr>
          <a:xfrm>
            <a:off x="983880" y="29673000"/>
            <a:ext cx="18360000" cy="360"/>
          </a:xfrm>
          <a:prstGeom prst="line">
            <a:avLst/>
          </a:prstGeom>
          <a:ln>
            <a:solidFill>
              <a:srgbClr val="C9C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6" name="Line 41"/>
          <p:cNvSpPr/>
          <p:nvPr/>
        </p:nvSpPr>
        <p:spPr>
          <a:xfrm>
            <a:off x="23634720" y="29673000"/>
            <a:ext cx="18360000" cy="360"/>
          </a:xfrm>
          <a:prstGeom prst="line">
            <a:avLst/>
          </a:prstGeom>
          <a:ln>
            <a:solidFill>
              <a:srgbClr val="C9C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7" name="CustomShape 42"/>
          <p:cNvSpPr/>
          <p:nvPr/>
        </p:nvSpPr>
        <p:spPr>
          <a:xfrm>
            <a:off x="9433440" y="26935560"/>
            <a:ext cx="5871240" cy="6759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36,1%</a:t>
            </a:r>
            <a:br/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Part des résidences secondaires et logements occasionnels en 2019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78" name="CustomShape 43"/>
          <p:cNvSpPr/>
          <p:nvPr/>
        </p:nvSpPr>
        <p:spPr>
          <a:xfrm>
            <a:off x="18152280" y="26178840"/>
            <a:ext cx="3446280" cy="6759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DejaVu Sans"/>
              </a:rPr>
              <a:t>72,9%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DejaVu Sans"/>
              </a:rPr>
              <a:t>Part des maisons en 2019</a:t>
            </a:r>
            <a:endParaRPr lang="fr-FR" sz="2800" b="0" strike="noStrike" spc="-1">
              <a:latin typeface="Arial"/>
            </a:endParaRPr>
          </a:p>
        </p:txBody>
      </p:sp>
      <p:pic>
        <p:nvPicPr>
          <p:cNvPr id="179" name="Image 244"/>
          <p:cNvPicPr/>
          <p:nvPr/>
        </p:nvPicPr>
        <p:blipFill>
          <a:blip r:embed="rId13"/>
          <a:stretch/>
        </p:blipFill>
        <p:spPr>
          <a:xfrm>
            <a:off x="4969080" y="27025560"/>
            <a:ext cx="2537280" cy="1975320"/>
          </a:xfrm>
          <a:prstGeom prst="rect">
            <a:avLst/>
          </a:prstGeom>
          <a:ln w="0">
            <a:noFill/>
          </a:ln>
        </p:spPr>
      </p:pic>
      <p:pic>
        <p:nvPicPr>
          <p:cNvPr id="180" name="Graphique 246"/>
          <p:cNvPicPr/>
          <p:nvPr/>
        </p:nvPicPr>
        <p:blipFill>
          <a:blip r:embed="rId14"/>
          <a:stretch/>
        </p:blipFill>
        <p:spPr>
          <a:xfrm>
            <a:off x="19440000" y="26432640"/>
            <a:ext cx="4086360" cy="2725920"/>
          </a:xfrm>
          <a:prstGeom prst="rect">
            <a:avLst/>
          </a:prstGeom>
          <a:ln w="0">
            <a:noFill/>
          </a:ln>
        </p:spPr>
      </p:pic>
      <p:pic>
        <p:nvPicPr>
          <p:cNvPr id="181" name="Graphique 248"/>
          <p:cNvPicPr/>
          <p:nvPr/>
        </p:nvPicPr>
        <p:blipFill>
          <a:blip r:embed="rId15"/>
          <a:stretch/>
        </p:blipFill>
        <p:spPr>
          <a:xfrm>
            <a:off x="20098440" y="21960000"/>
            <a:ext cx="3300120" cy="2201400"/>
          </a:xfrm>
          <a:prstGeom prst="rect">
            <a:avLst/>
          </a:prstGeom>
          <a:ln w="0">
            <a:noFill/>
          </a:ln>
        </p:spPr>
      </p:pic>
      <p:sp>
        <p:nvSpPr>
          <p:cNvPr id="182" name="CustomShape 44"/>
          <p:cNvSpPr/>
          <p:nvPr/>
        </p:nvSpPr>
        <p:spPr>
          <a:xfrm>
            <a:off x="25439040" y="3664080"/>
            <a:ext cx="16089840" cy="60732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Aménagement, occupation de l’espace</a:t>
            </a:r>
            <a:endParaRPr lang="fr-FR" sz="3400" b="0" strike="noStrike" spc="-1">
              <a:latin typeface="Arial"/>
            </a:endParaRPr>
          </a:p>
        </p:txBody>
      </p:sp>
      <p:pic>
        <p:nvPicPr>
          <p:cNvPr id="183" name="Image 251" descr="Une image contenant carte&#10;&#10;Description générée automatiquement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4582680" y="5535000"/>
            <a:ext cx="4224960" cy="6833520"/>
          </a:xfrm>
          <a:prstGeom prst="rect">
            <a:avLst/>
          </a:prstGeom>
          <a:ln w="0">
            <a:noFill/>
          </a:ln>
        </p:spPr>
      </p:pic>
      <p:sp>
        <p:nvSpPr>
          <p:cNvPr id="184" name="CustomShape 45"/>
          <p:cNvSpPr/>
          <p:nvPr/>
        </p:nvSpPr>
        <p:spPr>
          <a:xfrm>
            <a:off x="34506360" y="4547520"/>
            <a:ext cx="74865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Aperçu des cours d’eau et zones humides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85" name="CustomShape 46"/>
          <p:cNvSpPr/>
          <p:nvPr/>
        </p:nvSpPr>
        <p:spPr>
          <a:xfrm>
            <a:off x="34506360" y="5151240"/>
            <a:ext cx="74865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2022 DREAL Bretagne – Données BD Topaze et Forum Marais Atlantiques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186" name="CustomShape 47"/>
          <p:cNvSpPr/>
          <p:nvPr/>
        </p:nvSpPr>
        <p:spPr>
          <a:xfrm>
            <a:off x="25418160" y="4610160"/>
            <a:ext cx="689544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Occupation du sol en pourcentage de la surface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87" name="CustomShape 48"/>
          <p:cNvSpPr/>
          <p:nvPr/>
        </p:nvSpPr>
        <p:spPr>
          <a:xfrm>
            <a:off x="25418160" y="5213880"/>
            <a:ext cx="74865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2022 DREAL Bretagne – Source Coline Land Cover 2018 – légende simplifiée</a:t>
            </a:r>
            <a:endParaRPr lang="fr-FR" sz="1000" b="0" strike="noStrike" spc="-1">
              <a:latin typeface="Arial"/>
            </a:endParaRPr>
          </a:p>
        </p:txBody>
      </p:sp>
      <p:pic>
        <p:nvPicPr>
          <p:cNvPr id="188" name="Image 260" descr="Une image contenant carte&#10;&#10;Description générée automatiquement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494840" y="5599800"/>
            <a:ext cx="4885200" cy="6832440"/>
          </a:xfrm>
          <a:prstGeom prst="rect">
            <a:avLst/>
          </a:prstGeom>
          <a:ln w="0">
            <a:noFill/>
          </a:ln>
        </p:spPr>
      </p:pic>
      <p:sp>
        <p:nvSpPr>
          <p:cNvPr id="189" name="CustomShape 49"/>
          <p:cNvSpPr/>
          <p:nvPr/>
        </p:nvSpPr>
        <p:spPr>
          <a:xfrm>
            <a:off x="27561960" y="10780920"/>
            <a:ext cx="2818080" cy="84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0" name="CustomShape 50"/>
          <p:cNvSpPr/>
          <p:nvPr/>
        </p:nvSpPr>
        <p:spPr>
          <a:xfrm>
            <a:off x="27396000" y="11017080"/>
            <a:ext cx="5970240" cy="1009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highlight>
                  <a:srgbClr val="E6004D"/>
                </a:highlight>
                <a:latin typeface="Arial"/>
                <a:ea typeface="DejaVu Sans"/>
              </a:rPr>
              <a:t>Territoires artificialisés 12,4%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highlight>
                  <a:srgbClr val="FEFFA8"/>
                </a:highlight>
                <a:latin typeface="Arial"/>
                <a:ea typeface="DejaVu Sans"/>
              </a:rPr>
              <a:t>Territoires agricoles 62,7%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highlight>
                  <a:srgbClr val="80FF00"/>
                </a:highlight>
                <a:latin typeface="Arial"/>
                <a:ea typeface="DejaVu Sans"/>
              </a:rPr>
              <a:t>Forêts et milieux semi-naturels 23,2%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highlight>
                  <a:srgbClr val="A4A3FD"/>
                </a:highlight>
                <a:latin typeface="Arial"/>
                <a:ea typeface="DejaVu Sans"/>
              </a:rPr>
              <a:t>Zones humides </a:t>
            </a:r>
            <a:r>
              <a:rPr lang="fr-FR" sz="1600" b="0" strike="noStrike" spc="-1">
                <a:solidFill>
                  <a:srgbClr val="000000"/>
                </a:solidFill>
                <a:highlight>
                  <a:srgbClr val="00C9EF"/>
                </a:highlight>
                <a:latin typeface="Arial"/>
                <a:ea typeface="DejaVu Sans"/>
              </a:rPr>
              <a:t>et surfaces en eau 1,7%</a:t>
            </a:r>
            <a:endParaRPr lang="fr-FR" sz="1600" b="0" strike="noStrike" spc="-1">
              <a:latin typeface="Arial"/>
            </a:endParaRPr>
          </a:p>
        </p:txBody>
      </p:sp>
      <p:pic>
        <p:nvPicPr>
          <p:cNvPr id="191" name="Image 265" descr="Une image contenant carte&#10;&#10;Description générée automatiquement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179480" y="15471000"/>
            <a:ext cx="6905520" cy="4859280"/>
          </a:xfrm>
          <a:prstGeom prst="rect">
            <a:avLst/>
          </a:prstGeom>
          <a:ln w="0">
            <a:noFill/>
          </a:ln>
        </p:spPr>
      </p:pic>
      <p:sp>
        <p:nvSpPr>
          <p:cNvPr id="192" name="CustomShape 51"/>
          <p:cNvSpPr/>
          <p:nvPr/>
        </p:nvSpPr>
        <p:spPr>
          <a:xfrm>
            <a:off x="32315760" y="15516360"/>
            <a:ext cx="6132240" cy="678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Une exposition au risque majoritairement déterminée par les tempêtes et la submersion marine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93" name="CustomShape 52"/>
          <p:cNvSpPr/>
          <p:nvPr/>
        </p:nvSpPr>
        <p:spPr>
          <a:xfrm>
            <a:off x="32315760" y="17251200"/>
            <a:ext cx="5804280" cy="25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L’ensemble des communes AQTA est concerné par le risque Mouvement de terrain - Tassements différentiels ainsi que par les Phénomènes météorologiques - Tempête et grains (vent) et le risque Inondation (à l’exception de Sainte-Anne-D’auray pour ce dernier).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Autres risques : fortes chaleurs et sécheresse.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94" name="CustomShape 53"/>
          <p:cNvSpPr/>
          <p:nvPr/>
        </p:nvSpPr>
        <p:spPr>
          <a:xfrm>
            <a:off x="1018080" y="28980000"/>
            <a:ext cx="183168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8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2019</a:t>
            </a:r>
            <a:endParaRPr lang="fr-FR" sz="800" b="0" strike="noStrike" spc="-1">
              <a:latin typeface="Arial"/>
            </a:endParaRPr>
          </a:p>
        </p:txBody>
      </p:sp>
      <p:grpSp>
        <p:nvGrpSpPr>
          <p:cNvPr id="195" name="Group 54"/>
          <p:cNvGrpSpPr/>
          <p:nvPr/>
        </p:nvGrpSpPr>
        <p:grpSpPr>
          <a:xfrm>
            <a:off x="5140080" y="72720"/>
            <a:ext cx="33634080" cy="2246760"/>
            <a:chOff x="5140080" y="72720"/>
            <a:chExt cx="33634080" cy="2246760"/>
          </a:xfrm>
        </p:grpSpPr>
        <p:sp>
          <p:nvSpPr>
            <p:cNvPr id="196" name="CustomShape 55"/>
            <p:cNvSpPr/>
            <p:nvPr/>
          </p:nvSpPr>
          <p:spPr>
            <a:xfrm>
              <a:off x="5140080" y="72720"/>
              <a:ext cx="33634080" cy="2246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1120" tIns="160560" rIns="321120" bIns="16056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264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AURAY QUIBERON TERRE ATLANTIQUE</a:t>
              </a:r>
              <a:endParaRPr lang="fr-FR" sz="12640" b="0" strike="noStrike" spc="-1">
                <a:latin typeface="Arial"/>
              </a:endParaRPr>
            </a:p>
          </p:txBody>
        </p:sp>
        <p:pic>
          <p:nvPicPr>
            <p:cNvPr id="197" name="Graphique 6"/>
            <p:cNvPicPr/>
            <p:nvPr/>
          </p:nvPicPr>
          <p:blipFill>
            <a:blip r:embed="rId19"/>
            <a:stretch/>
          </p:blipFill>
          <p:spPr>
            <a:xfrm>
              <a:off x="5874480" y="468720"/>
              <a:ext cx="943920" cy="12088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98" name="Group 56"/>
          <p:cNvGrpSpPr/>
          <p:nvPr/>
        </p:nvGrpSpPr>
        <p:grpSpPr>
          <a:xfrm>
            <a:off x="19888560" y="28974960"/>
            <a:ext cx="2996640" cy="1268280"/>
            <a:chOff x="19888560" y="28974960"/>
            <a:chExt cx="2996640" cy="1268280"/>
          </a:xfrm>
        </p:grpSpPr>
        <p:pic>
          <p:nvPicPr>
            <p:cNvPr id="199" name="Image 8"/>
            <p:cNvPicPr/>
            <p:nvPr/>
          </p:nvPicPr>
          <p:blipFill>
            <a:blip r:embed="rId20"/>
            <a:stretch/>
          </p:blipFill>
          <p:spPr>
            <a:xfrm>
              <a:off x="19888560" y="29134800"/>
              <a:ext cx="1277280" cy="1108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0" name="Image 10"/>
            <p:cNvPicPr/>
            <p:nvPr/>
          </p:nvPicPr>
          <p:blipFill>
            <a:blip r:embed="rId21"/>
            <a:stretch/>
          </p:blipFill>
          <p:spPr>
            <a:xfrm>
              <a:off x="21590640" y="28974960"/>
              <a:ext cx="1294560" cy="12294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01" name="CustomShape 57"/>
          <p:cNvSpPr/>
          <p:nvPr/>
        </p:nvSpPr>
        <p:spPr>
          <a:xfrm>
            <a:off x="25322400" y="21114000"/>
            <a:ext cx="16206480" cy="678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À partir des documents (PCAET, projet de territoire…) et des éléments de météofrance, estimation de l’exposition de la collectivité aux risques bretons  liés au changement climatique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>
              <a:latin typeface="Arial"/>
            </a:endParaRPr>
          </a:p>
        </p:txBody>
      </p:sp>
      <p:graphicFrame>
        <p:nvGraphicFramePr>
          <p:cNvPr id="202" name="Table 58"/>
          <p:cNvGraphicFramePr/>
          <p:nvPr/>
        </p:nvGraphicFramePr>
        <p:xfrm>
          <a:off x="25415640" y="22368240"/>
          <a:ext cx="15977160" cy="4053960"/>
        </p:xfrm>
        <a:graphic>
          <a:graphicData uri="http://schemas.openxmlformats.org/drawingml/2006/table">
            <a:tbl>
              <a:tblPr/>
              <a:tblGrid>
                <a:gridCol w="11008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9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5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Aggravation des épisodes de submersion et de l’érosion du fait de l’élévation du niveau de la mer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NSimSun"/>
                        </a:rPr>
                        <a:t>Hausse des températures et conséquences (sécheresse, canicule)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NSimSun"/>
                        </a:rPr>
                        <a:t>Inondations, tempêtes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NSimSun"/>
                        </a:rPr>
                        <a:t>Tension sur la ressource en eau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NSimSun"/>
                        </a:rPr>
                        <a:t>Risques incendie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NSimSun"/>
                        </a:rPr>
                        <a:t>Impacts sur l’activité agricole et maritime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NSimSun"/>
                        </a:rPr>
                        <a:t>Impacts sur la santé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3" name="CustomShape 59"/>
          <p:cNvSpPr/>
          <p:nvPr/>
        </p:nvSpPr>
        <p:spPr>
          <a:xfrm>
            <a:off x="37714680" y="233676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60"/>
          <p:cNvSpPr/>
          <p:nvPr/>
        </p:nvSpPr>
        <p:spPr>
          <a:xfrm>
            <a:off x="38757960" y="233676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61"/>
          <p:cNvSpPr/>
          <p:nvPr/>
        </p:nvSpPr>
        <p:spPr>
          <a:xfrm>
            <a:off x="39800880" y="233676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62"/>
          <p:cNvSpPr/>
          <p:nvPr/>
        </p:nvSpPr>
        <p:spPr>
          <a:xfrm>
            <a:off x="37714680" y="2387304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63"/>
          <p:cNvSpPr/>
          <p:nvPr/>
        </p:nvSpPr>
        <p:spPr>
          <a:xfrm>
            <a:off x="38757960" y="2387304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64"/>
          <p:cNvSpPr/>
          <p:nvPr/>
        </p:nvSpPr>
        <p:spPr>
          <a:xfrm>
            <a:off x="37714680" y="2440656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65"/>
          <p:cNvSpPr/>
          <p:nvPr/>
        </p:nvSpPr>
        <p:spPr>
          <a:xfrm>
            <a:off x="38757960" y="2440656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CustomShape 66"/>
          <p:cNvSpPr/>
          <p:nvPr/>
        </p:nvSpPr>
        <p:spPr>
          <a:xfrm>
            <a:off x="37714680" y="2491236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67"/>
          <p:cNvSpPr/>
          <p:nvPr/>
        </p:nvSpPr>
        <p:spPr>
          <a:xfrm>
            <a:off x="38757960" y="2491236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68"/>
          <p:cNvSpPr/>
          <p:nvPr/>
        </p:nvSpPr>
        <p:spPr>
          <a:xfrm>
            <a:off x="39800880" y="2491236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69"/>
          <p:cNvSpPr/>
          <p:nvPr/>
        </p:nvSpPr>
        <p:spPr>
          <a:xfrm>
            <a:off x="37714680" y="254466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70"/>
          <p:cNvSpPr/>
          <p:nvPr/>
        </p:nvSpPr>
        <p:spPr>
          <a:xfrm>
            <a:off x="38757960" y="254466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71"/>
          <p:cNvSpPr/>
          <p:nvPr/>
        </p:nvSpPr>
        <p:spPr>
          <a:xfrm>
            <a:off x="39800880" y="254466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72"/>
          <p:cNvSpPr/>
          <p:nvPr/>
        </p:nvSpPr>
        <p:spPr>
          <a:xfrm>
            <a:off x="37714680" y="226656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73"/>
          <p:cNvSpPr/>
          <p:nvPr/>
        </p:nvSpPr>
        <p:spPr>
          <a:xfrm>
            <a:off x="38757960" y="226656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CustomShape 74"/>
          <p:cNvSpPr/>
          <p:nvPr/>
        </p:nvSpPr>
        <p:spPr>
          <a:xfrm>
            <a:off x="39800880" y="226656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75"/>
          <p:cNvSpPr/>
          <p:nvPr/>
        </p:nvSpPr>
        <p:spPr>
          <a:xfrm>
            <a:off x="40844160" y="254466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CustomShape 76"/>
          <p:cNvSpPr/>
          <p:nvPr/>
        </p:nvSpPr>
        <p:spPr>
          <a:xfrm>
            <a:off x="37714680" y="2596176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CustomShape 77"/>
          <p:cNvSpPr/>
          <p:nvPr/>
        </p:nvSpPr>
        <p:spPr>
          <a:xfrm>
            <a:off x="38757960" y="2596176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CustomShape 78"/>
          <p:cNvSpPr/>
          <p:nvPr/>
        </p:nvSpPr>
        <p:spPr>
          <a:xfrm>
            <a:off x="9349200" y="610704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223" name="CustomShape 79"/>
          <p:cNvSpPr/>
          <p:nvPr/>
        </p:nvSpPr>
        <p:spPr>
          <a:xfrm>
            <a:off x="360000" y="6495840"/>
            <a:ext cx="7558560" cy="6102720"/>
          </a:xfrm>
          <a:prstGeom prst="rect">
            <a:avLst/>
          </a:prstGeom>
          <a:noFill/>
          <a:ln w="0">
            <a:solidFill>
              <a:srgbClr val="FFD42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CustomShape 80"/>
          <p:cNvSpPr/>
          <p:nvPr/>
        </p:nvSpPr>
        <p:spPr>
          <a:xfrm>
            <a:off x="8280000" y="6501600"/>
            <a:ext cx="8458560" cy="6096960"/>
          </a:xfrm>
          <a:prstGeom prst="rect">
            <a:avLst/>
          </a:prstGeom>
          <a:noFill/>
          <a:ln w="0">
            <a:solidFill>
              <a:srgbClr val="FFD42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CustomShape 81"/>
          <p:cNvSpPr/>
          <p:nvPr/>
        </p:nvSpPr>
        <p:spPr>
          <a:xfrm>
            <a:off x="17064000" y="6537600"/>
            <a:ext cx="6874560" cy="6096960"/>
          </a:xfrm>
          <a:prstGeom prst="rect">
            <a:avLst/>
          </a:prstGeom>
          <a:noFill/>
          <a:ln w="0">
            <a:solidFill>
              <a:srgbClr val="FFD42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82"/>
          <p:cNvSpPr/>
          <p:nvPr/>
        </p:nvSpPr>
        <p:spPr>
          <a:xfrm>
            <a:off x="17820000" y="615168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227" name="CustomShape 83"/>
          <p:cNvSpPr/>
          <p:nvPr/>
        </p:nvSpPr>
        <p:spPr>
          <a:xfrm>
            <a:off x="8858160" y="13567320"/>
            <a:ext cx="7558560" cy="6102720"/>
          </a:xfrm>
          <a:prstGeom prst="rect">
            <a:avLst/>
          </a:prstGeom>
          <a:noFill/>
          <a:ln w="0">
            <a:solidFill>
              <a:srgbClr val="B4C7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8" name="Image 227"/>
          <p:cNvPicPr/>
          <p:nvPr/>
        </p:nvPicPr>
        <p:blipFill>
          <a:blip r:embed="rId22"/>
          <a:srcRect t="2040"/>
          <a:stretch/>
        </p:blipFill>
        <p:spPr>
          <a:xfrm>
            <a:off x="1073520" y="14662440"/>
            <a:ext cx="6845040" cy="5123160"/>
          </a:xfrm>
          <a:prstGeom prst="rect">
            <a:avLst/>
          </a:prstGeom>
          <a:ln w="0">
            <a:noFill/>
          </a:ln>
        </p:spPr>
      </p:pic>
      <p:sp>
        <p:nvSpPr>
          <p:cNvPr id="229" name="CustomShape 84"/>
          <p:cNvSpPr/>
          <p:nvPr/>
        </p:nvSpPr>
        <p:spPr>
          <a:xfrm>
            <a:off x="650160" y="13567320"/>
            <a:ext cx="7558560" cy="6102720"/>
          </a:xfrm>
          <a:prstGeom prst="rect">
            <a:avLst/>
          </a:prstGeom>
          <a:noFill/>
          <a:ln w="0">
            <a:solidFill>
              <a:srgbClr val="B4C7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85"/>
          <p:cNvSpPr/>
          <p:nvPr/>
        </p:nvSpPr>
        <p:spPr>
          <a:xfrm>
            <a:off x="3420000" y="16380000"/>
            <a:ext cx="718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000000"/>
                </a:solidFill>
                <a:latin typeface="Arial"/>
                <a:ea typeface="DejaVu Sans"/>
              </a:rPr>
              <a:t>11 %</a:t>
            </a:r>
            <a:endParaRPr lang="fr-FR" sz="1500" b="0" strike="noStrike" spc="-1">
              <a:latin typeface="Arial"/>
            </a:endParaRPr>
          </a:p>
        </p:txBody>
      </p:sp>
      <p:sp>
        <p:nvSpPr>
          <p:cNvPr id="231" name="CustomShape 86"/>
          <p:cNvSpPr/>
          <p:nvPr/>
        </p:nvSpPr>
        <p:spPr>
          <a:xfrm>
            <a:off x="4140000" y="15660000"/>
            <a:ext cx="718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000000"/>
                </a:solidFill>
                <a:latin typeface="Arial"/>
                <a:ea typeface="DejaVu Sans"/>
              </a:rPr>
              <a:t>2 %</a:t>
            </a:r>
            <a:endParaRPr lang="fr-FR" sz="1500" b="0" strike="noStrike" spc="-1">
              <a:latin typeface="Arial"/>
            </a:endParaRPr>
          </a:p>
        </p:txBody>
      </p:sp>
      <p:sp>
        <p:nvSpPr>
          <p:cNvPr id="232" name="CustomShape 87"/>
          <p:cNvSpPr/>
          <p:nvPr/>
        </p:nvSpPr>
        <p:spPr>
          <a:xfrm>
            <a:off x="18038880" y="1509408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233" name="CustomShape 88"/>
          <p:cNvSpPr/>
          <p:nvPr/>
        </p:nvSpPr>
        <p:spPr>
          <a:xfrm>
            <a:off x="18000000" y="1800000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2022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234" name="CustomShape 89"/>
          <p:cNvSpPr/>
          <p:nvPr/>
        </p:nvSpPr>
        <p:spPr>
          <a:xfrm>
            <a:off x="18265320" y="2283408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235" name="CustomShape 90"/>
          <p:cNvSpPr/>
          <p:nvPr/>
        </p:nvSpPr>
        <p:spPr>
          <a:xfrm>
            <a:off x="18288000" y="2574000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236" name="CustomShape 91"/>
          <p:cNvSpPr/>
          <p:nvPr/>
        </p:nvSpPr>
        <p:spPr>
          <a:xfrm>
            <a:off x="18254880" y="2790000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237" name="CustomShape 92"/>
          <p:cNvSpPr/>
          <p:nvPr/>
        </p:nvSpPr>
        <p:spPr>
          <a:xfrm>
            <a:off x="9506880" y="2916000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238" name="CustomShape 93"/>
          <p:cNvSpPr/>
          <p:nvPr/>
        </p:nvSpPr>
        <p:spPr>
          <a:xfrm>
            <a:off x="9506880" y="2916000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239" name="CustomShape 94"/>
          <p:cNvSpPr/>
          <p:nvPr/>
        </p:nvSpPr>
        <p:spPr>
          <a:xfrm>
            <a:off x="540000" y="20764080"/>
            <a:ext cx="7558560" cy="6102720"/>
          </a:xfrm>
          <a:prstGeom prst="rect">
            <a:avLst/>
          </a:prstGeom>
          <a:noFill/>
          <a:ln w="0">
            <a:solidFill>
              <a:srgbClr val="BF819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95"/>
          <p:cNvSpPr/>
          <p:nvPr/>
        </p:nvSpPr>
        <p:spPr>
          <a:xfrm>
            <a:off x="8820000" y="20758320"/>
            <a:ext cx="7558560" cy="6102720"/>
          </a:xfrm>
          <a:prstGeom prst="rect">
            <a:avLst/>
          </a:prstGeom>
          <a:noFill/>
          <a:ln w="0">
            <a:solidFill>
              <a:srgbClr val="BF819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 20_0" descr="Une image contenant texte&#10;&#10;Description générée automatiquement"/>
          <p:cNvPicPr/>
          <p:nvPr/>
        </p:nvPicPr>
        <p:blipFill>
          <a:blip r:embed="rId3"/>
          <a:stretch/>
        </p:blipFill>
        <p:spPr>
          <a:xfrm>
            <a:off x="601560" y="4172760"/>
            <a:ext cx="41831280" cy="22050720"/>
          </a:xfrm>
          <a:prstGeom prst="rect">
            <a:avLst/>
          </a:prstGeom>
          <a:ln w="0">
            <a:noFill/>
          </a:ln>
        </p:spPr>
      </p:pic>
      <p:sp>
        <p:nvSpPr>
          <p:cNvPr id="242" name="CustomShape 1"/>
          <p:cNvSpPr/>
          <p:nvPr/>
        </p:nvSpPr>
        <p:spPr>
          <a:xfrm>
            <a:off x="19164960" y="24283440"/>
            <a:ext cx="4004280" cy="60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3" name="CustomShape 2"/>
          <p:cNvSpPr/>
          <p:nvPr/>
        </p:nvSpPr>
        <p:spPr>
          <a:xfrm>
            <a:off x="13033080" y="5801400"/>
            <a:ext cx="106200" cy="19150200"/>
          </a:xfrm>
          <a:prstGeom prst="roundRect">
            <a:avLst>
              <a:gd name="adj" fmla="val 50000"/>
            </a:avLst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4" name="Line 3"/>
          <p:cNvSpPr/>
          <p:nvPr/>
        </p:nvSpPr>
        <p:spPr>
          <a:xfrm>
            <a:off x="983880" y="29673000"/>
            <a:ext cx="18360000" cy="360"/>
          </a:xfrm>
          <a:prstGeom prst="line">
            <a:avLst/>
          </a:prstGeom>
          <a:ln>
            <a:solidFill>
              <a:srgbClr val="C9C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Line 4"/>
          <p:cNvSpPr/>
          <p:nvPr/>
        </p:nvSpPr>
        <p:spPr>
          <a:xfrm>
            <a:off x="23634720" y="29673000"/>
            <a:ext cx="18360000" cy="360"/>
          </a:xfrm>
          <a:prstGeom prst="line">
            <a:avLst/>
          </a:prstGeom>
          <a:ln>
            <a:solidFill>
              <a:srgbClr val="C9C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CustomShape 5"/>
          <p:cNvSpPr/>
          <p:nvPr/>
        </p:nvSpPr>
        <p:spPr>
          <a:xfrm>
            <a:off x="20359080" y="25461000"/>
            <a:ext cx="1693080" cy="64476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47" name="Group 6"/>
          <p:cNvGrpSpPr/>
          <p:nvPr/>
        </p:nvGrpSpPr>
        <p:grpSpPr>
          <a:xfrm>
            <a:off x="3960360" y="5978520"/>
            <a:ext cx="9779760" cy="4827960"/>
            <a:chOff x="3960360" y="5978520"/>
            <a:chExt cx="9779760" cy="4827960"/>
          </a:xfrm>
        </p:grpSpPr>
        <p:sp>
          <p:nvSpPr>
            <p:cNvPr id="248" name="CustomShape 7"/>
            <p:cNvSpPr/>
            <p:nvPr/>
          </p:nvSpPr>
          <p:spPr>
            <a:xfrm>
              <a:off x="3960360" y="6682320"/>
              <a:ext cx="8772480" cy="4124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marL="457200"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  <a:p>
              <a:pPr marL="457200">
                <a:lnSpc>
                  <a:spcPct val="100000"/>
                </a:lnSpc>
              </a:pPr>
              <a:r>
                <a:rPr lang="fr-FR" sz="32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Préserver notre environnement et valoriser nos ressources</a:t>
              </a:r>
              <a:endParaRPr lang="fr-FR" sz="32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Résilience du territoire pour préserver le cadre de vie 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Réduction de l’empreinte environnementale, agir pour la sobriété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Protection  des espaces naturels et des espèces sauvages, reboiser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Production énergétique renouvelable et sobriété énergétique 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La capacité à agir pour limiter et s’adapter au réchauffement climatique 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Prévention et traitement des déchets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L’amélioration de la qualité de l’eau et assainissement. Recherche de nouvelles ressources d’alimentation en eau 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L’alimentation 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La maîtrise de la pression touristique</a:t>
              </a:r>
              <a:endParaRPr lang="fr-FR" sz="1800" b="0" strike="noStrike" spc="-1">
                <a:latin typeface="Arial"/>
              </a:endParaRPr>
            </a:p>
          </p:txBody>
        </p:sp>
        <p:grpSp>
          <p:nvGrpSpPr>
            <p:cNvPr id="249" name="Group 8"/>
            <p:cNvGrpSpPr/>
            <p:nvPr/>
          </p:nvGrpSpPr>
          <p:grpSpPr>
            <a:xfrm>
              <a:off x="12334320" y="5978520"/>
              <a:ext cx="1405800" cy="1405800"/>
              <a:chOff x="12334320" y="5978520"/>
              <a:chExt cx="1405800" cy="1405800"/>
            </a:xfrm>
          </p:grpSpPr>
          <p:sp>
            <p:nvSpPr>
              <p:cNvPr id="250" name="CustomShape 9"/>
              <p:cNvSpPr/>
              <p:nvPr/>
            </p:nvSpPr>
            <p:spPr>
              <a:xfrm>
                <a:off x="12334320" y="5978520"/>
                <a:ext cx="1405800" cy="1405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02423" sx="97580" sy="97580" algn="br" rotWithShape="0">
                  <a:srgbClr val="5495A2">
                    <a:alpha val="3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251" name="Image 60_1"/>
              <p:cNvPicPr/>
              <p:nvPr/>
            </p:nvPicPr>
            <p:blipFill>
              <a:blip r:embed="rId4"/>
              <a:stretch/>
            </p:blipFill>
            <p:spPr>
              <a:xfrm>
                <a:off x="12709440" y="6220440"/>
                <a:ext cx="681480" cy="9601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grpSp>
        <p:nvGrpSpPr>
          <p:cNvPr id="252" name="Group 10"/>
          <p:cNvGrpSpPr/>
          <p:nvPr/>
        </p:nvGrpSpPr>
        <p:grpSpPr>
          <a:xfrm>
            <a:off x="3960360" y="11008440"/>
            <a:ext cx="9774720" cy="4122000"/>
            <a:chOff x="3960360" y="11008440"/>
            <a:chExt cx="9774720" cy="4122000"/>
          </a:xfrm>
        </p:grpSpPr>
        <p:sp>
          <p:nvSpPr>
            <p:cNvPr id="253" name="CustomShape 11"/>
            <p:cNvSpPr/>
            <p:nvPr/>
          </p:nvSpPr>
          <p:spPr>
            <a:xfrm>
              <a:off x="3960360" y="11712240"/>
              <a:ext cx="8775000" cy="341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marL="457200"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  <a:p>
              <a:pPr marL="457200">
                <a:lnSpc>
                  <a:spcPct val="100000"/>
                </a:lnSpc>
              </a:pPr>
              <a:r>
                <a:rPr lang="fr-FR" sz="28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Mobiliser nos ressources au service d’une collaboration efficace</a:t>
              </a:r>
              <a:endParaRPr lang="fr-FR" sz="2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Le lien entre l’intercommunalité et les communes et avec les autres partenaires institutionnels pour que les citoyens comprennent et participent à la démocratie </a:t>
              </a:r>
              <a:endParaRPr lang="fr-FR" sz="16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Communication </a:t>
              </a:r>
              <a:endParaRPr lang="fr-FR" sz="16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Visibilité et lisibilité de l’action publique </a:t>
              </a:r>
              <a:endParaRPr lang="fr-FR" sz="16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Coopérations pour efficacité</a:t>
              </a:r>
              <a:endParaRPr lang="fr-FR" sz="16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Poursuivre la démarche de développement durable (RSE / QSE)</a:t>
              </a:r>
              <a:endParaRPr lang="fr-FR" sz="16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Encourager une nouvelle maritimité</a:t>
              </a:r>
              <a:endParaRPr lang="fr-FR" sz="16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Privilégier le local</a:t>
              </a:r>
              <a:endParaRPr lang="fr-FR" sz="16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Minimiser les tensions entre les touristes et les habitants</a:t>
              </a:r>
              <a:endParaRPr lang="fr-FR" sz="1600" b="0" strike="noStrike" spc="-1">
                <a:latin typeface="Arial"/>
              </a:endParaRPr>
            </a:p>
          </p:txBody>
        </p:sp>
        <p:grpSp>
          <p:nvGrpSpPr>
            <p:cNvPr id="254" name="Group 12"/>
            <p:cNvGrpSpPr/>
            <p:nvPr/>
          </p:nvGrpSpPr>
          <p:grpSpPr>
            <a:xfrm>
              <a:off x="12329280" y="11008440"/>
              <a:ext cx="1405800" cy="1405800"/>
              <a:chOff x="12329280" y="11008440"/>
              <a:chExt cx="1405800" cy="1405800"/>
            </a:xfrm>
          </p:grpSpPr>
          <p:sp>
            <p:nvSpPr>
              <p:cNvPr id="255" name="CustomShape 13"/>
              <p:cNvSpPr/>
              <p:nvPr/>
            </p:nvSpPr>
            <p:spPr>
              <a:xfrm>
                <a:off x="12329280" y="11008440"/>
                <a:ext cx="1405800" cy="1405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02423" sx="97580" sy="97580" algn="br" rotWithShape="0">
                  <a:srgbClr val="5495A2">
                    <a:alpha val="3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256" name="Image 63_1"/>
              <p:cNvPicPr/>
              <p:nvPr/>
            </p:nvPicPr>
            <p:blipFill>
              <a:blip r:embed="rId5"/>
              <a:stretch/>
            </p:blipFill>
            <p:spPr>
              <a:xfrm>
                <a:off x="12437280" y="11474640"/>
                <a:ext cx="1195200" cy="50184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grpSp>
        <p:nvGrpSpPr>
          <p:cNvPr id="257" name="Group 14"/>
          <p:cNvGrpSpPr/>
          <p:nvPr/>
        </p:nvGrpSpPr>
        <p:grpSpPr>
          <a:xfrm>
            <a:off x="3960360" y="15313320"/>
            <a:ext cx="9774720" cy="3987360"/>
            <a:chOff x="3960360" y="15313320"/>
            <a:chExt cx="9774720" cy="3987360"/>
          </a:xfrm>
        </p:grpSpPr>
        <p:sp>
          <p:nvSpPr>
            <p:cNvPr id="258" name="CustomShape 15"/>
            <p:cNvSpPr/>
            <p:nvPr/>
          </p:nvSpPr>
          <p:spPr>
            <a:xfrm>
              <a:off x="3960360" y="16017120"/>
              <a:ext cx="8772480" cy="3283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marL="457200"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  <a:p>
              <a:pPr marL="457200">
                <a:lnSpc>
                  <a:spcPct val="100000"/>
                </a:lnSpc>
              </a:pPr>
              <a:r>
                <a:rPr lang="fr-FR" sz="32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Soutenir notre économie au plus près des acteurs</a:t>
              </a:r>
              <a:endParaRPr lang="fr-FR" sz="32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Diversification de l’activité économique pour ne pas être dépendant d’une ou de seulement deux activités (défense et tourisme)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Adopter un marketing territorial/local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Trouver l’équilibre entre le développement économique et la diminution de l’impact carbone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Conduire la transition par plus de sobriété (foncier, énergie, eau…)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Optimiser l’exploitation de nos terres pour l’activité agricole</a:t>
              </a:r>
              <a:endParaRPr lang="fr-FR" sz="1800" b="0" strike="noStrike" spc="-1">
                <a:latin typeface="Arial"/>
              </a:endParaRPr>
            </a:p>
          </p:txBody>
        </p:sp>
        <p:grpSp>
          <p:nvGrpSpPr>
            <p:cNvPr id="259" name="Group 16"/>
            <p:cNvGrpSpPr/>
            <p:nvPr/>
          </p:nvGrpSpPr>
          <p:grpSpPr>
            <a:xfrm>
              <a:off x="12329280" y="15313320"/>
              <a:ext cx="1405800" cy="1405800"/>
              <a:chOff x="12329280" y="15313320"/>
              <a:chExt cx="1405800" cy="1405800"/>
            </a:xfrm>
          </p:grpSpPr>
          <p:sp>
            <p:nvSpPr>
              <p:cNvPr id="260" name="CustomShape 17"/>
              <p:cNvSpPr/>
              <p:nvPr/>
            </p:nvSpPr>
            <p:spPr>
              <a:xfrm>
                <a:off x="12329280" y="15313320"/>
                <a:ext cx="1405800" cy="1405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02423" sx="97580" sy="97580" algn="br" rotWithShape="0">
                  <a:srgbClr val="5495A2">
                    <a:alpha val="3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261" name="Image 76_1"/>
              <p:cNvPicPr/>
              <p:nvPr/>
            </p:nvPicPr>
            <p:blipFill>
              <a:blip r:embed="rId6"/>
              <a:stretch/>
            </p:blipFill>
            <p:spPr>
              <a:xfrm>
                <a:off x="12556800" y="15522480"/>
                <a:ext cx="905040" cy="96084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262" name="CustomShape 18"/>
          <p:cNvSpPr/>
          <p:nvPr/>
        </p:nvSpPr>
        <p:spPr>
          <a:xfrm>
            <a:off x="29185200" y="14430600"/>
            <a:ext cx="262440" cy="129852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3" name="CustomShape 19"/>
          <p:cNvSpPr/>
          <p:nvPr/>
        </p:nvSpPr>
        <p:spPr>
          <a:xfrm rot="5400000">
            <a:off x="29826360" y="14513400"/>
            <a:ext cx="430200" cy="129852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64" name="Group 20"/>
          <p:cNvGrpSpPr/>
          <p:nvPr/>
        </p:nvGrpSpPr>
        <p:grpSpPr>
          <a:xfrm>
            <a:off x="3960360" y="19458720"/>
            <a:ext cx="9779760" cy="5515920"/>
            <a:chOff x="3960360" y="19458720"/>
            <a:chExt cx="9779760" cy="5515920"/>
          </a:xfrm>
        </p:grpSpPr>
        <p:sp>
          <p:nvSpPr>
            <p:cNvPr id="265" name="CustomShape 21"/>
            <p:cNvSpPr/>
            <p:nvPr/>
          </p:nvSpPr>
          <p:spPr>
            <a:xfrm>
              <a:off x="3960360" y="20162520"/>
              <a:ext cx="8772480" cy="4812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marL="457200"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  <a:p>
              <a:pPr marL="457200">
                <a:lnSpc>
                  <a:spcPct val="100000"/>
                </a:lnSpc>
              </a:pPr>
              <a:r>
                <a:rPr lang="fr-FR" sz="32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Aménager notre territoire en préservant nos équilibres</a:t>
              </a:r>
              <a:endParaRPr lang="fr-FR" sz="32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Diversification de l’offre de logements (mixtes, évolutif, saisonnier) pour permettre l’attractivité résidentielle :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Capacité à héberger ou proposer un logement pour les actifs à l’année ou saisonniers 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L’accessibilité au marché immobilier 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Sa vitalité pour infléchir la dynamique démographique 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Animation tout au long de l’année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Développement de l’offre d’équipements et de services pour répondre aux besoins des familles et accompagner le vieillissement de la population 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L’accès aux soins (accueil de spécialités médicales, gestion des urgences) 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Diversification et la performance de l’offre de mobilité pour désenclaver le territoire </a:t>
              </a:r>
              <a:endParaRPr lang="fr-FR" sz="1800" b="0" strike="noStrike" spc="-1">
                <a:latin typeface="Arial"/>
              </a:endParaRPr>
            </a:p>
            <a:p>
              <a:pPr marL="800280" lvl="1" indent="-3412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Capacité à se déplacer au sein du territoire</a:t>
              </a:r>
              <a:endParaRPr lang="fr-FR" sz="1800" b="0" strike="noStrike" spc="-1">
                <a:latin typeface="Arial"/>
              </a:endParaRPr>
            </a:p>
            <a:p>
              <a:pPr marL="457200"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</p:txBody>
        </p:sp>
        <p:grpSp>
          <p:nvGrpSpPr>
            <p:cNvPr id="266" name="Group 22"/>
            <p:cNvGrpSpPr/>
            <p:nvPr/>
          </p:nvGrpSpPr>
          <p:grpSpPr>
            <a:xfrm>
              <a:off x="12334320" y="19458720"/>
              <a:ext cx="1405800" cy="1405800"/>
              <a:chOff x="12334320" y="19458720"/>
              <a:chExt cx="1405800" cy="1405800"/>
            </a:xfrm>
          </p:grpSpPr>
          <p:sp>
            <p:nvSpPr>
              <p:cNvPr id="267" name="CustomShape 23"/>
              <p:cNvSpPr/>
              <p:nvPr/>
            </p:nvSpPr>
            <p:spPr>
              <a:xfrm>
                <a:off x="12334320" y="19458720"/>
                <a:ext cx="1405800" cy="1405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02423" sx="97580" sy="97580" algn="br" rotWithShape="0">
                  <a:srgbClr val="5495A2">
                    <a:alpha val="3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268" name="Graphique 103_1"/>
              <p:cNvPicPr/>
              <p:nvPr/>
            </p:nvPicPr>
            <p:blipFill>
              <a:blip r:embed="rId7"/>
              <a:stretch/>
            </p:blipFill>
            <p:spPr>
              <a:xfrm>
                <a:off x="12424320" y="19535760"/>
                <a:ext cx="1251720" cy="12517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269" name="CustomShape 24"/>
          <p:cNvSpPr/>
          <p:nvPr/>
        </p:nvSpPr>
        <p:spPr>
          <a:xfrm>
            <a:off x="29818800" y="7599600"/>
            <a:ext cx="11068200" cy="295236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endParaRPr lang="fr-FR" sz="1800" b="0" strike="noStrike" spc="-1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Habitat &amp; urbanisme</a:t>
            </a:r>
            <a:endParaRPr lang="fr-FR" sz="34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Adapter l’aménagement du territoire aux nouvelles contraintes. </a:t>
            </a:r>
            <a:endParaRPr lang="fr-FR" sz="20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Pour les communes concernées, s’adapter aux risques littoraux</a:t>
            </a:r>
            <a:endParaRPr lang="fr-FR" sz="20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Identifier les risques (érosion du trait de côte), </a:t>
            </a:r>
            <a:endParaRPr lang="fr-FR" sz="20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Faire évoluer les documents d’urbanisme en conséquence (le PLUi-H), notamment au regard des évolutions réglementaires (Loi Climat et Résilience, révision du SCoT du Pays de Brest). 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70" name="CustomShape 25"/>
          <p:cNvSpPr/>
          <p:nvPr/>
        </p:nvSpPr>
        <p:spPr>
          <a:xfrm>
            <a:off x="29818800" y="12755160"/>
            <a:ext cx="11068200" cy="417204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endParaRPr lang="fr-FR" sz="1800" b="0" strike="noStrike" spc="-1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Agriculture &amp; forêt</a:t>
            </a:r>
            <a:endParaRPr lang="fr-FR" sz="34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Adapter l’agriculture aux évolutions climatiques</a:t>
            </a:r>
            <a:endParaRPr lang="fr-FR" sz="20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Prendre appui sur le projet alimentaire territorial pour favoriser la sobriété agricole et alimentaire </a:t>
            </a:r>
            <a:endParaRPr lang="fr-FR" sz="20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Maintenir une agriculture raisonnée (respectueuse de l’environnement et locale) : soutenir les circuits courts, privilégier la consommation locale. </a:t>
            </a:r>
            <a:endParaRPr lang="fr-FR" sz="20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Trouver des leviers pour permettre aux agriculteurs d’acheter des terres et de s’installer dans des productions diversifiées (lins, chanvres), et à taille humaine (mobilisation des friches).</a:t>
            </a:r>
            <a:endParaRPr lang="fr-FR" sz="20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Soutenir la filière agricole qui entretient les paysages et respecte la biodiversité </a:t>
            </a:r>
            <a:endParaRPr lang="fr-FR" sz="20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Promouvoir l’intermodalité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71" name="CustomShape 26"/>
          <p:cNvSpPr/>
          <p:nvPr/>
        </p:nvSpPr>
        <p:spPr>
          <a:xfrm>
            <a:off x="29818800" y="10800720"/>
            <a:ext cx="11068200" cy="173268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endParaRPr lang="fr-FR" sz="1800" b="0" strike="noStrike" spc="-1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Tourisme</a:t>
            </a:r>
            <a:endParaRPr lang="fr-FR" sz="34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Gérer les flux de visiteurs et leurs impacts sur les milieux en les dispersant sur le territoire et en repensant l’aménagement et l’accessibilité des sites 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72" name="CustomShape 27"/>
          <p:cNvSpPr/>
          <p:nvPr/>
        </p:nvSpPr>
        <p:spPr>
          <a:xfrm>
            <a:off x="29818800" y="19137600"/>
            <a:ext cx="11068200" cy="142776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endParaRPr lang="fr-FR" sz="1800" b="0" strike="noStrike" spc="-1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La santé des populations </a:t>
            </a:r>
            <a:endParaRPr lang="fr-FR" sz="34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Mettre à disposition des terrains pour aménager des jardins partagés. 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73" name="CustomShape 28"/>
          <p:cNvSpPr/>
          <p:nvPr/>
        </p:nvSpPr>
        <p:spPr>
          <a:xfrm>
            <a:off x="29818800" y="17167680"/>
            <a:ext cx="11068200" cy="173268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endParaRPr lang="fr-FR" sz="1800" b="0" strike="noStrike" spc="-1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Pêche &amp; conchyliculture </a:t>
            </a:r>
            <a:endParaRPr lang="fr-FR" sz="34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Faciliter l’installation et l’essor de des activités aquacoles</a:t>
            </a:r>
            <a:endParaRPr lang="fr-FR" sz="20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Favoriser la pêche professionnelle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74" name="CustomShape 29"/>
          <p:cNvSpPr/>
          <p:nvPr/>
        </p:nvSpPr>
        <p:spPr>
          <a:xfrm>
            <a:off x="29818800" y="20763720"/>
            <a:ext cx="11068200" cy="386712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endParaRPr lang="fr-FR" sz="1800" b="0" strike="noStrike" spc="-1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Ressources en eau et biodiversité</a:t>
            </a:r>
            <a:endParaRPr lang="fr-FR" sz="34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Intégrer les conséquences du changement climatique sur l’alimentation en eau et l’assainissement </a:t>
            </a:r>
            <a:endParaRPr lang="fr-FR" sz="20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Veiller à la sobriété dans la consommation de ressources potentiellement menacées par le changement climatique</a:t>
            </a:r>
            <a:endParaRPr lang="fr-FR" sz="20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Assurer une gestion économe de l’eau (exemple des systèmes de récupération des eaux pluviales, en premier lieu dans sur les équipements publics puis chez les particuliers).</a:t>
            </a:r>
            <a:endParaRPr lang="fr-FR" sz="20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Préserver, pérenniser et créer les milieux et écosystèmes naturels fragiles </a:t>
            </a:r>
            <a:endParaRPr lang="fr-FR" sz="20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Assurer le boisement – Création de forêts </a:t>
            </a:r>
            <a:endParaRPr lang="fr-FR" sz="2000" b="0" strike="noStrike" spc="-1">
              <a:latin typeface="Arial"/>
            </a:endParaRPr>
          </a:p>
          <a:p>
            <a:pPr marL="800280" lvl="1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Sensibiliser à la réduction de la consommation en eau des habitants et des visiteurs 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75" name="CustomShape 30"/>
          <p:cNvSpPr/>
          <p:nvPr/>
        </p:nvSpPr>
        <p:spPr>
          <a:xfrm>
            <a:off x="3633840" y="4577040"/>
            <a:ext cx="9289080" cy="138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120" tIns="160560" rIns="321120" bIns="16056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7000" b="1" strike="noStrike" spc="-1">
                <a:solidFill>
                  <a:srgbClr val="FFFFFF"/>
                </a:solidFill>
                <a:highlight>
                  <a:srgbClr val="5495A2"/>
                </a:highlight>
                <a:latin typeface="Poppins"/>
                <a:ea typeface="DejaVu Sans"/>
              </a:rPr>
              <a:t> Enjeux </a:t>
            </a:r>
            <a:endParaRPr lang="fr-FR" sz="7000" b="0" strike="noStrike" spc="-1">
              <a:latin typeface="Arial"/>
            </a:endParaRPr>
          </a:p>
        </p:txBody>
      </p:sp>
      <p:grpSp>
        <p:nvGrpSpPr>
          <p:cNvPr id="276" name="Group 31"/>
          <p:cNvGrpSpPr/>
          <p:nvPr/>
        </p:nvGrpSpPr>
        <p:grpSpPr>
          <a:xfrm>
            <a:off x="4054320" y="72720"/>
            <a:ext cx="34720200" cy="2246760"/>
            <a:chOff x="4054320" y="72720"/>
            <a:chExt cx="34720200" cy="2246760"/>
          </a:xfrm>
        </p:grpSpPr>
        <p:sp>
          <p:nvSpPr>
            <p:cNvPr id="277" name="CustomShape 32"/>
            <p:cNvSpPr/>
            <p:nvPr/>
          </p:nvSpPr>
          <p:spPr>
            <a:xfrm>
              <a:off x="5140080" y="72720"/>
              <a:ext cx="33634440" cy="2246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1120" tIns="160560" rIns="321120" bIns="16056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264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PRESQU’ÎLE DE CROZON-AULNE MARITIME</a:t>
              </a:r>
              <a:endParaRPr lang="fr-FR" sz="12640" b="0" strike="noStrike" spc="-1">
                <a:latin typeface="Arial"/>
              </a:endParaRPr>
            </a:p>
          </p:txBody>
        </p:sp>
        <p:pic>
          <p:nvPicPr>
            <p:cNvPr id="278" name="Graphique 135_1"/>
            <p:cNvPicPr/>
            <p:nvPr/>
          </p:nvPicPr>
          <p:blipFill>
            <a:blip r:embed="rId8"/>
            <a:stretch/>
          </p:blipFill>
          <p:spPr>
            <a:xfrm>
              <a:off x="4054320" y="468720"/>
              <a:ext cx="944280" cy="12092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79" name="Group 33"/>
          <p:cNvGrpSpPr/>
          <p:nvPr/>
        </p:nvGrpSpPr>
        <p:grpSpPr>
          <a:xfrm>
            <a:off x="19717200" y="29117880"/>
            <a:ext cx="3446280" cy="1108800"/>
            <a:chOff x="19717200" y="29117880"/>
            <a:chExt cx="3446280" cy="1108800"/>
          </a:xfrm>
        </p:grpSpPr>
        <p:pic>
          <p:nvPicPr>
            <p:cNvPr id="280" name="Image 8_1"/>
            <p:cNvPicPr/>
            <p:nvPr/>
          </p:nvPicPr>
          <p:blipFill>
            <a:blip r:embed="rId9"/>
            <a:stretch/>
          </p:blipFill>
          <p:spPr>
            <a:xfrm>
              <a:off x="19717200" y="29117880"/>
              <a:ext cx="1277640" cy="1108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1" name="Image 6_1"/>
            <p:cNvPicPr/>
            <p:nvPr/>
          </p:nvPicPr>
          <p:blipFill>
            <a:blip r:embed="rId10"/>
            <a:stretch/>
          </p:blipFill>
          <p:spPr>
            <a:xfrm>
              <a:off x="21128400" y="29165040"/>
              <a:ext cx="2035080" cy="914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82" name="CustomShape 34"/>
          <p:cNvSpPr/>
          <p:nvPr/>
        </p:nvSpPr>
        <p:spPr>
          <a:xfrm>
            <a:off x="19317240" y="23317200"/>
            <a:ext cx="4004280" cy="172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3" name="CustomShape 35"/>
          <p:cNvSpPr/>
          <p:nvPr/>
        </p:nvSpPr>
        <p:spPr>
          <a:xfrm>
            <a:off x="29584440" y="4577040"/>
            <a:ext cx="11315880" cy="245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120" tIns="160560" rIns="321120" bIns="16056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7000" b="1" strike="noStrike" spc="-1">
                <a:solidFill>
                  <a:srgbClr val="FFFFFF"/>
                </a:solidFill>
                <a:highlight>
                  <a:srgbClr val="5495A2"/>
                </a:highlight>
                <a:latin typeface="Poppins"/>
                <a:ea typeface="DejaVu Sans"/>
              </a:rPr>
              <a:t>Stratégie d’adaptation au changement climatique</a:t>
            </a:r>
            <a:endParaRPr lang="fr-FR" sz="7000" b="0" strike="noStrike" spc="-1">
              <a:latin typeface="Arial"/>
            </a:endParaRPr>
          </a:p>
        </p:txBody>
      </p:sp>
      <p:sp>
        <p:nvSpPr>
          <p:cNvPr id="284" name="CustomShape 36"/>
          <p:cNvSpPr/>
          <p:nvPr/>
        </p:nvSpPr>
        <p:spPr>
          <a:xfrm>
            <a:off x="29831760" y="25963560"/>
            <a:ext cx="11068200" cy="25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100" b="0" i="1" strike="noStrike" spc="-1">
                <a:solidFill>
                  <a:srgbClr val="FFFFFF"/>
                </a:solidFill>
                <a:latin typeface="Poppins"/>
                <a:ea typeface="DejaVu Sans"/>
              </a:rPr>
              <a:t>Données extraites du PCAET  de Crozon</a:t>
            </a:r>
            <a:endParaRPr lang="fr-FR" sz="1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 43"/>
          <p:cNvPicPr/>
          <p:nvPr/>
        </p:nvPicPr>
        <p:blipFill>
          <a:blip r:embed="rId3"/>
          <a:stretch/>
        </p:blipFill>
        <p:spPr>
          <a:xfrm>
            <a:off x="9891000" y="22280760"/>
            <a:ext cx="5757840" cy="3885480"/>
          </a:xfrm>
          <a:prstGeom prst="rect">
            <a:avLst/>
          </a:prstGeom>
          <a:ln w="0">
            <a:noFill/>
          </a:ln>
        </p:spPr>
      </p:pic>
      <p:pic>
        <p:nvPicPr>
          <p:cNvPr id="286" name="Image 39_1"/>
          <p:cNvPicPr/>
          <p:nvPr/>
        </p:nvPicPr>
        <p:blipFill>
          <a:blip r:embed="rId4"/>
          <a:stretch/>
        </p:blipFill>
        <p:spPr>
          <a:xfrm>
            <a:off x="1757520" y="22682880"/>
            <a:ext cx="4167000" cy="4167000"/>
          </a:xfrm>
          <a:prstGeom prst="rect">
            <a:avLst/>
          </a:prstGeom>
          <a:ln w="0">
            <a:noFill/>
          </a:ln>
        </p:spPr>
      </p:pic>
      <p:sp>
        <p:nvSpPr>
          <p:cNvPr id="287" name="CustomShape 1"/>
          <p:cNvSpPr/>
          <p:nvPr/>
        </p:nvSpPr>
        <p:spPr>
          <a:xfrm>
            <a:off x="13033080" y="4185720"/>
            <a:ext cx="106200" cy="17530200"/>
          </a:xfrm>
          <a:prstGeom prst="roundRect">
            <a:avLst>
              <a:gd name="adj" fmla="val 50000"/>
            </a:avLst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CustomShape 2"/>
          <p:cNvSpPr/>
          <p:nvPr/>
        </p:nvSpPr>
        <p:spPr>
          <a:xfrm>
            <a:off x="25045920" y="10357200"/>
            <a:ext cx="18522000" cy="245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120" tIns="160560" rIns="321120" bIns="16056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7000" b="1" strike="noStrike" spc="-1">
                <a:solidFill>
                  <a:srgbClr val="FFFFFF"/>
                </a:solidFill>
                <a:highlight>
                  <a:srgbClr val="5495A2"/>
                </a:highlight>
                <a:latin typeface="Poppins"/>
                <a:ea typeface="DejaVu Sans"/>
              </a:rPr>
              <a:t>Analyse des effets du changement climatique</a:t>
            </a:r>
            <a:endParaRPr lang="fr-FR" sz="7000" b="0" strike="noStrike" spc="-1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512640" y="6527160"/>
            <a:ext cx="7486920" cy="54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Répartition des ménages en 2019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290" name="CustomShape 4"/>
          <p:cNvSpPr/>
          <p:nvPr/>
        </p:nvSpPr>
        <p:spPr>
          <a:xfrm>
            <a:off x="512640" y="7059240"/>
            <a:ext cx="748692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8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DATAGENCES Bretagne 2022 – Répartition des ménages en 2019 – Données INSEE</a:t>
            </a:r>
            <a:endParaRPr lang="fr-FR" sz="800" b="0" strike="noStrike" spc="-1">
              <a:latin typeface="Arial"/>
            </a:endParaRPr>
          </a:p>
        </p:txBody>
      </p:sp>
      <p:sp>
        <p:nvSpPr>
          <p:cNvPr id="291" name="CustomShape 5"/>
          <p:cNvSpPr/>
          <p:nvPr/>
        </p:nvSpPr>
        <p:spPr>
          <a:xfrm>
            <a:off x="17820000" y="6563160"/>
            <a:ext cx="7486920" cy="54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Densité de la population en 2019</a:t>
            </a:r>
            <a:br/>
            <a:r>
              <a:rPr lang="fr-FR" sz="1600" b="1" strike="noStrike" spc="-1">
                <a:solidFill>
                  <a:srgbClr val="000000"/>
                </a:solidFill>
                <a:latin typeface="Poppins"/>
                <a:ea typeface="DejaVu Sans"/>
              </a:rPr>
              <a:t>(nombre d’habitants au km2)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292" name="CustomShape 6"/>
          <p:cNvSpPr/>
          <p:nvPr/>
        </p:nvSpPr>
        <p:spPr>
          <a:xfrm>
            <a:off x="9299880" y="6527160"/>
            <a:ext cx="7486920" cy="54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Pyramide des âges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293" name="CustomShape 7"/>
          <p:cNvSpPr/>
          <p:nvPr/>
        </p:nvSpPr>
        <p:spPr>
          <a:xfrm>
            <a:off x="9299880" y="7059240"/>
            <a:ext cx="748692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8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DATAGENCES Bretagne 2022 – Population par âge et sexe – Données INSEE</a:t>
            </a:r>
            <a:endParaRPr lang="fr-FR" sz="800" b="0" strike="noStrike" spc="-1">
              <a:latin typeface="Arial"/>
            </a:endParaRPr>
          </a:p>
        </p:txBody>
      </p:sp>
      <p:sp>
        <p:nvSpPr>
          <p:cNvPr id="294" name="CustomShape 8"/>
          <p:cNvSpPr/>
          <p:nvPr/>
        </p:nvSpPr>
        <p:spPr>
          <a:xfrm>
            <a:off x="632160" y="13579200"/>
            <a:ext cx="7408080" cy="78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Répartition des emplois part catégorie socio-professionnelle en 2019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295" name="CustomShape 9"/>
          <p:cNvSpPr/>
          <p:nvPr/>
        </p:nvSpPr>
        <p:spPr>
          <a:xfrm>
            <a:off x="17973720" y="13906440"/>
            <a:ext cx="4350600" cy="2631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Taux de pauvreté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10%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Taux de chômage sur le bassin d’emploi des 15 à 64 ans en 2022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6,1%</a:t>
            </a:r>
            <a:endParaRPr lang="fr-FR" sz="4800" b="0" strike="noStrike" spc="-1">
              <a:latin typeface="Arial"/>
            </a:endParaRPr>
          </a:p>
        </p:txBody>
      </p:sp>
      <p:pic>
        <p:nvPicPr>
          <p:cNvPr id="296" name="Image 176_1"/>
          <p:cNvPicPr/>
          <p:nvPr/>
        </p:nvPicPr>
        <p:blipFill>
          <a:blip r:embed="rId5"/>
          <a:stretch/>
        </p:blipFill>
        <p:spPr>
          <a:xfrm>
            <a:off x="21255480" y="13777200"/>
            <a:ext cx="666000" cy="1910160"/>
          </a:xfrm>
          <a:prstGeom prst="rect">
            <a:avLst/>
          </a:prstGeom>
          <a:ln w="0">
            <a:noFill/>
          </a:ln>
        </p:spPr>
      </p:pic>
      <p:sp>
        <p:nvSpPr>
          <p:cNvPr id="297" name="CustomShape 10"/>
          <p:cNvSpPr/>
          <p:nvPr/>
        </p:nvSpPr>
        <p:spPr>
          <a:xfrm>
            <a:off x="610920" y="3706560"/>
            <a:ext cx="23398200" cy="60732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Démographie, population</a:t>
            </a:r>
            <a:endParaRPr lang="fr-FR" sz="3400" b="0" strike="noStrike" spc="-1">
              <a:latin typeface="Arial"/>
            </a:endParaRPr>
          </a:p>
        </p:txBody>
      </p:sp>
      <p:sp>
        <p:nvSpPr>
          <p:cNvPr id="298" name="CustomShape 11"/>
          <p:cNvSpPr/>
          <p:nvPr/>
        </p:nvSpPr>
        <p:spPr>
          <a:xfrm>
            <a:off x="602640" y="12779640"/>
            <a:ext cx="23398200" cy="60732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Économico-social</a:t>
            </a:r>
            <a:endParaRPr lang="fr-FR" sz="3400" b="0" strike="noStrike" spc="-1">
              <a:latin typeface="Arial"/>
            </a:endParaRPr>
          </a:p>
        </p:txBody>
      </p:sp>
      <p:sp>
        <p:nvSpPr>
          <p:cNvPr id="299" name="CustomShape 12"/>
          <p:cNvSpPr/>
          <p:nvPr/>
        </p:nvSpPr>
        <p:spPr>
          <a:xfrm>
            <a:off x="179640" y="2207520"/>
            <a:ext cx="18479880" cy="138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120" tIns="160560" rIns="321120" bIns="16056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7000" b="1" strike="noStrike" spc="-1">
                <a:solidFill>
                  <a:srgbClr val="FFFFFF"/>
                </a:solidFill>
                <a:highlight>
                  <a:srgbClr val="5495A2"/>
                </a:highlight>
                <a:latin typeface="Poppins"/>
                <a:ea typeface="DejaVu Sans"/>
              </a:rPr>
              <a:t> Éléments de diagnostic local</a:t>
            </a:r>
            <a:endParaRPr lang="fr-FR" sz="7000" b="0" strike="noStrike" spc="-1">
              <a:latin typeface="Arial"/>
            </a:endParaRPr>
          </a:p>
        </p:txBody>
      </p:sp>
      <p:sp>
        <p:nvSpPr>
          <p:cNvPr id="300" name="CustomShape 13"/>
          <p:cNvSpPr/>
          <p:nvPr/>
        </p:nvSpPr>
        <p:spPr>
          <a:xfrm>
            <a:off x="512640" y="4494240"/>
            <a:ext cx="2558520" cy="1282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22 419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habitants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301" name="CustomShape 14"/>
          <p:cNvSpPr/>
          <p:nvPr/>
        </p:nvSpPr>
        <p:spPr>
          <a:xfrm>
            <a:off x="17820000" y="4494240"/>
            <a:ext cx="2894760" cy="139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36% 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part des 60 ans et plus </a:t>
            </a:r>
            <a:endParaRPr lang="fr-FR" sz="2800" b="0" strike="noStrike" spc="-1">
              <a:latin typeface="Arial"/>
            </a:endParaRPr>
          </a:p>
        </p:txBody>
      </p:sp>
      <p:pic>
        <p:nvPicPr>
          <p:cNvPr id="302" name="Image 187_1"/>
          <p:cNvPicPr/>
          <p:nvPr/>
        </p:nvPicPr>
        <p:blipFill>
          <a:blip r:embed="rId6"/>
          <a:stretch/>
        </p:blipFill>
        <p:spPr>
          <a:xfrm flipH="1">
            <a:off x="20065320" y="4523400"/>
            <a:ext cx="1458000" cy="1623960"/>
          </a:xfrm>
          <a:prstGeom prst="rect">
            <a:avLst/>
          </a:prstGeom>
          <a:ln w="0">
            <a:noFill/>
          </a:ln>
        </p:spPr>
      </p:pic>
      <p:sp>
        <p:nvSpPr>
          <p:cNvPr id="303" name="CustomShape 15"/>
          <p:cNvSpPr/>
          <p:nvPr/>
        </p:nvSpPr>
        <p:spPr>
          <a:xfrm>
            <a:off x="9299880" y="4494240"/>
            <a:ext cx="4917600" cy="176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DejaVu Sans"/>
              </a:rPr>
              <a:t>-0,6% </a:t>
            </a: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DejaVu Sans"/>
              </a:rPr>
              <a:t>taux d’évolution annuel moyen au cours des 6 dernières années</a:t>
            </a:r>
            <a:endParaRPr lang="fr-FR" sz="2800" b="0" strike="noStrike" spc="-1">
              <a:latin typeface="Arial"/>
            </a:endParaRPr>
          </a:p>
        </p:txBody>
      </p:sp>
      <p:pic>
        <p:nvPicPr>
          <p:cNvPr id="304" name="Image 189_1"/>
          <p:cNvPicPr/>
          <p:nvPr/>
        </p:nvPicPr>
        <p:blipFill>
          <a:blip r:embed="rId7"/>
          <a:stretch/>
        </p:blipFill>
        <p:spPr>
          <a:xfrm flipH="1">
            <a:off x="2932920" y="4448160"/>
            <a:ext cx="1749960" cy="1699200"/>
          </a:xfrm>
          <a:prstGeom prst="rect">
            <a:avLst/>
          </a:prstGeom>
          <a:ln w="0">
            <a:noFill/>
          </a:ln>
        </p:spPr>
      </p:pic>
      <p:pic>
        <p:nvPicPr>
          <p:cNvPr id="305" name="Image 190_1"/>
          <p:cNvPicPr/>
          <p:nvPr/>
        </p:nvPicPr>
        <p:blipFill>
          <a:blip r:embed="rId8"/>
          <a:stretch/>
        </p:blipFill>
        <p:spPr>
          <a:xfrm flipH="1">
            <a:off x="14169240" y="4605480"/>
            <a:ext cx="1050120" cy="1777680"/>
          </a:xfrm>
          <a:prstGeom prst="rect">
            <a:avLst/>
          </a:prstGeom>
          <a:ln w="0">
            <a:noFill/>
          </a:ln>
        </p:spPr>
      </p:pic>
      <p:pic>
        <p:nvPicPr>
          <p:cNvPr id="306" name="Image 201_1"/>
          <p:cNvPicPr/>
          <p:nvPr/>
        </p:nvPicPr>
        <p:blipFill>
          <a:blip r:embed="rId9"/>
          <a:srcRect b="75377"/>
          <a:stretch/>
        </p:blipFill>
        <p:spPr>
          <a:xfrm>
            <a:off x="512640" y="7378560"/>
            <a:ext cx="6345720" cy="1224720"/>
          </a:xfrm>
          <a:prstGeom prst="rect">
            <a:avLst/>
          </a:prstGeom>
          <a:ln w="0">
            <a:noFill/>
          </a:ln>
        </p:spPr>
      </p:pic>
      <p:sp>
        <p:nvSpPr>
          <p:cNvPr id="307" name="CustomShape 16"/>
          <p:cNvSpPr/>
          <p:nvPr/>
        </p:nvSpPr>
        <p:spPr>
          <a:xfrm>
            <a:off x="9393120" y="13573440"/>
            <a:ext cx="7058160" cy="78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Répartition des emplois en 5 secteurs en 2019</a:t>
            </a:r>
            <a:endParaRPr lang="fr-FR" sz="2800" b="0" strike="noStrike" spc="-1">
              <a:latin typeface="Arial"/>
            </a:endParaRPr>
          </a:p>
        </p:txBody>
      </p:sp>
      <p:grpSp>
        <p:nvGrpSpPr>
          <p:cNvPr id="308" name="Group 17"/>
          <p:cNvGrpSpPr/>
          <p:nvPr/>
        </p:nvGrpSpPr>
        <p:grpSpPr>
          <a:xfrm>
            <a:off x="632160" y="20764080"/>
            <a:ext cx="7408080" cy="1026360"/>
            <a:chOff x="632160" y="20764080"/>
            <a:chExt cx="7408080" cy="1026360"/>
          </a:xfrm>
        </p:grpSpPr>
        <p:sp>
          <p:nvSpPr>
            <p:cNvPr id="309" name="CustomShape 18"/>
            <p:cNvSpPr/>
            <p:nvPr/>
          </p:nvSpPr>
          <p:spPr>
            <a:xfrm>
              <a:off x="632160" y="20764080"/>
              <a:ext cx="7408080" cy="788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800" b="1" strike="noStrike" spc="-1">
                  <a:solidFill>
                    <a:srgbClr val="000000"/>
                  </a:solidFill>
                  <a:latin typeface="Poppins"/>
                  <a:ea typeface="DejaVu Sans"/>
                </a:rPr>
                <a:t>Résidences principales par statut d’occupation en 2019</a:t>
              </a:r>
              <a:endParaRPr lang="fr-FR" sz="2800" b="0" strike="noStrike" spc="-1">
                <a:latin typeface="Arial"/>
              </a:endParaRPr>
            </a:p>
          </p:txBody>
        </p:sp>
        <p:sp>
          <p:nvSpPr>
            <p:cNvPr id="310" name="CustomShape 19"/>
            <p:cNvSpPr/>
            <p:nvPr/>
          </p:nvSpPr>
          <p:spPr>
            <a:xfrm>
              <a:off x="632160" y="21533400"/>
              <a:ext cx="6404040" cy="257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709"/>
                </a:spcBef>
                <a:spcAft>
                  <a:spcPts val="595"/>
                </a:spcAft>
              </a:pPr>
              <a:r>
                <a:rPr lang="fr-FR" sz="1100" b="0" i="1" strike="noStrike" spc="-1">
                  <a:solidFill>
                    <a:srgbClr val="000000"/>
                  </a:solidFill>
                  <a:latin typeface="Poppins"/>
                  <a:ea typeface="DejaVu Sans"/>
                </a:rPr>
                <a:t>Réalisation DATAGENCES Bretagne 2022 – Données INSEE</a:t>
              </a:r>
              <a:endParaRPr lang="fr-FR" sz="1100" b="0" strike="noStrike" spc="-1">
                <a:latin typeface="Arial"/>
              </a:endParaRPr>
            </a:p>
          </p:txBody>
        </p:sp>
      </p:grpSp>
      <p:sp>
        <p:nvSpPr>
          <p:cNvPr id="311" name="CustomShape 20"/>
          <p:cNvSpPr/>
          <p:nvPr/>
        </p:nvSpPr>
        <p:spPr>
          <a:xfrm>
            <a:off x="17953560" y="21091320"/>
            <a:ext cx="3265560" cy="676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18 032</a:t>
            </a:r>
            <a:br/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Logements en 2019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2,02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Personnes par ménage en 2019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312" name="CustomShape 21"/>
          <p:cNvSpPr/>
          <p:nvPr/>
        </p:nvSpPr>
        <p:spPr>
          <a:xfrm>
            <a:off x="602640" y="20047320"/>
            <a:ext cx="23398200" cy="60732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NSimSun"/>
              </a:rPr>
              <a:t>Habitat</a:t>
            </a:r>
            <a:endParaRPr lang="fr-FR" sz="3400" b="0" strike="noStrike" spc="-1">
              <a:latin typeface="Arial"/>
            </a:endParaRPr>
          </a:p>
        </p:txBody>
      </p:sp>
      <p:pic>
        <p:nvPicPr>
          <p:cNvPr id="313" name="Image 218_1"/>
          <p:cNvPicPr/>
          <p:nvPr/>
        </p:nvPicPr>
        <p:blipFill>
          <a:blip r:embed="rId10"/>
          <a:srcRect b="86588"/>
          <a:stretch/>
        </p:blipFill>
        <p:spPr>
          <a:xfrm>
            <a:off x="1011600" y="21922920"/>
            <a:ext cx="5797080" cy="659160"/>
          </a:xfrm>
          <a:prstGeom prst="rect">
            <a:avLst/>
          </a:prstGeom>
          <a:ln w="0">
            <a:noFill/>
          </a:ln>
        </p:spPr>
      </p:pic>
      <p:sp>
        <p:nvSpPr>
          <p:cNvPr id="314" name="CustomShape 22"/>
          <p:cNvSpPr/>
          <p:nvPr/>
        </p:nvSpPr>
        <p:spPr>
          <a:xfrm>
            <a:off x="3335760" y="21922920"/>
            <a:ext cx="1762200" cy="309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Locataire non HLM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315" name="CustomShape 23"/>
          <p:cNvSpPr/>
          <p:nvPr/>
        </p:nvSpPr>
        <p:spPr>
          <a:xfrm>
            <a:off x="1600560" y="21909600"/>
            <a:ext cx="1186200" cy="3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Propriétaire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316" name="CustomShape 24"/>
          <p:cNvSpPr/>
          <p:nvPr/>
        </p:nvSpPr>
        <p:spPr>
          <a:xfrm>
            <a:off x="5572080" y="21920760"/>
            <a:ext cx="1762200" cy="309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Locataire HLM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317" name="CustomShape 25"/>
          <p:cNvSpPr/>
          <p:nvPr/>
        </p:nvSpPr>
        <p:spPr>
          <a:xfrm>
            <a:off x="1673640" y="22230360"/>
            <a:ext cx="1762200" cy="309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Logé gratuitement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318" name="CustomShape 26"/>
          <p:cNvSpPr/>
          <p:nvPr/>
        </p:nvSpPr>
        <p:spPr>
          <a:xfrm>
            <a:off x="3931920" y="22228560"/>
            <a:ext cx="3349440" cy="309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Locataire logement meublé ou hôtel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319" name="CustomShape 27"/>
          <p:cNvSpPr/>
          <p:nvPr/>
        </p:nvSpPr>
        <p:spPr>
          <a:xfrm>
            <a:off x="2137320" y="23801760"/>
            <a:ext cx="891720" cy="309240"/>
          </a:xfrm>
          <a:prstGeom prst="rect">
            <a:avLst/>
          </a:prstGeom>
          <a:solidFill>
            <a:srgbClr val="EE8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12%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320" name="CustomShape 28"/>
          <p:cNvSpPr/>
          <p:nvPr/>
        </p:nvSpPr>
        <p:spPr>
          <a:xfrm>
            <a:off x="2952360" y="23304240"/>
            <a:ext cx="616320" cy="309240"/>
          </a:xfrm>
          <a:prstGeom prst="rect">
            <a:avLst/>
          </a:prstGeom>
          <a:solidFill>
            <a:srgbClr val="E52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6%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321" name="CustomShape 29"/>
          <p:cNvSpPr/>
          <p:nvPr/>
        </p:nvSpPr>
        <p:spPr>
          <a:xfrm>
            <a:off x="3341160" y="23041080"/>
            <a:ext cx="616320" cy="309240"/>
          </a:xfrm>
          <a:prstGeom prst="rect">
            <a:avLst/>
          </a:prstGeom>
          <a:solidFill>
            <a:srgbClr val="A82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3%</a:t>
            </a:r>
            <a:endParaRPr lang="fr-FR" sz="2400" b="0" strike="noStrike" spc="-1">
              <a:latin typeface="Arial"/>
            </a:endParaRPr>
          </a:p>
        </p:txBody>
      </p:sp>
      <p:grpSp>
        <p:nvGrpSpPr>
          <p:cNvPr id="322" name="Group 30"/>
          <p:cNvGrpSpPr/>
          <p:nvPr/>
        </p:nvGrpSpPr>
        <p:grpSpPr>
          <a:xfrm>
            <a:off x="9901440" y="21959640"/>
            <a:ext cx="5871600" cy="327240"/>
            <a:chOff x="9901440" y="21959640"/>
            <a:chExt cx="5871600" cy="327240"/>
          </a:xfrm>
        </p:grpSpPr>
        <p:pic>
          <p:nvPicPr>
            <p:cNvPr id="323" name="Image 229_1"/>
            <p:cNvPicPr/>
            <p:nvPr/>
          </p:nvPicPr>
          <p:blipFill>
            <a:blip r:embed="rId11"/>
            <a:srcRect b="92333"/>
            <a:stretch/>
          </p:blipFill>
          <p:spPr>
            <a:xfrm>
              <a:off x="9901440" y="21962880"/>
              <a:ext cx="5871600" cy="324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24" name="CustomShape 31"/>
            <p:cNvSpPr/>
            <p:nvPr/>
          </p:nvSpPr>
          <p:spPr>
            <a:xfrm>
              <a:off x="11849040" y="21959640"/>
              <a:ext cx="898200" cy="31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Maisons</a:t>
              </a:r>
              <a:endParaRPr lang="fr-FR" sz="1600" b="0" strike="noStrike" spc="-1">
                <a:latin typeface="Arial"/>
              </a:endParaRPr>
            </a:p>
          </p:txBody>
        </p:sp>
        <p:sp>
          <p:nvSpPr>
            <p:cNvPr id="325" name="CustomShape 32"/>
            <p:cNvSpPr/>
            <p:nvPr/>
          </p:nvSpPr>
          <p:spPr>
            <a:xfrm>
              <a:off x="13209480" y="21959640"/>
              <a:ext cx="1485720" cy="31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Appartements</a:t>
              </a:r>
              <a:endParaRPr lang="fr-FR" sz="1600" b="0" strike="noStrike" spc="-1">
                <a:latin typeface="Arial"/>
              </a:endParaRPr>
            </a:p>
          </p:txBody>
        </p:sp>
      </p:grpSp>
      <p:sp>
        <p:nvSpPr>
          <p:cNvPr id="326" name="CustomShape 33"/>
          <p:cNvSpPr/>
          <p:nvPr/>
        </p:nvSpPr>
        <p:spPr>
          <a:xfrm>
            <a:off x="975960" y="26935560"/>
            <a:ext cx="4350600" cy="676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DejaVu Sans"/>
              </a:rPr>
              <a:t>11,5%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DejaVu Sans"/>
              </a:rPr>
              <a:t>Part des logements collectifs dans le parc total en 2019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327" name="Line 34"/>
          <p:cNvSpPr/>
          <p:nvPr/>
        </p:nvSpPr>
        <p:spPr>
          <a:xfrm>
            <a:off x="983880" y="29673000"/>
            <a:ext cx="18360000" cy="360"/>
          </a:xfrm>
          <a:prstGeom prst="line">
            <a:avLst/>
          </a:prstGeom>
          <a:ln>
            <a:solidFill>
              <a:srgbClr val="C9C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8" name="Line 35"/>
          <p:cNvSpPr/>
          <p:nvPr/>
        </p:nvSpPr>
        <p:spPr>
          <a:xfrm>
            <a:off x="23634720" y="29673000"/>
            <a:ext cx="18360000" cy="360"/>
          </a:xfrm>
          <a:prstGeom prst="line">
            <a:avLst/>
          </a:prstGeom>
          <a:ln>
            <a:solidFill>
              <a:srgbClr val="C9C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9" name="CustomShape 36"/>
          <p:cNvSpPr/>
          <p:nvPr/>
        </p:nvSpPr>
        <p:spPr>
          <a:xfrm>
            <a:off x="9433440" y="26935560"/>
            <a:ext cx="5871600" cy="676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33,4%</a:t>
            </a:r>
            <a:br/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Part des résidences secondaires et logements occasionnels en 2019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330" name="CustomShape 37"/>
          <p:cNvSpPr/>
          <p:nvPr/>
        </p:nvSpPr>
        <p:spPr>
          <a:xfrm>
            <a:off x="17953560" y="26935560"/>
            <a:ext cx="3446640" cy="676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DejaVu Sans"/>
              </a:rPr>
              <a:t>88,4 %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DejaVu Sans"/>
              </a:rPr>
              <a:t>Part des maisons en 2019</a:t>
            </a:r>
            <a:endParaRPr lang="fr-FR" sz="2800" b="0" strike="noStrike" spc="-1">
              <a:latin typeface="Arial"/>
            </a:endParaRPr>
          </a:p>
        </p:txBody>
      </p:sp>
      <p:pic>
        <p:nvPicPr>
          <p:cNvPr id="331" name="Image 244_1"/>
          <p:cNvPicPr/>
          <p:nvPr/>
        </p:nvPicPr>
        <p:blipFill>
          <a:blip r:embed="rId12"/>
          <a:stretch/>
        </p:blipFill>
        <p:spPr>
          <a:xfrm>
            <a:off x="4969080" y="27025560"/>
            <a:ext cx="2537640" cy="1975680"/>
          </a:xfrm>
          <a:prstGeom prst="rect">
            <a:avLst/>
          </a:prstGeom>
          <a:ln w="0">
            <a:noFill/>
          </a:ln>
        </p:spPr>
      </p:pic>
      <p:pic>
        <p:nvPicPr>
          <p:cNvPr id="332" name="Graphique 246_1"/>
          <p:cNvPicPr/>
          <p:nvPr/>
        </p:nvPicPr>
        <p:blipFill>
          <a:blip r:embed="rId13"/>
          <a:stretch/>
        </p:blipFill>
        <p:spPr>
          <a:xfrm>
            <a:off x="20572560" y="26246880"/>
            <a:ext cx="4086720" cy="2726280"/>
          </a:xfrm>
          <a:prstGeom prst="rect">
            <a:avLst/>
          </a:prstGeom>
          <a:ln w="0">
            <a:noFill/>
          </a:ln>
        </p:spPr>
      </p:pic>
      <p:pic>
        <p:nvPicPr>
          <p:cNvPr id="333" name="Graphique 248_1"/>
          <p:cNvPicPr/>
          <p:nvPr/>
        </p:nvPicPr>
        <p:blipFill>
          <a:blip r:embed="rId14"/>
          <a:stretch/>
        </p:blipFill>
        <p:spPr>
          <a:xfrm>
            <a:off x="19479240" y="22114440"/>
            <a:ext cx="3300480" cy="2201760"/>
          </a:xfrm>
          <a:prstGeom prst="rect">
            <a:avLst/>
          </a:prstGeom>
          <a:ln w="0">
            <a:noFill/>
          </a:ln>
        </p:spPr>
      </p:pic>
      <p:sp>
        <p:nvSpPr>
          <p:cNvPr id="334" name="CustomShape 38"/>
          <p:cNvSpPr/>
          <p:nvPr/>
        </p:nvSpPr>
        <p:spPr>
          <a:xfrm>
            <a:off x="25439040" y="3664080"/>
            <a:ext cx="16090200" cy="60732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Aménagement, occupation de l’espace</a:t>
            </a:r>
            <a:endParaRPr lang="fr-FR" sz="3400" b="0" strike="noStrike" spc="-1">
              <a:latin typeface="Arial"/>
            </a:endParaRPr>
          </a:p>
        </p:txBody>
      </p:sp>
      <p:sp>
        <p:nvSpPr>
          <p:cNvPr id="335" name="CustomShape 39"/>
          <p:cNvSpPr/>
          <p:nvPr/>
        </p:nvSpPr>
        <p:spPr>
          <a:xfrm>
            <a:off x="1018080" y="28935720"/>
            <a:ext cx="183204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2019</a:t>
            </a:r>
            <a:endParaRPr lang="fr-FR" sz="1000" b="0" strike="noStrike" spc="-1">
              <a:latin typeface="Arial"/>
            </a:endParaRPr>
          </a:p>
        </p:txBody>
      </p:sp>
      <p:grpSp>
        <p:nvGrpSpPr>
          <p:cNvPr id="336" name="Group 40"/>
          <p:cNvGrpSpPr/>
          <p:nvPr/>
        </p:nvGrpSpPr>
        <p:grpSpPr>
          <a:xfrm>
            <a:off x="19717200" y="29117880"/>
            <a:ext cx="3446280" cy="1108800"/>
            <a:chOff x="19717200" y="29117880"/>
            <a:chExt cx="3446280" cy="1108800"/>
          </a:xfrm>
        </p:grpSpPr>
        <p:pic>
          <p:nvPicPr>
            <p:cNvPr id="337" name="Image 8_0"/>
            <p:cNvPicPr/>
            <p:nvPr/>
          </p:nvPicPr>
          <p:blipFill>
            <a:blip r:embed="rId15"/>
            <a:stretch/>
          </p:blipFill>
          <p:spPr>
            <a:xfrm>
              <a:off x="19717200" y="29117880"/>
              <a:ext cx="1277640" cy="1108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38" name="Image 3_1"/>
            <p:cNvPicPr/>
            <p:nvPr/>
          </p:nvPicPr>
          <p:blipFill>
            <a:blip r:embed="rId16"/>
            <a:stretch/>
          </p:blipFill>
          <p:spPr>
            <a:xfrm>
              <a:off x="21128400" y="29165040"/>
              <a:ext cx="2035080" cy="9147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39" name="Image 8_3"/>
          <p:cNvPicPr/>
          <p:nvPr/>
        </p:nvPicPr>
        <p:blipFill>
          <a:blip r:embed="rId17"/>
          <a:stretch/>
        </p:blipFill>
        <p:spPr>
          <a:xfrm>
            <a:off x="1793160" y="8680320"/>
            <a:ext cx="3835440" cy="3466080"/>
          </a:xfrm>
          <a:prstGeom prst="rect">
            <a:avLst/>
          </a:prstGeom>
          <a:ln w="0">
            <a:noFill/>
          </a:ln>
        </p:spPr>
      </p:pic>
      <p:sp>
        <p:nvSpPr>
          <p:cNvPr id="340" name="CustomShape 41"/>
          <p:cNvSpPr/>
          <p:nvPr/>
        </p:nvSpPr>
        <p:spPr>
          <a:xfrm>
            <a:off x="3645000" y="11460960"/>
            <a:ext cx="847800" cy="309240"/>
          </a:xfrm>
          <a:prstGeom prst="rect">
            <a:avLst/>
          </a:prstGeom>
          <a:solidFill>
            <a:srgbClr val="DD9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29,8%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341" name="CustomShape 42"/>
          <p:cNvSpPr/>
          <p:nvPr/>
        </p:nvSpPr>
        <p:spPr>
          <a:xfrm>
            <a:off x="4412520" y="9836640"/>
            <a:ext cx="847800" cy="309240"/>
          </a:xfrm>
          <a:prstGeom prst="rect">
            <a:avLst/>
          </a:prstGeom>
          <a:solidFill>
            <a:srgbClr val="F7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21,3%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342" name="CustomShape 43"/>
          <p:cNvSpPr/>
          <p:nvPr/>
        </p:nvSpPr>
        <p:spPr>
          <a:xfrm>
            <a:off x="3249360" y="8901000"/>
            <a:ext cx="847800" cy="309240"/>
          </a:xfrm>
          <a:prstGeom prst="rect">
            <a:avLst/>
          </a:prstGeom>
          <a:solidFill>
            <a:srgbClr val="FFE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0,9%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343" name="CustomShape 44"/>
          <p:cNvSpPr/>
          <p:nvPr/>
        </p:nvSpPr>
        <p:spPr>
          <a:xfrm>
            <a:off x="1949760" y="9996840"/>
            <a:ext cx="847800" cy="309240"/>
          </a:xfrm>
          <a:prstGeom prst="rect">
            <a:avLst/>
          </a:prstGeom>
          <a:solidFill>
            <a:srgbClr val="856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40,9%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344" name="Image 16_1"/>
          <p:cNvPicPr/>
          <p:nvPr/>
        </p:nvPicPr>
        <p:blipFill>
          <a:blip r:embed="rId18"/>
          <a:stretch/>
        </p:blipFill>
        <p:spPr>
          <a:xfrm>
            <a:off x="9299880" y="7381800"/>
            <a:ext cx="5815080" cy="4905360"/>
          </a:xfrm>
          <a:prstGeom prst="rect">
            <a:avLst/>
          </a:prstGeom>
          <a:ln w="0">
            <a:noFill/>
          </a:ln>
        </p:spPr>
      </p:pic>
      <p:pic>
        <p:nvPicPr>
          <p:cNvPr id="345" name="Image 18_1" descr="Une image contenant carte&#10;&#10;Description générée automatiquement"/>
          <p:cNvPicPr/>
          <p:nvPr/>
        </p:nvPicPr>
        <p:blipFill>
          <a:blip r:embed="rId19"/>
          <a:stretch/>
        </p:blipFill>
        <p:spPr>
          <a:xfrm>
            <a:off x="17820000" y="7591680"/>
            <a:ext cx="6062400" cy="3288600"/>
          </a:xfrm>
          <a:prstGeom prst="rect">
            <a:avLst/>
          </a:prstGeom>
          <a:ln w="0">
            <a:noFill/>
          </a:ln>
        </p:spPr>
      </p:pic>
      <p:pic>
        <p:nvPicPr>
          <p:cNvPr id="346" name="Image 24_1" descr="Une image contenant texte, ipod, capture d’écran&#10;&#10;Description générée automatiquement"/>
          <p:cNvPicPr/>
          <p:nvPr/>
        </p:nvPicPr>
        <p:blipFill>
          <a:blip r:embed="rId20"/>
          <a:stretch/>
        </p:blipFill>
        <p:spPr>
          <a:xfrm>
            <a:off x="9420480" y="14437440"/>
            <a:ext cx="6857280" cy="5403240"/>
          </a:xfrm>
          <a:prstGeom prst="rect">
            <a:avLst/>
          </a:prstGeom>
          <a:ln w="0">
            <a:noFill/>
          </a:ln>
        </p:spPr>
      </p:pic>
      <p:pic>
        <p:nvPicPr>
          <p:cNvPr id="347" name="Image 36_1"/>
          <p:cNvPicPr/>
          <p:nvPr/>
        </p:nvPicPr>
        <p:blipFill>
          <a:blip r:embed="rId21"/>
          <a:stretch/>
        </p:blipFill>
        <p:spPr>
          <a:xfrm>
            <a:off x="796320" y="14643360"/>
            <a:ext cx="6585480" cy="5115600"/>
          </a:xfrm>
          <a:prstGeom prst="rect">
            <a:avLst/>
          </a:prstGeom>
          <a:ln w="0">
            <a:noFill/>
          </a:ln>
        </p:spPr>
      </p:pic>
      <p:sp>
        <p:nvSpPr>
          <p:cNvPr id="348" name="CustomShape 45"/>
          <p:cNvSpPr/>
          <p:nvPr/>
        </p:nvSpPr>
        <p:spPr>
          <a:xfrm>
            <a:off x="4434480" y="25750440"/>
            <a:ext cx="891720" cy="309240"/>
          </a:xfrm>
          <a:prstGeom prst="rect">
            <a:avLst/>
          </a:prstGeom>
          <a:solidFill>
            <a:srgbClr val="FAD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77%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349" name="CustomShape 46"/>
          <p:cNvSpPr/>
          <p:nvPr/>
        </p:nvSpPr>
        <p:spPr>
          <a:xfrm>
            <a:off x="25418160" y="4610160"/>
            <a:ext cx="6895800" cy="54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Occupation du sol en pourcentage de la surface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350" name="CustomShape 47"/>
          <p:cNvSpPr/>
          <p:nvPr/>
        </p:nvSpPr>
        <p:spPr>
          <a:xfrm>
            <a:off x="25418160" y="5213880"/>
            <a:ext cx="748692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2022 DREAL Bretagne – Source Coline Land Cover 2018 – légende simplifiée</a:t>
            </a:r>
            <a:endParaRPr lang="fr-FR" sz="1000" b="0" strike="noStrike" spc="-1">
              <a:latin typeface="Arial"/>
            </a:endParaRPr>
          </a:p>
        </p:txBody>
      </p:sp>
      <p:grpSp>
        <p:nvGrpSpPr>
          <p:cNvPr id="351" name="Group 48"/>
          <p:cNvGrpSpPr/>
          <p:nvPr/>
        </p:nvGrpSpPr>
        <p:grpSpPr>
          <a:xfrm>
            <a:off x="4231440" y="72720"/>
            <a:ext cx="34696800" cy="2246760"/>
            <a:chOff x="4231440" y="72720"/>
            <a:chExt cx="34696800" cy="2246760"/>
          </a:xfrm>
        </p:grpSpPr>
        <p:sp>
          <p:nvSpPr>
            <p:cNvPr id="352" name="CustomShape 49"/>
            <p:cNvSpPr/>
            <p:nvPr/>
          </p:nvSpPr>
          <p:spPr>
            <a:xfrm>
              <a:off x="5293800" y="72720"/>
              <a:ext cx="33634440" cy="2246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1120" tIns="160560" rIns="321120" bIns="16056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264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PRESQU’ÎLE DE CROZON-AULNE MARITIME</a:t>
              </a:r>
              <a:endParaRPr lang="fr-FR" sz="12640" b="0" strike="noStrike" spc="-1">
                <a:latin typeface="Arial"/>
              </a:endParaRPr>
            </a:p>
          </p:txBody>
        </p:sp>
        <p:pic>
          <p:nvPicPr>
            <p:cNvPr id="353" name="Graphique 76_1"/>
            <p:cNvPicPr/>
            <p:nvPr/>
          </p:nvPicPr>
          <p:blipFill>
            <a:blip r:embed="rId22"/>
            <a:stretch/>
          </p:blipFill>
          <p:spPr>
            <a:xfrm>
              <a:off x="4231440" y="468720"/>
              <a:ext cx="944280" cy="12092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54" name="CustomShape 50"/>
          <p:cNvSpPr/>
          <p:nvPr/>
        </p:nvSpPr>
        <p:spPr>
          <a:xfrm>
            <a:off x="25322400" y="23901120"/>
            <a:ext cx="16206840" cy="67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À partir des documents (PCAET, projet de territoire…) et des éléments de météofrance, estimation de l’exposition de la collectivité aux risques liés au changement climatique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>
              <a:latin typeface="Arial"/>
            </a:endParaRPr>
          </a:p>
        </p:txBody>
      </p:sp>
      <p:graphicFrame>
        <p:nvGraphicFramePr>
          <p:cNvPr id="355" name="Table 51"/>
          <p:cNvGraphicFramePr/>
          <p:nvPr/>
        </p:nvGraphicFramePr>
        <p:xfrm>
          <a:off x="25415640" y="24927120"/>
          <a:ext cx="15977160" cy="4053960"/>
        </p:xfrm>
        <a:graphic>
          <a:graphicData uri="http://schemas.openxmlformats.org/drawingml/2006/table">
            <a:tbl>
              <a:tblPr/>
              <a:tblGrid>
                <a:gridCol w="11008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9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5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Aggravation des épisodes de submersion et de l’érosion du fait de l’élévation du niveau de la mer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NSimSun"/>
                        </a:rPr>
                        <a:t>Hausse des températures et conséquences (sécheresse, canicule)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NSimSun"/>
                        </a:rPr>
                        <a:t>Inondations, tempêtes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NSimSun"/>
                        </a:rPr>
                        <a:t>Tension sur la ressource en eau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NSimSun"/>
                        </a:rPr>
                        <a:t>Risques incendie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NSimSun"/>
                        </a:rPr>
                        <a:t>Impacts sur l’activité agricole et maritime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NSimSun"/>
                        </a:rPr>
                        <a:t>Impacts sur la santé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56" name="CustomShape 52"/>
          <p:cNvSpPr/>
          <p:nvPr/>
        </p:nvSpPr>
        <p:spPr>
          <a:xfrm>
            <a:off x="37714680" y="25926120"/>
            <a:ext cx="304560" cy="4028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7" name="CustomShape 53"/>
          <p:cNvSpPr/>
          <p:nvPr/>
        </p:nvSpPr>
        <p:spPr>
          <a:xfrm>
            <a:off x="37714680" y="26431920"/>
            <a:ext cx="304560" cy="4028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CustomShape 54"/>
          <p:cNvSpPr/>
          <p:nvPr/>
        </p:nvSpPr>
        <p:spPr>
          <a:xfrm>
            <a:off x="38757960" y="26431920"/>
            <a:ext cx="304560" cy="4028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55"/>
          <p:cNvSpPr/>
          <p:nvPr/>
        </p:nvSpPr>
        <p:spPr>
          <a:xfrm>
            <a:off x="37714680" y="26965440"/>
            <a:ext cx="304560" cy="4028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56"/>
          <p:cNvSpPr/>
          <p:nvPr/>
        </p:nvSpPr>
        <p:spPr>
          <a:xfrm>
            <a:off x="37714680" y="27470880"/>
            <a:ext cx="304560" cy="4028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57"/>
          <p:cNvSpPr/>
          <p:nvPr/>
        </p:nvSpPr>
        <p:spPr>
          <a:xfrm>
            <a:off x="38757960" y="27470880"/>
            <a:ext cx="304560" cy="4028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CustomShape 58"/>
          <p:cNvSpPr/>
          <p:nvPr/>
        </p:nvSpPr>
        <p:spPr>
          <a:xfrm>
            <a:off x="39800880" y="27470880"/>
            <a:ext cx="304560" cy="4028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CustomShape 59"/>
          <p:cNvSpPr/>
          <p:nvPr/>
        </p:nvSpPr>
        <p:spPr>
          <a:xfrm>
            <a:off x="37714680" y="28005480"/>
            <a:ext cx="304560" cy="4028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60"/>
          <p:cNvSpPr/>
          <p:nvPr/>
        </p:nvSpPr>
        <p:spPr>
          <a:xfrm>
            <a:off x="38757960" y="28005480"/>
            <a:ext cx="304560" cy="4028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61"/>
          <p:cNvSpPr/>
          <p:nvPr/>
        </p:nvSpPr>
        <p:spPr>
          <a:xfrm>
            <a:off x="37714680" y="25224480"/>
            <a:ext cx="304560" cy="4028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62"/>
          <p:cNvSpPr/>
          <p:nvPr/>
        </p:nvSpPr>
        <p:spPr>
          <a:xfrm>
            <a:off x="38757960" y="25224480"/>
            <a:ext cx="304560" cy="4028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63"/>
          <p:cNvSpPr/>
          <p:nvPr/>
        </p:nvSpPr>
        <p:spPr>
          <a:xfrm>
            <a:off x="39800880" y="25224480"/>
            <a:ext cx="304560" cy="4028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64"/>
          <p:cNvSpPr/>
          <p:nvPr/>
        </p:nvSpPr>
        <p:spPr>
          <a:xfrm>
            <a:off x="9230400" y="20758320"/>
            <a:ext cx="7058160" cy="78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Évolution du nombre de logements par type 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369" name="CustomShape 65"/>
          <p:cNvSpPr/>
          <p:nvPr/>
        </p:nvSpPr>
        <p:spPr>
          <a:xfrm>
            <a:off x="9261000" y="21553200"/>
            <a:ext cx="6404040" cy="25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1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DATAGENCES Bretagne 2022 – Données INSEE</a:t>
            </a:r>
            <a:endParaRPr lang="fr-FR" sz="1100" b="0" strike="noStrike" spc="-1">
              <a:latin typeface="Arial"/>
            </a:endParaRPr>
          </a:p>
        </p:txBody>
      </p:sp>
      <p:sp>
        <p:nvSpPr>
          <p:cNvPr id="370" name="CustomShape 66"/>
          <p:cNvSpPr/>
          <p:nvPr/>
        </p:nvSpPr>
        <p:spPr>
          <a:xfrm>
            <a:off x="37714680" y="28543680"/>
            <a:ext cx="304560" cy="4028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67"/>
          <p:cNvSpPr/>
          <p:nvPr/>
        </p:nvSpPr>
        <p:spPr>
          <a:xfrm>
            <a:off x="38757960" y="28543680"/>
            <a:ext cx="304560" cy="4028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2" name="Image 19_1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475760" y="5814720"/>
            <a:ext cx="8401680" cy="3842280"/>
          </a:xfrm>
          <a:prstGeom prst="rect">
            <a:avLst/>
          </a:prstGeom>
          <a:ln w="0">
            <a:noFill/>
          </a:ln>
        </p:spPr>
      </p:pic>
      <p:sp>
        <p:nvSpPr>
          <p:cNvPr id="373" name="CustomShape 68"/>
          <p:cNvSpPr/>
          <p:nvPr/>
        </p:nvSpPr>
        <p:spPr>
          <a:xfrm>
            <a:off x="30100320" y="5492160"/>
            <a:ext cx="5970600" cy="10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highlight>
                  <a:srgbClr val="E6004D"/>
                </a:highlight>
                <a:latin typeface="Arial"/>
                <a:ea typeface="DejaVu Sans"/>
              </a:rPr>
              <a:t>Territoires artificialisés 10%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highlight>
                  <a:srgbClr val="FEFFA8"/>
                </a:highlight>
                <a:latin typeface="Arial"/>
                <a:ea typeface="DejaVu Sans"/>
              </a:rPr>
              <a:t>Territoires agricoles 59,4%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highlight>
                  <a:srgbClr val="80FF00"/>
                </a:highlight>
                <a:latin typeface="Arial"/>
                <a:ea typeface="DejaVu Sans"/>
              </a:rPr>
              <a:t>Forêts et milieux semi-naturels 28,8%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highlight>
                  <a:srgbClr val="A4A3FD"/>
                </a:highlight>
                <a:latin typeface="Arial"/>
                <a:ea typeface="DejaVu Sans"/>
              </a:rPr>
              <a:t>Zones humides et </a:t>
            </a:r>
            <a:r>
              <a:rPr lang="fr-FR" sz="1600" b="0" strike="noStrike" spc="-1">
                <a:solidFill>
                  <a:srgbClr val="000000"/>
                </a:solidFill>
                <a:highlight>
                  <a:srgbClr val="00C9EF"/>
                </a:highlight>
                <a:latin typeface="Arial"/>
                <a:ea typeface="DejaVu Sans"/>
              </a:rPr>
              <a:t>Surfaces en eau 1,4%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374" name="CustomShape 69"/>
          <p:cNvSpPr/>
          <p:nvPr/>
        </p:nvSpPr>
        <p:spPr>
          <a:xfrm>
            <a:off x="34016040" y="4597920"/>
            <a:ext cx="7486920" cy="54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Aperçu des cours d’eau et zones humides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375" name="CustomShape 70"/>
          <p:cNvSpPr/>
          <p:nvPr/>
        </p:nvSpPr>
        <p:spPr>
          <a:xfrm>
            <a:off x="34016040" y="5202000"/>
            <a:ext cx="748692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2022 DREAL Bretagne – Données BD Topaze et Forum Marais Atlantiques</a:t>
            </a:r>
            <a:endParaRPr lang="fr-FR" sz="1000" b="0" strike="noStrike" spc="-1">
              <a:latin typeface="Arial"/>
            </a:endParaRPr>
          </a:p>
        </p:txBody>
      </p:sp>
      <p:pic>
        <p:nvPicPr>
          <p:cNvPr id="376" name="Image2_1"/>
          <p:cNvPicPr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91640" y="5793480"/>
            <a:ext cx="8364600" cy="3842280"/>
          </a:xfrm>
          <a:prstGeom prst="rect">
            <a:avLst/>
          </a:prstGeom>
          <a:ln w="0">
            <a:noFill/>
          </a:ln>
        </p:spPr>
      </p:pic>
      <p:sp>
        <p:nvSpPr>
          <p:cNvPr id="377" name="CustomShape 71"/>
          <p:cNvSpPr/>
          <p:nvPr/>
        </p:nvSpPr>
        <p:spPr>
          <a:xfrm>
            <a:off x="25296120" y="12779280"/>
            <a:ext cx="16206840" cy="67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Risques d’inondation et d’érosion du trait de côte</a:t>
            </a:r>
            <a:endParaRPr lang="fr-FR" sz="2800" b="0" strike="noStrike" spc="-1">
              <a:latin typeface="Arial"/>
            </a:endParaRPr>
          </a:p>
        </p:txBody>
      </p:sp>
      <p:pic>
        <p:nvPicPr>
          <p:cNvPr id="378" name="Image 28_1" descr="Une image contenant carte&#10;&#10;Description générée automatiquement"/>
          <p:cNvPicPr/>
          <p:nvPr/>
        </p:nvPicPr>
        <p:blipFill>
          <a:blip r:embed="rId25"/>
          <a:stretch/>
        </p:blipFill>
        <p:spPr>
          <a:xfrm>
            <a:off x="25389720" y="13315320"/>
            <a:ext cx="14158080" cy="9987120"/>
          </a:xfrm>
          <a:prstGeom prst="rect">
            <a:avLst/>
          </a:prstGeom>
          <a:ln w="0">
            <a:noFill/>
          </a:ln>
        </p:spPr>
      </p:pic>
      <p:sp>
        <p:nvSpPr>
          <p:cNvPr id="379" name="CustomShape 72"/>
          <p:cNvSpPr/>
          <p:nvPr/>
        </p:nvSpPr>
        <p:spPr>
          <a:xfrm>
            <a:off x="25322400" y="23347440"/>
            <a:ext cx="1150488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8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 Etude de gestion des risques d’inondation et d’erosion du trait de côte sur le territoire de la communaute de communes de la presqu’ile de crozon-aulne maritime, juillet 2022</a:t>
            </a:r>
            <a:endParaRPr lang="fr-FR" sz="800" b="0" strike="noStrike" spc="-1">
              <a:latin typeface="Arial"/>
            </a:endParaRPr>
          </a:p>
        </p:txBody>
      </p:sp>
      <p:sp>
        <p:nvSpPr>
          <p:cNvPr id="380" name="CustomShape 73"/>
          <p:cNvSpPr/>
          <p:nvPr/>
        </p:nvSpPr>
        <p:spPr>
          <a:xfrm>
            <a:off x="3600000" y="9283320"/>
            <a:ext cx="718920" cy="34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7 %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81" name="CustomShape 74"/>
          <p:cNvSpPr/>
          <p:nvPr/>
        </p:nvSpPr>
        <p:spPr>
          <a:xfrm>
            <a:off x="12583440" y="15853680"/>
            <a:ext cx="572760" cy="345240"/>
          </a:xfrm>
          <a:prstGeom prst="rect">
            <a:avLst/>
          </a:prstGeom>
          <a:solidFill>
            <a:srgbClr val="35526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2 %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82" name="CustomShape 75"/>
          <p:cNvSpPr/>
          <p:nvPr/>
        </p:nvSpPr>
        <p:spPr>
          <a:xfrm>
            <a:off x="512640" y="572832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383" name="CustomShape 76"/>
          <p:cNvSpPr/>
          <p:nvPr/>
        </p:nvSpPr>
        <p:spPr>
          <a:xfrm>
            <a:off x="9349200" y="610704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384" name="CustomShape 77"/>
          <p:cNvSpPr/>
          <p:nvPr/>
        </p:nvSpPr>
        <p:spPr>
          <a:xfrm>
            <a:off x="17820000" y="615168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385" name="CustomShape 78"/>
          <p:cNvSpPr/>
          <p:nvPr/>
        </p:nvSpPr>
        <p:spPr>
          <a:xfrm>
            <a:off x="17820000" y="7131240"/>
            <a:ext cx="74865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DREAL 2022 – Estimation de population carroyé au 31/12/2009 – Données INSEE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386" name="CustomShape 79"/>
          <p:cNvSpPr/>
          <p:nvPr/>
        </p:nvSpPr>
        <p:spPr>
          <a:xfrm>
            <a:off x="360000" y="6423840"/>
            <a:ext cx="7558560" cy="6102720"/>
          </a:xfrm>
          <a:prstGeom prst="rect">
            <a:avLst/>
          </a:prstGeom>
          <a:noFill/>
          <a:ln w="0">
            <a:solidFill>
              <a:srgbClr val="FFD42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CustomShape 80"/>
          <p:cNvSpPr/>
          <p:nvPr/>
        </p:nvSpPr>
        <p:spPr>
          <a:xfrm>
            <a:off x="16668000" y="6387840"/>
            <a:ext cx="7558560" cy="6102720"/>
          </a:xfrm>
          <a:prstGeom prst="rect">
            <a:avLst/>
          </a:prstGeom>
          <a:noFill/>
          <a:ln w="0">
            <a:solidFill>
              <a:srgbClr val="FFD42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8" name="CustomShape 81"/>
          <p:cNvSpPr/>
          <p:nvPr/>
        </p:nvSpPr>
        <p:spPr>
          <a:xfrm>
            <a:off x="8676360" y="6387840"/>
            <a:ext cx="7558560" cy="6102720"/>
          </a:xfrm>
          <a:prstGeom prst="rect">
            <a:avLst/>
          </a:prstGeom>
          <a:noFill/>
          <a:ln w="0">
            <a:solidFill>
              <a:srgbClr val="FFD42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9" name="CustomShape 82"/>
          <p:cNvSpPr/>
          <p:nvPr/>
        </p:nvSpPr>
        <p:spPr>
          <a:xfrm>
            <a:off x="632160" y="14348880"/>
            <a:ext cx="6403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DATAGENCES Bretagne 2022 – Données INSEE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390" name="CustomShape 83"/>
          <p:cNvSpPr/>
          <p:nvPr/>
        </p:nvSpPr>
        <p:spPr>
          <a:xfrm>
            <a:off x="10825560" y="13961520"/>
            <a:ext cx="6403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DATAGENCES Bretagne 2022 – Données INSEE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391" name="CustomShape 84"/>
          <p:cNvSpPr/>
          <p:nvPr/>
        </p:nvSpPr>
        <p:spPr>
          <a:xfrm>
            <a:off x="18038880" y="1509444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392" name="CustomShape 85"/>
          <p:cNvSpPr/>
          <p:nvPr/>
        </p:nvSpPr>
        <p:spPr>
          <a:xfrm>
            <a:off x="18000000" y="1800036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2022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393" name="CustomShape 86"/>
          <p:cNvSpPr/>
          <p:nvPr/>
        </p:nvSpPr>
        <p:spPr>
          <a:xfrm>
            <a:off x="650160" y="13567320"/>
            <a:ext cx="7558560" cy="6191640"/>
          </a:xfrm>
          <a:prstGeom prst="rect">
            <a:avLst/>
          </a:prstGeom>
          <a:noFill/>
          <a:ln w="0">
            <a:solidFill>
              <a:srgbClr val="B4C7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87"/>
          <p:cNvSpPr/>
          <p:nvPr/>
        </p:nvSpPr>
        <p:spPr>
          <a:xfrm>
            <a:off x="8786160" y="13567320"/>
            <a:ext cx="7558560" cy="6273360"/>
          </a:xfrm>
          <a:prstGeom prst="rect">
            <a:avLst/>
          </a:prstGeom>
          <a:noFill/>
          <a:ln w="0">
            <a:solidFill>
              <a:srgbClr val="B4C7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88"/>
          <p:cNvSpPr/>
          <p:nvPr/>
        </p:nvSpPr>
        <p:spPr>
          <a:xfrm>
            <a:off x="9506880" y="2901600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396" name="CustomShape 89"/>
          <p:cNvSpPr/>
          <p:nvPr/>
        </p:nvSpPr>
        <p:spPr>
          <a:xfrm>
            <a:off x="17953560" y="2283408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397" name="CustomShape 90"/>
          <p:cNvSpPr/>
          <p:nvPr/>
        </p:nvSpPr>
        <p:spPr>
          <a:xfrm>
            <a:off x="17953560" y="2574000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398" name="CustomShape 91"/>
          <p:cNvSpPr/>
          <p:nvPr/>
        </p:nvSpPr>
        <p:spPr>
          <a:xfrm>
            <a:off x="17953560" y="2862000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399" name="CustomShape 92"/>
          <p:cNvSpPr/>
          <p:nvPr/>
        </p:nvSpPr>
        <p:spPr>
          <a:xfrm>
            <a:off x="540000" y="20764080"/>
            <a:ext cx="7558560" cy="6102720"/>
          </a:xfrm>
          <a:prstGeom prst="rect">
            <a:avLst/>
          </a:prstGeom>
          <a:noFill/>
          <a:ln w="0">
            <a:solidFill>
              <a:srgbClr val="BF819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93"/>
          <p:cNvSpPr/>
          <p:nvPr/>
        </p:nvSpPr>
        <p:spPr>
          <a:xfrm>
            <a:off x="9072000" y="20758320"/>
            <a:ext cx="7558560" cy="6102720"/>
          </a:xfrm>
          <a:prstGeom prst="rect">
            <a:avLst/>
          </a:prstGeom>
          <a:noFill/>
          <a:ln w="0">
            <a:solidFill>
              <a:srgbClr val="BF819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Image 8_2"/>
          <p:cNvPicPr/>
          <p:nvPr/>
        </p:nvPicPr>
        <p:blipFill>
          <a:blip r:embed="rId3"/>
          <a:stretch/>
        </p:blipFill>
        <p:spPr>
          <a:xfrm>
            <a:off x="575280" y="4201560"/>
            <a:ext cx="41570280" cy="22023000"/>
          </a:xfrm>
          <a:prstGeom prst="rect">
            <a:avLst/>
          </a:prstGeom>
          <a:ln w="0">
            <a:noFill/>
          </a:ln>
        </p:spPr>
      </p:pic>
      <p:sp>
        <p:nvSpPr>
          <p:cNvPr id="402" name="CustomShape 1"/>
          <p:cNvSpPr/>
          <p:nvPr/>
        </p:nvSpPr>
        <p:spPr>
          <a:xfrm>
            <a:off x="19164960" y="24174000"/>
            <a:ext cx="4003920" cy="60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3" name="CustomShape 2"/>
          <p:cNvSpPr/>
          <p:nvPr/>
        </p:nvSpPr>
        <p:spPr>
          <a:xfrm>
            <a:off x="13033080" y="5320080"/>
            <a:ext cx="105840" cy="20517840"/>
          </a:xfrm>
          <a:prstGeom prst="roundRect">
            <a:avLst>
              <a:gd name="adj" fmla="val 50000"/>
            </a:avLst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4" name="Line 3"/>
          <p:cNvSpPr/>
          <p:nvPr/>
        </p:nvSpPr>
        <p:spPr>
          <a:xfrm>
            <a:off x="983880" y="29673000"/>
            <a:ext cx="18360000" cy="360"/>
          </a:xfrm>
          <a:prstGeom prst="line">
            <a:avLst/>
          </a:prstGeom>
          <a:ln>
            <a:solidFill>
              <a:srgbClr val="C9C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5" name="Line 4"/>
          <p:cNvSpPr/>
          <p:nvPr/>
        </p:nvSpPr>
        <p:spPr>
          <a:xfrm>
            <a:off x="23634720" y="29673000"/>
            <a:ext cx="18360000" cy="360"/>
          </a:xfrm>
          <a:prstGeom prst="line">
            <a:avLst/>
          </a:prstGeom>
          <a:ln>
            <a:solidFill>
              <a:srgbClr val="C9C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6" name="CustomShape 5"/>
          <p:cNvSpPr/>
          <p:nvPr/>
        </p:nvSpPr>
        <p:spPr>
          <a:xfrm>
            <a:off x="20514240" y="25531560"/>
            <a:ext cx="1692720" cy="6444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407" name="Group 6"/>
          <p:cNvGrpSpPr/>
          <p:nvPr/>
        </p:nvGrpSpPr>
        <p:grpSpPr>
          <a:xfrm>
            <a:off x="3960360" y="5497560"/>
            <a:ext cx="9779400" cy="3363120"/>
            <a:chOff x="3960360" y="5497560"/>
            <a:chExt cx="9779400" cy="3363120"/>
          </a:xfrm>
        </p:grpSpPr>
        <p:sp>
          <p:nvSpPr>
            <p:cNvPr id="408" name="CustomShape 7"/>
            <p:cNvSpPr/>
            <p:nvPr/>
          </p:nvSpPr>
          <p:spPr>
            <a:xfrm>
              <a:off x="3960360" y="6201000"/>
              <a:ext cx="8772120" cy="2659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marL="457200"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  <a:p>
              <a:pPr marL="457200">
                <a:lnSpc>
                  <a:spcPct val="100000"/>
                </a:lnSpc>
              </a:pPr>
              <a:r>
                <a:rPr lang="fr-FR" sz="32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Préserver notre environnement et valoriser nos ressources</a:t>
              </a:r>
              <a:endParaRPr lang="fr-FR" sz="32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Gérer et préserver l’ensemble des ressources du territoire (biodiversité, habitats naturels, eau, etc.</a:t>
              </a:r>
              <a:endParaRPr lang="fr-FR" sz="16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Penser la gestion et préservation des ressources au-delà des limites administratives de la communauté d’agglomération</a:t>
              </a:r>
              <a:endParaRPr lang="fr-FR" sz="16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Penser la sobriété dans les usages des ressources (locales et non locales) </a:t>
              </a:r>
              <a:endParaRPr lang="fr-FR" sz="1600" b="0" strike="noStrike" spc="-1">
                <a:latin typeface="Arial"/>
              </a:endParaRPr>
            </a:p>
          </p:txBody>
        </p:sp>
        <p:grpSp>
          <p:nvGrpSpPr>
            <p:cNvPr id="409" name="Group 8"/>
            <p:cNvGrpSpPr/>
            <p:nvPr/>
          </p:nvGrpSpPr>
          <p:grpSpPr>
            <a:xfrm>
              <a:off x="12334320" y="5497560"/>
              <a:ext cx="1405440" cy="1405440"/>
              <a:chOff x="12334320" y="5497560"/>
              <a:chExt cx="1405440" cy="1405440"/>
            </a:xfrm>
          </p:grpSpPr>
          <p:sp>
            <p:nvSpPr>
              <p:cNvPr id="410" name="CustomShape 9"/>
              <p:cNvSpPr/>
              <p:nvPr/>
            </p:nvSpPr>
            <p:spPr>
              <a:xfrm>
                <a:off x="12334320" y="5497560"/>
                <a:ext cx="1405440" cy="1405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02423" sx="97580" sy="97580" algn="br" rotWithShape="0">
                  <a:srgbClr val="5495A2">
                    <a:alpha val="3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411" name="Image 60_2"/>
              <p:cNvPicPr/>
              <p:nvPr/>
            </p:nvPicPr>
            <p:blipFill>
              <a:blip r:embed="rId4"/>
              <a:stretch/>
            </p:blipFill>
            <p:spPr>
              <a:xfrm>
                <a:off x="12709440" y="5739480"/>
                <a:ext cx="681120" cy="95976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grpSp>
        <p:nvGrpSpPr>
          <p:cNvPr id="412" name="Group 10"/>
          <p:cNvGrpSpPr/>
          <p:nvPr/>
        </p:nvGrpSpPr>
        <p:grpSpPr>
          <a:xfrm>
            <a:off x="3960360" y="8879400"/>
            <a:ext cx="9774360" cy="3254400"/>
            <a:chOff x="3960360" y="8879400"/>
            <a:chExt cx="9774360" cy="3254400"/>
          </a:xfrm>
        </p:grpSpPr>
        <p:sp>
          <p:nvSpPr>
            <p:cNvPr id="413" name="CustomShape 11"/>
            <p:cNvSpPr/>
            <p:nvPr/>
          </p:nvSpPr>
          <p:spPr>
            <a:xfrm>
              <a:off x="3960360" y="9582840"/>
              <a:ext cx="8774640" cy="2550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marL="457200"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  <a:p>
              <a:pPr marL="457200">
                <a:lnSpc>
                  <a:spcPct val="100000"/>
                </a:lnSpc>
              </a:pPr>
              <a:r>
                <a:rPr lang="fr-FR" sz="28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Mobiliser nos ressources au service d’une collaboration efficace</a:t>
              </a:r>
              <a:endParaRPr lang="fr-FR" sz="28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Définir la gouvernance et la coopération par rapport aux besoins des acteurs du territoire</a:t>
              </a:r>
              <a:endParaRPr lang="fr-FR" sz="16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Instaurer le dialogue citoyen, une dynamique de concertation et accompagner le changement des comportements</a:t>
              </a:r>
              <a:endParaRPr lang="fr-FR" sz="1600" b="0" strike="noStrike" spc="-1">
                <a:latin typeface="Arial"/>
              </a:endParaRPr>
            </a:p>
            <a:p>
              <a:pPr marL="800280" lvl="1" indent="-34092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Partager les bonnes pratiques en collaborant avec les territoires voisins</a:t>
              </a:r>
              <a:endParaRPr lang="fr-FR" sz="1600" b="0" strike="noStrike" spc="-1">
                <a:latin typeface="Arial"/>
              </a:endParaRPr>
            </a:p>
          </p:txBody>
        </p:sp>
        <p:grpSp>
          <p:nvGrpSpPr>
            <p:cNvPr id="414" name="Group 12"/>
            <p:cNvGrpSpPr/>
            <p:nvPr/>
          </p:nvGrpSpPr>
          <p:grpSpPr>
            <a:xfrm>
              <a:off x="12329280" y="8879400"/>
              <a:ext cx="1405440" cy="1405440"/>
              <a:chOff x="12329280" y="8879400"/>
              <a:chExt cx="1405440" cy="1405440"/>
            </a:xfrm>
          </p:grpSpPr>
          <p:sp>
            <p:nvSpPr>
              <p:cNvPr id="415" name="CustomShape 13"/>
              <p:cNvSpPr/>
              <p:nvPr/>
            </p:nvSpPr>
            <p:spPr>
              <a:xfrm>
                <a:off x="12329280" y="8879400"/>
                <a:ext cx="1405440" cy="1405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02423" sx="97580" sy="97580" algn="br" rotWithShape="0">
                  <a:srgbClr val="5495A2">
                    <a:alpha val="3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416" name="Image 63_2"/>
              <p:cNvPicPr/>
              <p:nvPr/>
            </p:nvPicPr>
            <p:blipFill>
              <a:blip r:embed="rId5"/>
              <a:stretch/>
            </p:blipFill>
            <p:spPr>
              <a:xfrm>
                <a:off x="12437280" y="9345240"/>
                <a:ext cx="1194840" cy="50148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grpSp>
        <p:nvGrpSpPr>
          <p:cNvPr id="417" name="Group 14"/>
          <p:cNvGrpSpPr/>
          <p:nvPr/>
        </p:nvGrpSpPr>
        <p:grpSpPr>
          <a:xfrm>
            <a:off x="3960360" y="12152520"/>
            <a:ext cx="9774360" cy="3037680"/>
            <a:chOff x="3960360" y="12152520"/>
            <a:chExt cx="9774360" cy="3037680"/>
          </a:xfrm>
        </p:grpSpPr>
        <p:sp>
          <p:nvSpPr>
            <p:cNvPr id="418" name="CustomShape 15"/>
            <p:cNvSpPr/>
            <p:nvPr/>
          </p:nvSpPr>
          <p:spPr>
            <a:xfrm>
              <a:off x="3960360" y="12856320"/>
              <a:ext cx="8772120" cy="2333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marL="457200"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  <a:p>
              <a:pPr marL="457200">
                <a:lnSpc>
                  <a:spcPct val="100000"/>
                </a:lnSpc>
              </a:pPr>
              <a:r>
                <a:rPr lang="fr-FR" sz="32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Soutenir notre économie au plus près des acteurs</a:t>
              </a:r>
              <a:endParaRPr lang="fr-FR" sz="3200" b="0" strike="noStrike" spc="-1">
                <a:latin typeface="Arial"/>
              </a:endParaRPr>
            </a:p>
            <a:p>
              <a:pPr marL="743040" lvl="1" indent="-2836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Développer l’emploi local et favoriser l’économie circulaire</a:t>
              </a:r>
              <a:endParaRPr lang="fr-FR" sz="1600" b="0" strike="noStrike" spc="-1">
                <a:latin typeface="Arial"/>
              </a:endParaRPr>
            </a:p>
            <a:p>
              <a:pPr marL="743040" lvl="1" indent="-2836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Favoriser la production et la consommation locale</a:t>
              </a:r>
              <a:endParaRPr lang="fr-FR" sz="1600" b="0" strike="noStrike" spc="-1">
                <a:latin typeface="Arial"/>
              </a:endParaRPr>
            </a:p>
            <a:p>
              <a:pPr marL="743040" lvl="1" indent="-2836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Apporter des moyens financiers nécessaires aux acteurs locaux pour accompagner la transition</a:t>
              </a:r>
              <a:endParaRPr lang="fr-FR" sz="1600" b="0" strike="noStrike" spc="-1">
                <a:latin typeface="Arial"/>
              </a:endParaRPr>
            </a:p>
          </p:txBody>
        </p:sp>
        <p:grpSp>
          <p:nvGrpSpPr>
            <p:cNvPr id="419" name="Group 16"/>
            <p:cNvGrpSpPr/>
            <p:nvPr/>
          </p:nvGrpSpPr>
          <p:grpSpPr>
            <a:xfrm>
              <a:off x="12329280" y="12152520"/>
              <a:ext cx="1405440" cy="1405440"/>
              <a:chOff x="12329280" y="12152520"/>
              <a:chExt cx="1405440" cy="1405440"/>
            </a:xfrm>
          </p:grpSpPr>
          <p:sp>
            <p:nvSpPr>
              <p:cNvPr id="420" name="CustomShape 17"/>
              <p:cNvSpPr/>
              <p:nvPr/>
            </p:nvSpPr>
            <p:spPr>
              <a:xfrm>
                <a:off x="12329280" y="12152520"/>
                <a:ext cx="1405440" cy="1405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02423" sx="97580" sy="97580" algn="br" rotWithShape="0">
                  <a:srgbClr val="5495A2">
                    <a:alpha val="3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421" name="Image 76_2"/>
              <p:cNvPicPr/>
              <p:nvPr/>
            </p:nvPicPr>
            <p:blipFill>
              <a:blip r:embed="rId6"/>
              <a:stretch/>
            </p:blipFill>
            <p:spPr>
              <a:xfrm>
                <a:off x="12556800" y="12361680"/>
                <a:ext cx="904680" cy="96048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422" name="CustomShape 18"/>
          <p:cNvSpPr/>
          <p:nvPr/>
        </p:nvSpPr>
        <p:spPr>
          <a:xfrm>
            <a:off x="29229840" y="14373000"/>
            <a:ext cx="262080" cy="129816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3" name="CustomShape 19"/>
          <p:cNvSpPr/>
          <p:nvPr/>
        </p:nvSpPr>
        <p:spPr>
          <a:xfrm rot="5400000">
            <a:off x="29756520" y="14470560"/>
            <a:ext cx="429840" cy="129816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424" name="Group 20"/>
          <p:cNvGrpSpPr/>
          <p:nvPr/>
        </p:nvGrpSpPr>
        <p:grpSpPr>
          <a:xfrm>
            <a:off x="3960360" y="15209280"/>
            <a:ext cx="9779400" cy="3906360"/>
            <a:chOff x="3960360" y="15209280"/>
            <a:chExt cx="9779400" cy="3906360"/>
          </a:xfrm>
        </p:grpSpPr>
        <p:sp>
          <p:nvSpPr>
            <p:cNvPr id="425" name="CustomShape 21"/>
            <p:cNvSpPr/>
            <p:nvPr/>
          </p:nvSpPr>
          <p:spPr>
            <a:xfrm>
              <a:off x="3960360" y="15983640"/>
              <a:ext cx="8772120" cy="313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marL="457200"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  <a:p>
              <a:pPr marL="457200">
                <a:lnSpc>
                  <a:spcPct val="100000"/>
                </a:lnSpc>
              </a:pPr>
              <a:r>
                <a:rPr lang="fr-FR" sz="32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Aménager notre territoire en préservant nos équilibres</a:t>
              </a:r>
              <a:endParaRPr lang="fr-FR" sz="3200" b="0" strike="noStrike" spc="-1">
                <a:latin typeface="Arial"/>
              </a:endParaRPr>
            </a:p>
            <a:p>
              <a:pPr marL="743040" lvl="1" indent="-2836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Permettre à la population de se loger et d’accéder aux services  </a:t>
              </a:r>
              <a:endParaRPr lang="fr-FR" sz="1600" b="0" strike="noStrike" spc="-1">
                <a:latin typeface="Arial"/>
              </a:endParaRPr>
            </a:p>
            <a:p>
              <a:pPr marL="743040" lvl="1" indent="-2836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Adapter les projets d’aménagement au regard des ressources locales et de la capacité d’accueil</a:t>
              </a:r>
              <a:endParaRPr lang="fr-FR" sz="1600" b="0" strike="noStrike" spc="-1">
                <a:latin typeface="Arial"/>
              </a:endParaRPr>
            </a:p>
            <a:p>
              <a:pPr marL="743040" lvl="1" indent="-2836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Questionner les mobilités de demain</a:t>
              </a:r>
              <a:endParaRPr lang="fr-FR" sz="1600" b="0" strike="noStrike" spc="-1">
                <a:latin typeface="Arial"/>
              </a:endParaRPr>
            </a:p>
            <a:p>
              <a:pPr marL="743040" lvl="1" indent="-2836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Accompagner la recomposition littorale des territoires exposés au recul du trait de côte et anticiper l’élévation de la mer</a:t>
              </a:r>
              <a:endParaRPr lang="fr-FR" sz="1600" b="0" strike="noStrike" spc="-1">
                <a:latin typeface="Arial"/>
              </a:endParaRPr>
            </a:p>
            <a:p>
              <a:pPr marL="743040" lvl="1" indent="-283680">
                <a:lnSpc>
                  <a:spcPct val="100000"/>
                </a:lnSpc>
                <a:buClr>
                  <a:srgbClr val="000000"/>
                </a:buClr>
                <a:buFont typeface="Courier New"/>
                <a:buChar char="o"/>
              </a:pPr>
              <a:r>
                <a:rPr lang="fr-FR" sz="16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Anticiper les migrations et l’accueil des réfugiés climatiques</a:t>
              </a:r>
              <a:endParaRPr lang="fr-FR" sz="16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600" b="0" strike="noStrike" spc="-1">
                <a:latin typeface="Arial"/>
              </a:endParaRPr>
            </a:p>
          </p:txBody>
        </p:sp>
        <p:grpSp>
          <p:nvGrpSpPr>
            <p:cNvPr id="426" name="Group 22"/>
            <p:cNvGrpSpPr/>
            <p:nvPr/>
          </p:nvGrpSpPr>
          <p:grpSpPr>
            <a:xfrm>
              <a:off x="12334320" y="15209280"/>
              <a:ext cx="1405440" cy="1546200"/>
              <a:chOff x="12334320" y="15209280"/>
              <a:chExt cx="1405440" cy="1546200"/>
            </a:xfrm>
          </p:grpSpPr>
          <p:sp>
            <p:nvSpPr>
              <p:cNvPr id="427" name="CustomShape 23"/>
              <p:cNvSpPr/>
              <p:nvPr/>
            </p:nvSpPr>
            <p:spPr>
              <a:xfrm>
                <a:off x="12334320" y="15209280"/>
                <a:ext cx="1405440" cy="1546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02423" sx="97580" sy="97580" algn="br" rotWithShape="0">
                  <a:srgbClr val="5495A2">
                    <a:alpha val="3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428" name="Graphique 103_2"/>
              <p:cNvPicPr/>
              <p:nvPr/>
            </p:nvPicPr>
            <p:blipFill>
              <a:blip r:embed="rId7"/>
              <a:stretch/>
            </p:blipFill>
            <p:spPr>
              <a:xfrm>
                <a:off x="12424320" y="15294240"/>
                <a:ext cx="1251360" cy="137664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429" name="CustomShape 24"/>
          <p:cNvSpPr/>
          <p:nvPr/>
        </p:nvSpPr>
        <p:spPr>
          <a:xfrm>
            <a:off x="29818800" y="8516520"/>
            <a:ext cx="11067840" cy="464688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Habitat &amp; urbanisme</a:t>
            </a:r>
            <a:endParaRPr lang="fr-FR" sz="34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Réaliser un schéma directeur des énergies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Développer des centrales photovoltaïques sur le patrimoine public existant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Structurer une filière locale bois-énergie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Accompagner les entreprises dans leurs démarches de transition énergétique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Créer une maison de l’habitat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Requalifier le bâti existant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Jouer la carte de la qualité pour les constructions nouvelles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Créer et mettre en œuvre un schéma de promotion des achats publics socialement et écologiquement responsables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Aménagement durable des zones d’activités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Créer un observatoire du foncier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Rénover, construire et entretenir à faible impact carbone et énergétique 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</p:txBody>
      </p:sp>
      <p:sp>
        <p:nvSpPr>
          <p:cNvPr id="430" name="CustomShape 25"/>
          <p:cNvSpPr/>
          <p:nvPr/>
        </p:nvSpPr>
        <p:spPr>
          <a:xfrm>
            <a:off x="29818800" y="13726440"/>
            <a:ext cx="11067840" cy="159768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Agriculture &amp; forêt</a:t>
            </a:r>
            <a:endParaRPr lang="fr-FR" sz="34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Favoriser la transition agroécologique des exploitations agricoles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Encourager le développement d’un système alimentaire local résilient 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</p:txBody>
      </p:sp>
      <p:sp>
        <p:nvSpPr>
          <p:cNvPr id="431" name="CustomShape 26"/>
          <p:cNvSpPr/>
          <p:nvPr/>
        </p:nvSpPr>
        <p:spPr>
          <a:xfrm>
            <a:off x="29818800" y="15858720"/>
            <a:ext cx="11067840" cy="129276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Tourisme</a:t>
            </a:r>
            <a:endParaRPr lang="fr-FR" sz="34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Élaborer et mettre en œuvre une stratégie de développement du tourisme durable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 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432" name="CustomShape 27"/>
          <p:cNvSpPr/>
          <p:nvPr/>
        </p:nvSpPr>
        <p:spPr>
          <a:xfrm>
            <a:off x="29777400" y="17638200"/>
            <a:ext cx="11067840" cy="159768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La santé des populations </a:t>
            </a:r>
            <a:endParaRPr lang="fr-FR" sz="34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Créer un réseau sentinelle phénologique et former aux risques polliniques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Informer et former sur la qualité de l’air intérieur et extérieur 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</p:txBody>
      </p:sp>
      <p:sp>
        <p:nvSpPr>
          <p:cNvPr id="433" name="CustomShape 28"/>
          <p:cNvSpPr/>
          <p:nvPr/>
        </p:nvSpPr>
        <p:spPr>
          <a:xfrm>
            <a:off x="29777400" y="19698480"/>
            <a:ext cx="11067840" cy="434196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Ressources en eau et biodiversité</a:t>
            </a:r>
            <a:endParaRPr lang="fr-FR" sz="34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Gérer durablement le maillage bocager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Expérimentation et déploiement du Paiement pour Services Environnementaux (PSE)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Mettre en œuvre la compétence de GEstion des Milieux Aquatiques et la Prévention des Inondations (GEMAPI)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Expérimenter la gestion intégrée des eaux pluviales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Expérimenter des nouvelles techniques d’épurations pour le traitement des eaux usées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Élaborer et mettre en œuvre l’Atlas de la Biodiversité Intercommunale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Lutter contre les espèces invasives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Gérer durablement les espaces naturels des zones d’activités </a:t>
            </a:r>
            <a:endParaRPr lang="fr-FR" sz="20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NSimSun"/>
              </a:rPr>
              <a:t>Réaliser une étude Hydrologie – Milieux – Usages - Climat pour assurer le partage durable de la ressource en eau de La Rance et du Frémur (analyses HMUC)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</p:txBody>
      </p:sp>
      <p:sp>
        <p:nvSpPr>
          <p:cNvPr id="434" name="CustomShape 29"/>
          <p:cNvSpPr/>
          <p:nvPr/>
        </p:nvSpPr>
        <p:spPr>
          <a:xfrm>
            <a:off x="3633840" y="4467600"/>
            <a:ext cx="9288720" cy="138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120" tIns="160560" rIns="321120" bIns="16056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7000" b="1" strike="noStrike" spc="-1">
                <a:solidFill>
                  <a:srgbClr val="FFFFFF"/>
                </a:solidFill>
                <a:highlight>
                  <a:srgbClr val="5495A2"/>
                </a:highlight>
                <a:latin typeface="Poppins"/>
                <a:ea typeface="DejaVu Sans"/>
              </a:rPr>
              <a:t> Enjeux </a:t>
            </a:r>
            <a:endParaRPr lang="fr-FR" sz="7000" b="0" strike="noStrike" spc="-1">
              <a:latin typeface="Arial"/>
            </a:endParaRPr>
          </a:p>
        </p:txBody>
      </p:sp>
      <p:sp>
        <p:nvSpPr>
          <p:cNvPr id="435" name="CustomShape 30"/>
          <p:cNvSpPr/>
          <p:nvPr/>
        </p:nvSpPr>
        <p:spPr>
          <a:xfrm>
            <a:off x="29584440" y="4467600"/>
            <a:ext cx="11819880" cy="351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120" tIns="160560" rIns="321120" bIns="16056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7000" b="1" strike="noStrike" spc="-1">
                <a:solidFill>
                  <a:srgbClr val="FFFFFF"/>
                </a:solidFill>
                <a:highlight>
                  <a:srgbClr val="5495A2"/>
                </a:highlight>
                <a:latin typeface="Poppins"/>
                <a:ea typeface="DejaVu Sans"/>
              </a:rPr>
              <a:t>Stratégie actuelle d’adaptation au changement climatique</a:t>
            </a:r>
            <a:endParaRPr lang="fr-FR" sz="7000" b="0" strike="noStrike" spc="-1">
              <a:latin typeface="Arial"/>
            </a:endParaRPr>
          </a:p>
        </p:txBody>
      </p:sp>
      <p:sp>
        <p:nvSpPr>
          <p:cNvPr id="436" name="CustomShape 31"/>
          <p:cNvSpPr/>
          <p:nvPr/>
        </p:nvSpPr>
        <p:spPr>
          <a:xfrm>
            <a:off x="19317240" y="23207760"/>
            <a:ext cx="4003920" cy="1722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437" name="Group 32"/>
          <p:cNvGrpSpPr/>
          <p:nvPr/>
        </p:nvGrpSpPr>
        <p:grpSpPr>
          <a:xfrm>
            <a:off x="5293800" y="72720"/>
            <a:ext cx="33634080" cy="2246760"/>
            <a:chOff x="5293800" y="72720"/>
            <a:chExt cx="33634080" cy="2246760"/>
          </a:xfrm>
        </p:grpSpPr>
        <p:sp>
          <p:nvSpPr>
            <p:cNvPr id="438" name="CustomShape 33"/>
            <p:cNvSpPr/>
            <p:nvPr/>
          </p:nvSpPr>
          <p:spPr>
            <a:xfrm>
              <a:off x="5293800" y="72720"/>
              <a:ext cx="33634080" cy="2246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1120" tIns="160560" rIns="321120" bIns="16056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264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DINAN AGGLOMÉRATION</a:t>
              </a:r>
              <a:endParaRPr lang="fr-FR" sz="12640" b="0" strike="noStrike" spc="-1">
                <a:latin typeface="Arial"/>
              </a:endParaRPr>
            </a:p>
          </p:txBody>
        </p:sp>
        <p:pic>
          <p:nvPicPr>
            <p:cNvPr id="439" name="Graphique 3_1"/>
            <p:cNvPicPr/>
            <p:nvPr/>
          </p:nvPicPr>
          <p:blipFill>
            <a:blip r:embed="rId8"/>
            <a:stretch/>
          </p:blipFill>
          <p:spPr>
            <a:xfrm>
              <a:off x="10902960" y="468720"/>
              <a:ext cx="943920" cy="12088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40" name="Group 34"/>
          <p:cNvGrpSpPr/>
          <p:nvPr/>
        </p:nvGrpSpPr>
        <p:grpSpPr>
          <a:xfrm>
            <a:off x="19717200" y="29082240"/>
            <a:ext cx="3445920" cy="1108440"/>
            <a:chOff x="19717200" y="29082240"/>
            <a:chExt cx="3445920" cy="1108440"/>
          </a:xfrm>
        </p:grpSpPr>
        <p:pic>
          <p:nvPicPr>
            <p:cNvPr id="441" name="Image 10_1" descr="Une image contenant texte, horloge&#10;&#10;Description générée automatiquement"/>
            <p:cNvPicPr/>
            <p:nvPr/>
          </p:nvPicPr>
          <p:blipFill>
            <a:blip r:embed="rId9"/>
            <a:stretch/>
          </p:blipFill>
          <p:spPr>
            <a:xfrm>
              <a:off x="21128400" y="29287080"/>
              <a:ext cx="2034720" cy="619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42" name="Image 8_4"/>
            <p:cNvPicPr/>
            <p:nvPr/>
          </p:nvPicPr>
          <p:blipFill>
            <a:blip r:embed="rId10"/>
            <a:stretch/>
          </p:blipFill>
          <p:spPr>
            <a:xfrm>
              <a:off x="19717200" y="29082240"/>
              <a:ext cx="1277280" cy="11084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43" name="Group 35"/>
          <p:cNvGrpSpPr/>
          <p:nvPr/>
        </p:nvGrpSpPr>
        <p:grpSpPr>
          <a:xfrm>
            <a:off x="3960360" y="19134360"/>
            <a:ext cx="9774360" cy="3078720"/>
            <a:chOff x="3960360" y="19134360"/>
            <a:chExt cx="9774360" cy="3078720"/>
          </a:xfrm>
        </p:grpSpPr>
        <p:grpSp>
          <p:nvGrpSpPr>
            <p:cNvPr id="444" name="Group 36"/>
            <p:cNvGrpSpPr/>
            <p:nvPr/>
          </p:nvGrpSpPr>
          <p:grpSpPr>
            <a:xfrm>
              <a:off x="3960360" y="19134360"/>
              <a:ext cx="9774360" cy="3078720"/>
              <a:chOff x="3960360" y="19134360"/>
              <a:chExt cx="9774360" cy="3078720"/>
            </a:xfrm>
          </p:grpSpPr>
          <p:sp>
            <p:nvSpPr>
              <p:cNvPr id="445" name="CustomShape 37"/>
              <p:cNvSpPr/>
              <p:nvPr/>
            </p:nvSpPr>
            <p:spPr>
              <a:xfrm>
                <a:off x="3960360" y="19838160"/>
                <a:ext cx="8772120" cy="23749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60" dir="5400000" algn="t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 marL="457200">
                  <a:lnSpc>
                    <a:spcPct val="100000"/>
                  </a:lnSpc>
                </a:pPr>
                <a:endParaRPr lang="fr-FR" sz="1800" b="0" strike="noStrike" spc="-1">
                  <a:latin typeface="Arial"/>
                </a:endParaRPr>
              </a:p>
              <a:p>
                <a:pPr marL="457200">
                  <a:lnSpc>
                    <a:spcPct val="100000"/>
                  </a:lnSpc>
                </a:pPr>
                <a:r>
                  <a:rPr lang="fr-FR" sz="3200" b="1" strike="noStrike" spc="-1">
                    <a:solidFill>
                      <a:srgbClr val="5495A2"/>
                    </a:solidFill>
                    <a:latin typeface="Poppins"/>
                    <a:ea typeface="DejaVu Sans"/>
                  </a:rPr>
                  <a:t>Produire notre énergie en exploitant nos ressources naturelles </a:t>
                </a:r>
                <a:endParaRPr lang="fr-FR" sz="3200" b="0" strike="noStrike" spc="-1">
                  <a:latin typeface="Arial"/>
                </a:endParaRPr>
              </a:p>
              <a:p>
                <a:pPr marL="743040" lvl="1" indent="-283680">
                  <a:lnSpc>
                    <a:spcPct val="100000"/>
                  </a:lnSpc>
                  <a:buClr>
                    <a:srgbClr val="000000"/>
                  </a:buClr>
                  <a:buFont typeface="Courier New"/>
                  <a:buChar char="o"/>
                </a:pPr>
                <a:r>
                  <a:rPr lang="fr-FR" sz="16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Réduire la consommation d’énergies fossiles</a:t>
                </a:r>
                <a:endParaRPr lang="fr-FR" sz="1600" b="0" strike="noStrike" spc="-1">
                  <a:latin typeface="Arial"/>
                </a:endParaRPr>
              </a:p>
              <a:p>
                <a:pPr marL="743040" lvl="1" indent="-283680">
                  <a:lnSpc>
                    <a:spcPct val="100000"/>
                  </a:lnSpc>
                  <a:buClr>
                    <a:srgbClr val="000000"/>
                  </a:buClr>
                  <a:buFont typeface="Courier New"/>
                  <a:buChar char="o"/>
                </a:pPr>
                <a:r>
                  <a:rPr lang="fr-FR" sz="16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Produire des EnR et facilité leur consommation locale</a:t>
                </a:r>
                <a:endParaRPr lang="fr-FR" sz="1600" b="0" strike="noStrike" spc="-1">
                  <a:latin typeface="Arial"/>
                </a:endParaRPr>
              </a:p>
              <a:p>
                <a:pPr marL="743040" lvl="1" indent="-283680">
                  <a:lnSpc>
                    <a:spcPct val="100000"/>
                  </a:lnSpc>
                  <a:buClr>
                    <a:srgbClr val="000000"/>
                  </a:buClr>
                  <a:buFont typeface="Courier New"/>
                  <a:buChar char="o"/>
                </a:pPr>
                <a:r>
                  <a:rPr lang="fr-FR" sz="16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Exploiter la capacité énergétique de nos ressources naturelles en veillant à l’équilibre des autres fonctionnalités tel que l’alimentation, la préservation de la biodiversité, etc. </a:t>
                </a:r>
                <a:endParaRPr lang="fr-FR" sz="1600" b="0" strike="noStrike" spc="-1">
                  <a:latin typeface="Arial"/>
                </a:endParaRPr>
              </a:p>
            </p:txBody>
          </p:sp>
          <p:sp>
            <p:nvSpPr>
              <p:cNvPr id="446" name="CustomShape 38"/>
              <p:cNvSpPr/>
              <p:nvPr/>
            </p:nvSpPr>
            <p:spPr>
              <a:xfrm>
                <a:off x="12329280" y="19134360"/>
                <a:ext cx="1405440" cy="1405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02423" sx="97580" sy="97580" algn="br" rotWithShape="0">
                  <a:srgbClr val="5495A2">
                    <a:alpha val="3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pic>
          <p:nvPicPr>
            <p:cNvPr id="447" name="Image 28_2"/>
            <p:cNvPicPr/>
            <p:nvPr/>
          </p:nvPicPr>
          <p:blipFill>
            <a:blip r:embed="rId11"/>
            <a:stretch/>
          </p:blipFill>
          <p:spPr>
            <a:xfrm>
              <a:off x="12574800" y="19484280"/>
              <a:ext cx="920880" cy="7765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48" name="Group 39"/>
          <p:cNvGrpSpPr/>
          <p:nvPr/>
        </p:nvGrpSpPr>
        <p:grpSpPr>
          <a:xfrm>
            <a:off x="3960360" y="22231800"/>
            <a:ext cx="9785160" cy="3426480"/>
            <a:chOff x="3960360" y="22231800"/>
            <a:chExt cx="9785160" cy="3426480"/>
          </a:xfrm>
        </p:grpSpPr>
        <p:grpSp>
          <p:nvGrpSpPr>
            <p:cNvPr id="449" name="Group 40"/>
            <p:cNvGrpSpPr/>
            <p:nvPr/>
          </p:nvGrpSpPr>
          <p:grpSpPr>
            <a:xfrm>
              <a:off x="3960360" y="22299120"/>
              <a:ext cx="9779400" cy="3359160"/>
              <a:chOff x="3960360" y="22299120"/>
              <a:chExt cx="9779400" cy="3359160"/>
            </a:xfrm>
          </p:grpSpPr>
          <p:sp>
            <p:nvSpPr>
              <p:cNvPr id="450" name="CustomShape 41"/>
              <p:cNvSpPr/>
              <p:nvPr/>
            </p:nvSpPr>
            <p:spPr>
              <a:xfrm>
                <a:off x="3960360" y="23002920"/>
                <a:ext cx="8772120" cy="26553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60" dir="5400000" algn="t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 marL="457200">
                  <a:lnSpc>
                    <a:spcPct val="100000"/>
                  </a:lnSpc>
                </a:pPr>
                <a:endParaRPr lang="fr-FR" sz="1800" b="0" strike="noStrike" spc="-1">
                  <a:latin typeface="Arial"/>
                </a:endParaRPr>
              </a:p>
              <a:p>
                <a:pPr marL="457200">
                  <a:lnSpc>
                    <a:spcPct val="100000"/>
                  </a:lnSpc>
                </a:pPr>
                <a:r>
                  <a:rPr lang="fr-FR" sz="3200" b="1" strike="noStrike" spc="-1">
                    <a:solidFill>
                      <a:srgbClr val="5495A2"/>
                    </a:solidFill>
                    <a:latin typeface="Poppins"/>
                    <a:ea typeface="DejaVu Sans"/>
                  </a:rPr>
                  <a:t>Soutenir l’activité agricole et accompagner son évolution</a:t>
                </a:r>
                <a:endParaRPr lang="fr-FR" sz="3200" b="0" strike="noStrike" spc="-1">
                  <a:latin typeface="Arial"/>
                </a:endParaRPr>
              </a:p>
              <a:p>
                <a:pPr marL="743040" lvl="1" indent="-283680">
                  <a:lnSpc>
                    <a:spcPct val="100000"/>
                  </a:lnSpc>
                  <a:buClr>
                    <a:srgbClr val="000000"/>
                  </a:buClr>
                  <a:buFont typeface="Courier New"/>
                  <a:buChar char="o"/>
                </a:pPr>
                <a:r>
                  <a:rPr lang="fr-FR" sz="16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Réduire les émissions de Gaz à Effet de Serre du secteur d’activités agricole</a:t>
                </a:r>
                <a:endParaRPr lang="fr-FR" sz="1600" b="0" strike="noStrike" spc="-1">
                  <a:latin typeface="Arial"/>
                </a:endParaRPr>
              </a:p>
              <a:p>
                <a:pPr marL="743040" lvl="1" indent="-283680">
                  <a:lnSpc>
                    <a:spcPct val="100000"/>
                  </a:lnSpc>
                  <a:buClr>
                    <a:srgbClr val="000000"/>
                  </a:buClr>
                  <a:buFont typeface="Courier New"/>
                  <a:buChar char="o"/>
                </a:pPr>
                <a:r>
                  <a:rPr lang="fr-FR" sz="16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Préserver l’activité agricole et ses acteurs en les accompagnant vers une agriculture résiliente</a:t>
                </a:r>
                <a:endParaRPr lang="fr-FR" sz="1600" b="0" strike="noStrike" spc="-1">
                  <a:latin typeface="Arial"/>
                </a:endParaRPr>
              </a:p>
              <a:p>
                <a:pPr marL="743040" lvl="1" indent="-283680">
                  <a:lnSpc>
                    <a:spcPct val="100000"/>
                  </a:lnSpc>
                  <a:buClr>
                    <a:srgbClr val="000000"/>
                  </a:buClr>
                  <a:buFont typeface="Courier New"/>
                  <a:buChar char="o"/>
                </a:pPr>
                <a:r>
                  <a:rPr lang="fr-FR" sz="16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Accompagner aux changements les productions et les pratiques agricoles locales au regard du dérèglement climatique : adapter, diminuer, remplacer, …</a:t>
                </a:r>
                <a:endParaRPr lang="fr-FR" sz="16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lang="fr-FR" sz="1600" b="0" strike="noStrike" spc="-1">
                  <a:latin typeface="Arial"/>
                </a:endParaRPr>
              </a:p>
            </p:txBody>
          </p:sp>
          <p:sp>
            <p:nvSpPr>
              <p:cNvPr id="451" name="CustomShape 42"/>
              <p:cNvSpPr/>
              <p:nvPr/>
            </p:nvSpPr>
            <p:spPr>
              <a:xfrm>
                <a:off x="12334320" y="22299120"/>
                <a:ext cx="1405440" cy="1405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02423" sx="97580" sy="97580" algn="br" rotWithShape="0">
                  <a:srgbClr val="5495A2">
                    <a:alpha val="3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pic>
          <p:nvPicPr>
            <p:cNvPr id="452" name="Graphique 31_1"/>
            <p:cNvPicPr/>
            <p:nvPr/>
          </p:nvPicPr>
          <p:blipFill>
            <a:blip r:embed="rId12"/>
            <a:stretch/>
          </p:blipFill>
          <p:spPr>
            <a:xfrm>
              <a:off x="12354840" y="22231800"/>
              <a:ext cx="1390680" cy="1390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53" name="CustomShape 43"/>
          <p:cNvSpPr/>
          <p:nvPr/>
        </p:nvSpPr>
        <p:spPr>
          <a:xfrm>
            <a:off x="29790360" y="24068520"/>
            <a:ext cx="11067840" cy="25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100" b="0" i="1" strike="noStrike" spc="-1">
                <a:solidFill>
                  <a:srgbClr val="FFFFFF"/>
                </a:solidFill>
                <a:latin typeface="Poppins"/>
                <a:ea typeface="DejaVu Sans"/>
              </a:rPr>
              <a:t>Données extraites du PCAET  de Dinan..</a:t>
            </a:r>
            <a:endParaRPr lang="fr-FR" sz="1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 58"/>
          <p:cNvPicPr/>
          <p:nvPr/>
        </p:nvPicPr>
        <p:blipFill>
          <a:blip r:embed="rId3"/>
          <a:stretch/>
        </p:blipFill>
        <p:spPr>
          <a:xfrm>
            <a:off x="1732320" y="22547880"/>
            <a:ext cx="4355280" cy="4394880"/>
          </a:xfrm>
          <a:prstGeom prst="rect">
            <a:avLst/>
          </a:prstGeom>
          <a:ln w="0"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13033080" y="4185720"/>
            <a:ext cx="105840" cy="17529840"/>
          </a:xfrm>
          <a:prstGeom prst="roundRect">
            <a:avLst>
              <a:gd name="adj" fmla="val 50000"/>
            </a:avLst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6" name="CustomShape 2"/>
          <p:cNvSpPr/>
          <p:nvPr/>
        </p:nvSpPr>
        <p:spPr>
          <a:xfrm>
            <a:off x="25045920" y="11198880"/>
            <a:ext cx="18521640" cy="245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120" tIns="160560" rIns="321120" bIns="16056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7000" b="1" strike="noStrike" spc="-1">
                <a:solidFill>
                  <a:srgbClr val="FFFFFF"/>
                </a:solidFill>
                <a:highlight>
                  <a:srgbClr val="5495A2"/>
                </a:highlight>
                <a:latin typeface="Poppins"/>
                <a:ea typeface="DejaVu Sans"/>
              </a:rPr>
              <a:t>Analyse des effets du changement climatique</a:t>
            </a:r>
            <a:endParaRPr lang="fr-FR" sz="7000" b="0" strike="noStrike" spc="-1">
              <a:latin typeface="Arial"/>
            </a:endParaRPr>
          </a:p>
        </p:txBody>
      </p:sp>
      <p:sp>
        <p:nvSpPr>
          <p:cNvPr id="457" name="CustomShape 3"/>
          <p:cNvSpPr/>
          <p:nvPr/>
        </p:nvSpPr>
        <p:spPr>
          <a:xfrm>
            <a:off x="552240" y="6495840"/>
            <a:ext cx="74865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Répartition des ménages en 2019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458" name="CustomShape 4"/>
          <p:cNvSpPr/>
          <p:nvPr/>
        </p:nvSpPr>
        <p:spPr>
          <a:xfrm>
            <a:off x="552240" y="6954120"/>
            <a:ext cx="74865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DATAGENCES Bretagne 2022 – Répartition des ménages en 2019 – Données INSEE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459" name="CustomShape 5"/>
          <p:cNvSpPr/>
          <p:nvPr/>
        </p:nvSpPr>
        <p:spPr>
          <a:xfrm>
            <a:off x="17820000" y="6564600"/>
            <a:ext cx="74865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Densité de la population en 2019</a:t>
            </a:r>
            <a:br/>
            <a:r>
              <a:rPr lang="fr-FR" sz="1600" b="1" strike="noStrike" spc="-1">
                <a:solidFill>
                  <a:srgbClr val="000000"/>
                </a:solidFill>
                <a:latin typeface="Poppins"/>
                <a:ea typeface="DejaVu Sans"/>
              </a:rPr>
              <a:t>(nombre d’habitants au km2)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460" name="CustomShape 6"/>
          <p:cNvSpPr/>
          <p:nvPr/>
        </p:nvSpPr>
        <p:spPr>
          <a:xfrm>
            <a:off x="17820000" y="7168680"/>
            <a:ext cx="74865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DREAL 2022 – Estimation de population carroyé au 31/12/2009 – Données INSEE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461" name="CustomShape 7"/>
          <p:cNvSpPr/>
          <p:nvPr/>
        </p:nvSpPr>
        <p:spPr>
          <a:xfrm>
            <a:off x="9299880" y="6456960"/>
            <a:ext cx="74865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Pyramide des âges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462" name="CustomShape 8"/>
          <p:cNvSpPr/>
          <p:nvPr/>
        </p:nvSpPr>
        <p:spPr>
          <a:xfrm>
            <a:off x="9299880" y="6915240"/>
            <a:ext cx="74865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DATAGENCES Bretagne 2022 – Population par âge et sexe – Données INSEE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463" name="CustomShape 9"/>
          <p:cNvSpPr/>
          <p:nvPr/>
        </p:nvSpPr>
        <p:spPr>
          <a:xfrm>
            <a:off x="632160" y="13579200"/>
            <a:ext cx="7407720" cy="7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Répartition des emplois part catégorie socio-professionnelle en 2019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464" name="CustomShape 10"/>
          <p:cNvSpPr/>
          <p:nvPr/>
        </p:nvSpPr>
        <p:spPr>
          <a:xfrm>
            <a:off x="632160" y="14348520"/>
            <a:ext cx="6403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DATAGENCES Bretagne 2022 – Données INSEE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465" name="CustomShape 11"/>
          <p:cNvSpPr/>
          <p:nvPr/>
        </p:nvSpPr>
        <p:spPr>
          <a:xfrm>
            <a:off x="17973720" y="13906440"/>
            <a:ext cx="4350240" cy="263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Taux de pauvreté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10,2%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Taux de chômage sur le bassin d’emploi des 15 à 64 ans en 2022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6%</a:t>
            </a:r>
            <a:endParaRPr lang="fr-FR" sz="4800" b="0" strike="noStrike" spc="-1">
              <a:latin typeface="Arial"/>
            </a:endParaRPr>
          </a:p>
        </p:txBody>
      </p:sp>
      <p:pic>
        <p:nvPicPr>
          <p:cNvPr id="466" name="Image 176_2"/>
          <p:cNvPicPr/>
          <p:nvPr/>
        </p:nvPicPr>
        <p:blipFill>
          <a:blip r:embed="rId4"/>
          <a:stretch/>
        </p:blipFill>
        <p:spPr>
          <a:xfrm>
            <a:off x="21255480" y="13777200"/>
            <a:ext cx="665640" cy="1909800"/>
          </a:xfrm>
          <a:prstGeom prst="rect">
            <a:avLst/>
          </a:prstGeom>
          <a:ln w="0">
            <a:noFill/>
          </a:ln>
        </p:spPr>
      </p:pic>
      <p:sp>
        <p:nvSpPr>
          <p:cNvPr id="467" name="CustomShape 12"/>
          <p:cNvSpPr/>
          <p:nvPr/>
        </p:nvSpPr>
        <p:spPr>
          <a:xfrm>
            <a:off x="610920" y="3706560"/>
            <a:ext cx="23397840" cy="60732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Démographie, population</a:t>
            </a:r>
            <a:endParaRPr lang="fr-FR" sz="3400" b="0" strike="noStrike" spc="-1">
              <a:latin typeface="Arial"/>
            </a:endParaRPr>
          </a:p>
        </p:txBody>
      </p:sp>
      <p:sp>
        <p:nvSpPr>
          <p:cNvPr id="468" name="CustomShape 13"/>
          <p:cNvSpPr/>
          <p:nvPr/>
        </p:nvSpPr>
        <p:spPr>
          <a:xfrm>
            <a:off x="602640" y="12779640"/>
            <a:ext cx="23397840" cy="60732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Économico-social</a:t>
            </a:r>
            <a:endParaRPr lang="fr-FR" sz="3400" b="0" strike="noStrike" spc="-1">
              <a:latin typeface="Arial"/>
            </a:endParaRPr>
          </a:p>
        </p:txBody>
      </p:sp>
      <p:sp>
        <p:nvSpPr>
          <p:cNvPr id="469" name="CustomShape 14"/>
          <p:cNvSpPr/>
          <p:nvPr/>
        </p:nvSpPr>
        <p:spPr>
          <a:xfrm>
            <a:off x="179640" y="2207520"/>
            <a:ext cx="18479520" cy="138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1120" tIns="160560" rIns="321120" bIns="16056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7000" b="1" strike="noStrike" spc="-1">
                <a:solidFill>
                  <a:srgbClr val="FFFFFF"/>
                </a:solidFill>
                <a:highlight>
                  <a:srgbClr val="5495A2"/>
                </a:highlight>
                <a:latin typeface="Poppins"/>
                <a:ea typeface="DejaVu Sans"/>
              </a:rPr>
              <a:t> Éléments de diagnostic local</a:t>
            </a:r>
            <a:endParaRPr lang="fr-FR" sz="7000" b="0" strike="noStrike" spc="-1">
              <a:latin typeface="Arial"/>
            </a:endParaRPr>
          </a:p>
        </p:txBody>
      </p:sp>
      <p:sp>
        <p:nvSpPr>
          <p:cNvPr id="470" name="CustomShape 15"/>
          <p:cNvSpPr/>
          <p:nvPr/>
        </p:nvSpPr>
        <p:spPr>
          <a:xfrm>
            <a:off x="542880" y="4494240"/>
            <a:ext cx="2558160" cy="12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99 038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habitants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471" name="CustomShape 16"/>
          <p:cNvSpPr/>
          <p:nvPr/>
        </p:nvSpPr>
        <p:spPr>
          <a:xfrm>
            <a:off x="17831160" y="4494240"/>
            <a:ext cx="2894400" cy="1389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33% 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part des 60 ans et plus </a:t>
            </a:r>
            <a:endParaRPr lang="fr-FR" sz="2800" b="0" strike="noStrike" spc="-1">
              <a:latin typeface="Arial"/>
            </a:endParaRPr>
          </a:p>
        </p:txBody>
      </p:sp>
      <p:pic>
        <p:nvPicPr>
          <p:cNvPr id="472" name="Image 187_2"/>
          <p:cNvPicPr/>
          <p:nvPr/>
        </p:nvPicPr>
        <p:blipFill>
          <a:blip r:embed="rId5"/>
          <a:stretch/>
        </p:blipFill>
        <p:spPr>
          <a:xfrm flipH="1">
            <a:off x="20065680" y="4523400"/>
            <a:ext cx="1457640" cy="1623600"/>
          </a:xfrm>
          <a:prstGeom prst="rect">
            <a:avLst/>
          </a:prstGeom>
          <a:ln w="0">
            <a:noFill/>
          </a:ln>
        </p:spPr>
      </p:pic>
      <p:sp>
        <p:nvSpPr>
          <p:cNvPr id="473" name="CustomShape 17"/>
          <p:cNvSpPr/>
          <p:nvPr/>
        </p:nvSpPr>
        <p:spPr>
          <a:xfrm>
            <a:off x="9349200" y="4494240"/>
            <a:ext cx="4917240" cy="1761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DejaVu Sans"/>
              </a:rPr>
              <a:t>0,6% </a:t>
            </a: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DejaVu Sans"/>
              </a:rPr>
              <a:t>taux d’évolution annuel moyen au cours des 6 dernières années</a:t>
            </a:r>
            <a:endParaRPr lang="fr-FR" sz="2800" b="0" strike="noStrike" spc="-1">
              <a:latin typeface="Arial"/>
            </a:endParaRPr>
          </a:p>
        </p:txBody>
      </p:sp>
      <p:pic>
        <p:nvPicPr>
          <p:cNvPr id="474" name="Image 189_2"/>
          <p:cNvPicPr/>
          <p:nvPr/>
        </p:nvPicPr>
        <p:blipFill>
          <a:blip r:embed="rId6"/>
          <a:stretch/>
        </p:blipFill>
        <p:spPr>
          <a:xfrm flipH="1">
            <a:off x="2933280" y="4448160"/>
            <a:ext cx="1749600" cy="1698840"/>
          </a:xfrm>
          <a:prstGeom prst="rect">
            <a:avLst/>
          </a:prstGeom>
          <a:ln w="0">
            <a:noFill/>
          </a:ln>
        </p:spPr>
      </p:pic>
      <p:pic>
        <p:nvPicPr>
          <p:cNvPr id="475" name="Image 190_2"/>
          <p:cNvPicPr/>
          <p:nvPr/>
        </p:nvPicPr>
        <p:blipFill>
          <a:blip r:embed="rId7"/>
          <a:stretch/>
        </p:blipFill>
        <p:spPr>
          <a:xfrm flipH="1">
            <a:off x="13842720" y="4605480"/>
            <a:ext cx="1049760" cy="1777320"/>
          </a:xfrm>
          <a:prstGeom prst="rect">
            <a:avLst/>
          </a:prstGeom>
          <a:ln w="0">
            <a:noFill/>
          </a:ln>
        </p:spPr>
      </p:pic>
      <p:sp>
        <p:nvSpPr>
          <p:cNvPr id="476" name="CustomShape 18"/>
          <p:cNvSpPr/>
          <p:nvPr/>
        </p:nvSpPr>
        <p:spPr>
          <a:xfrm>
            <a:off x="512640" y="562500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pic>
        <p:nvPicPr>
          <p:cNvPr id="477" name="Image 201_2"/>
          <p:cNvPicPr/>
          <p:nvPr/>
        </p:nvPicPr>
        <p:blipFill>
          <a:blip r:embed="rId8"/>
          <a:srcRect b="75383"/>
          <a:stretch/>
        </p:blipFill>
        <p:spPr>
          <a:xfrm>
            <a:off x="512640" y="7378560"/>
            <a:ext cx="6345360" cy="1224360"/>
          </a:xfrm>
          <a:prstGeom prst="rect">
            <a:avLst/>
          </a:prstGeom>
          <a:ln w="0">
            <a:noFill/>
          </a:ln>
        </p:spPr>
      </p:pic>
      <p:sp>
        <p:nvSpPr>
          <p:cNvPr id="478" name="CustomShape 19"/>
          <p:cNvSpPr/>
          <p:nvPr/>
        </p:nvSpPr>
        <p:spPr>
          <a:xfrm>
            <a:off x="9393120" y="13573440"/>
            <a:ext cx="7057800" cy="7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Répartition des emplois en 5 secteurs en 2019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479" name="CustomShape 20"/>
          <p:cNvSpPr/>
          <p:nvPr/>
        </p:nvSpPr>
        <p:spPr>
          <a:xfrm>
            <a:off x="10825560" y="14141160"/>
            <a:ext cx="6403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DATAGENCES Bretagne 2022 – Données INSEE</a:t>
            </a:r>
            <a:endParaRPr lang="fr-FR" sz="1000" b="0" strike="noStrike" spc="-1">
              <a:latin typeface="Arial"/>
            </a:endParaRPr>
          </a:p>
        </p:txBody>
      </p:sp>
      <p:grpSp>
        <p:nvGrpSpPr>
          <p:cNvPr id="480" name="Group 21"/>
          <p:cNvGrpSpPr/>
          <p:nvPr/>
        </p:nvGrpSpPr>
        <p:grpSpPr>
          <a:xfrm>
            <a:off x="632160" y="20764080"/>
            <a:ext cx="7407720" cy="1011240"/>
            <a:chOff x="632160" y="20764080"/>
            <a:chExt cx="7407720" cy="1011240"/>
          </a:xfrm>
        </p:grpSpPr>
        <p:sp>
          <p:nvSpPr>
            <p:cNvPr id="481" name="CustomShape 22"/>
            <p:cNvSpPr/>
            <p:nvPr/>
          </p:nvSpPr>
          <p:spPr>
            <a:xfrm>
              <a:off x="632160" y="20764080"/>
              <a:ext cx="7407720" cy="788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800" b="1" strike="noStrike" spc="-1">
                  <a:solidFill>
                    <a:srgbClr val="000000"/>
                  </a:solidFill>
                  <a:latin typeface="Poppins"/>
                  <a:ea typeface="DejaVu Sans"/>
                </a:rPr>
                <a:t>Résidences principales par statut d’occupation en 2019</a:t>
              </a:r>
              <a:endParaRPr lang="fr-FR" sz="2800" b="0" strike="noStrike" spc="-1">
                <a:latin typeface="Arial"/>
              </a:endParaRPr>
            </a:p>
          </p:txBody>
        </p:sp>
        <p:sp>
          <p:nvSpPr>
            <p:cNvPr id="482" name="CustomShape 23"/>
            <p:cNvSpPr/>
            <p:nvPr/>
          </p:nvSpPr>
          <p:spPr>
            <a:xfrm>
              <a:off x="632160" y="21533400"/>
              <a:ext cx="6403680" cy="24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709"/>
                </a:spcBef>
                <a:spcAft>
                  <a:spcPts val="595"/>
                </a:spcAft>
              </a:pPr>
              <a:r>
                <a:rPr lang="fr-FR" sz="1000" b="0" i="1" strike="noStrike" spc="-1">
                  <a:solidFill>
                    <a:srgbClr val="000000"/>
                  </a:solidFill>
                  <a:latin typeface="Poppins"/>
                  <a:ea typeface="DejaVu Sans"/>
                </a:rPr>
                <a:t>Réalisation DATAGENCES Bretagne 2022 – Données INSEE</a:t>
              </a:r>
              <a:endParaRPr lang="fr-FR" sz="1000" b="0" strike="noStrike" spc="-1">
                <a:latin typeface="Arial"/>
              </a:endParaRPr>
            </a:p>
          </p:txBody>
        </p:sp>
      </p:grpSp>
      <p:sp>
        <p:nvSpPr>
          <p:cNvPr id="483" name="CustomShape 24"/>
          <p:cNvSpPr/>
          <p:nvPr/>
        </p:nvSpPr>
        <p:spPr>
          <a:xfrm>
            <a:off x="17635320" y="21091320"/>
            <a:ext cx="3265200" cy="6759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60 250</a:t>
            </a:r>
            <a:br/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Logements en 2019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2,15</a:t>
            </a:r>
            <a:br/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Personnes par ménage en 2019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484" name="CustomShape 25"/>
          <p:cNvSpPr/>
          <p:nvPr/>
        </p:nvSpPr>
        <p:spPr>
          <a:xfrm>
            <a:off x="602640" y="20047320"/>
            <a:ext cx="23397840" cy="60732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NSimSun"/>
              </a:rPr>
              <a:t>Habitat</a:t>
            </a:r>
            <a:endParaRPr lang="fr-FR" sz="3400" b="0" strike="noStrike" spc="-1">
              <a:latin typeface="Arial"/>
            </a:endParaRPr>
          </a:p>
        </p:txBody>
      </p:sp>
      <p:pic>
        <p:nvPicPr>
          <p:cNvPr id="485" name="Image 218_2"/>
          <p:cNvPicPr/>
          <p:nvPr/>
        </p:nvPicPr>
        <p:blipFill>
          <a:blip r:embed="rId9"/>
          <a:srcRect b="86588"/>
          <a:stretch/>
        </p:blipFill>
        <p:spPr>
          <a:xfrm>
            <a:off x="1011600" y="21922920"/>
            <a:ext cx="5796720" cy="658800"/>
          </a:xfrm>
          <a:prstGeom prst="rect">
            <a:avLst/>
          </a:prstGeom>
          <a:ln w="0">
            <a:noFill/>
          </a:ln>
        </p:spPr>
      </p:pic>
      <p:sp>
        <p:nvSpPr>
          <p:cNvPr id="486" name="CustomShape 26"/>
          <p:cNvSpPr/>
          <p:nvPr/>
        </p:nvSpPr>
        <p:spPr>
          <a:xfrm>
            <a:off x="3335760" y="21922920"/>
            <a:ext cx="1761840" cy="30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Locataire non HLM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487" name="CustomShape 27"/>
          <p:cNvSpPr/>
          <p:nvPr/>
        </p:nvSpPr>
        <p:spPr>
          <a:xfrm>
            <a:off x="1600560" y="21909600"/>
            <a:ext cx="1185840" cy="305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Propriétaire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488" name="CustomShape 28"/>
          <p:cNvSpPr/>
          <p:nvPr/>
        </p:nvSpPr>
        <p:spPr>
          <a:xfrm>
            <a:off x="5572080" y="21920760"/>
            <a:ext cx="1761840" cy="30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Locataire HLM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489" name="CustomShape 29"/>
          <p:cNvSpPr/>
          <p:nvPr/>
        </p:nvSpPr>
        <p:spPr>
          <a:xfrm>
            <a:off x="1673640" y="22230360"/>
            <a:ext cx="1761840" cy="30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Logé gratuitement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490" name="CustomShape 30"/>
          <p:cNvSpPr/>
          <p:nvPr/>
        </p:nvSpPr>
        <p:spPr>
          <a:xfrm>
            <a:off x="3931920" y="22228560"/>
            <a:ext cx="3349080" cy="30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Locataire logement meublé ou hôtel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491" name="CustomShape 31"/>
          <p:cNvSpPr/>
          <p:nvPr/>
        </p:nvSpPr>
        <p:spPr>
          <a:xfrm>
            <a:off x="2012760" y="23942880"/>
            <a:ext cx="891360" cy="308880"/>
          </a:xfrm>
          <a:prstGeom prst="rect">
            <a:avLst/>
          </a:prstGeom>
          <a:solidFill>
            <a:srgbClr val="EE8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17%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492" name="CustomShape 32"/>
          <p:cNvSpPr/>
          <p:nvPr/>
        </p:nvSpPr>
        <p:spPr>
          <a:xfrm>
            <a:off x="3026880" y="23066640"/>
            <a:ext cx="615960" cy="308880"/>
          </a:xfrm>
          <a:prstGeom prst="rect">
            <a:avLst/>
          </a:prstGeom>
          <a:solidFill>
            <a:srgbClr val="E52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8%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493" name="CustomShape 33"/>
          <p:cNvSpPr/>
          <p:nvPr/>
        </p:nvSpPr>
        <p:spPr>
          <a:xfrm>
            <a:off x="3590640" y="23046120"/>
            <a:ext cx="615960" cy="308880"/>
          </a:xfrm>
          <a:prstGeom prst="rect">
            <a:avLst/>
          </a:prstGeom>
          <a:solidFill>
            <a:srgbClr val="A82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1%</a:t>
            </a:r>
            <a:endParaRPr lang="fr-FR" sz="2400" b="0" strike="noStrike" spc="-1">
              <a:latin typeface="Arial"/>
            </a:endParaRPr>
          </a:p>
        </p:txBody>
      </p:sp>
      <p:grpSp>
        <p:nvGrpSpPr>
          <p:cNvPr id="494" name="Group 34"/>
          <p:cNvGrpSpPr/>
          <p:nvPr/>
        </p:nvGrpSpPr>
        <p:grpSpPr>
          <a:xfrm>
            <a:off x="9901440" y="21959640"/>
            <a:ext cx="5871240" cy="326880"/>
            <a:chOff x="9901440" y="21959640"/>
            <a:chExt cx="5871240" cy="326880"/>
          </a:xfrm>
        </p:grpSpPr>
        <p:pic>
          <p:nvPicPr>
            <p:cNvPr id="495" name="Image 229_2"/>
            <p:cNvPicPr/>
            <p:nvPr/>
          </p:nvPicPr>
          <p:blipFill>
            <a:blip r:embed="rId10"/>
            <a:srcRect b="92333"/>
            <a:stretch/>
          </p:blipFill>
          <p:spPr>
            <a:xfrm>
              <a:off x="9901440" y="21962880"/>
              <a:ext cx="5871240" cy="323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CustomShape 35"/>
            <p:cNvSpPr/>
            <p:nvPr/>
          </p:nvSpPr>
          <p:spPr>
            <a:xfrm>
              <a:off x="11849040" y="21959640"/>
              <a:ext cx="897840" cy="317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Maisons</a:t>
              </a:r>
              <a:endParaRPr lang="fr-FR" sz="1600" b="0" strike="noStrike" spc="-1">
                <a:latin typeface="Arial"/>
              </a:endParaRPr>
            </a:p>
          </p:txBody>
        </p:sp>
        <p:sp>
          <p:nvSpPr>
            <p:cNvPr id="497" name="CustomShape 36"/>
            <p:cNvSpPr/>
            <p:nvPr/>
          </p:nvSpPr>
          <p:spPr>
            <a:xfrm>
              <a:off x="13209480" y="21959640"/>
              <a:ext cx="1485360" cy="317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Appartements</a:t>
              </a:r>
              <a:endParaRPr lang="fr-FR" sz="1600" b="0" strike="noStrike" spc="-1">
                <a:latin typeface="Arial"/>
              </a:endParaRPr>
            </a:p>
          </p:txBody>
        </p:sp>
      </p:grpSp>
      <p:sp>
        <p:nvSpPr>
          <p:cNvPr id="498" name="CustomShape 37"/>
          <p:cNvSpPr/>
          <p:nvPr/>
        </p:nvSpPr>
        <p:spPr>
          <a:xfrm>
            <a:off x="975960" y="26935560"/>
            <a:ext cx="4350240" cy="6759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DejaVu Sans"/>
              </a:rPr>
              <a:t>16,4%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DejaVu Sans"/>
              </a:rPr>
              <a:t>Part des logements collectifs dans le parc total en 2019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499" name="Line 38"/>
          <p:cNvSpPr/>
          <p:nvPr/>
        </p:nvSpPr>
        <p:spPr>
          <a:xfrm>
            <a:off x="983880" y="29673000"/>
            <a:ext cx="18360000" cy="360"/>
          </a:xfrm>
          <a:prstGeom prst="line">
            <a:avLst/>
          </a:prstGeom>
          <a:ln>
            <a:solidFill>
              <a:srgbClr val="C9C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0" name="Line 39"/>
          <p:cNvSpPr/>
          <p:nvPr/>
        </p:nvSpPr>
        <p:spPr>
          <a:xfrm>
            <a:off x="23634720" y="29673000"/>
            <a:ext cx="18360000" cy="360"/>
          </a:xfrm>
          <a:prstGeom prst="line">
            <a:avLst/>
          </a:prstGeom>
          <a:ln>
            <a:solidFill>
              <a:srgbClr val="C9C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1" name="CustomShape 40"/>
          <p:cNvSpPr/>
          <p:nvPr/>
        </p:nvSpPr>
        <p:spPr>
          <a:xfrm>
            <a:off x="9433440" y="26935560"/>
            <a:ext cx="5871240" cy="6759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Arial"/>
              </a:rPr>
              <a:t>18,6%</a:t>
            </a:r>
            <a:br/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Arial"/>
              </a:rPr>
              <a:t>Part des résidences secondaires et logements occasionnels en 2019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502" name="CustomShape 41"/>
          <p:cNvSpPr/>
          <p:nvPr/>
        </p:nvSpPr>
        <p:spPr>
          <a:xfrm>
            <a:off x="17635320" y="26935560"/>
            <a:ext cx="3446280" cy="6759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4800" b="1" strike="noStrike" spc="-18">
                <a:solidFill>
                  <a:srgbClr val="5495A2"/>
                </a:solidFill>
                <a:latin typeface="Poppins"/>
                <a:ea typeface="DejaVu Sans"/>
              </a:rPr>
              <a:t>83,6%</a:t>
            </a:r>
            <a:endParaRPr lang="fr-FR" sz="4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1531440" algn="l"/>
              </a:tabLst>
            </a:pPr>
            <a:r>
              <a:rPr lang="fr-FR" sz="2800" b="0" strike="noStrike" spc="-18">
                <a:solidFill>
                  <a:srgbClr val="000000"/>
                </a:solidFill>
                <a:latin typeface="Poppins"/>
                <a:ea typeface="DejaVu Sans"/>
              </a:rPr>
              <a:t>Part des maisons en 2019</a:t>
            </a:r>
            <a:endParaRPr lang="fr-FR" sz="2800" b="0" strike="noStrike" spc="-1">
              <a:latin typeface="Arial"/>
            </a:endParaRPr>
          </a:p>
        </p:txBody>
      </p:sp>
      <p:pic>
        <p:nvPicPr>
          <p:cNvPr id="503" name="Image 244_2"/>
          <p:cNvPicPr/>
          <p:nvPr/>
        </p:nvPicPr>
        <p:blipFill>
          <a:blip r:embed="rId11"/>
          <a:stretch/>
        </p:blipFill>
        <p:spPr>
          <a:xfrm>
            <a:off x="4969080" y="27025560"/>
            <a:ext cx="2537280" cy="1975320"/>
          </a:xfrm>
          <a:prstGeom prst="rect">
            <a:avLst/>
          </a:prstGeom>
          <a:ln w="0">
            <a:noFill/>
          </a:ln>
        </p:spPr>
      </p:pic>
      <p:pic>
        <p:nvPicPr>
          <p:cNvPr id="504" name="Graphique 246_2"/>
          <p:cNvPicPr/>
          <p:nvPr/>
        </p:nvPicPr>
        <p:blipFill>
          <a:blip r:embed="rId12"/>
          <a:stretch/>
        </p:blipFill>
        <p:spPr>
          <a:xfrm>
            <a:off x="20572560" y="26246880"/>
            <a:ext cx="4086360" cy="2725920"/>
          </a:xfrm>
          <a:prstGeom prst="rect">
            <a:avLst/>
          </a:prstGeom>
          <a:ln w="0">
            <a:noFill/>
          </a:ln>
        </p:spPr>
      </p:pic>
      <p:pic>
        <p:nvPicPr>
          <p:cNvPr id="505" name="Graphique 248_2"/>
          <p:cNvPicPr/>
          <p:nvPr/>
        </p:nvPicPr>
        <p:blipFill>
          <a:blip r:embed="rId13"/>
          <a:stretch/>
        </p:blipFill>
        <p:spPr>
          <a:xfrm>
            <a:off x="19047240" y="22078440"/>
            <a:ext cx="3300120" cy="2201400"/>
          </a:xfrm>
          <a:prstGeom prst="rect">
            <a:avLst/>
          </a:prstGeom>
          <a:ln w="0">
            <a:noFill/>
          </a:ln>
        </p:spPr>
      </p:pic>
      <p:sp>
        <p:nvSpPr>
          <p:cNvPr id="506" name="CustomShape 42"/>
          <p:cNvSpPr/>
          <p:nvPr/>
        </p:nvSpPr>
        <p:spPr>
          <a:xfrm>
            <a:off x="25439040" y="2169720"/>
            <a:ext cx="16089840" cy="607320"/>
          </a:xfrm>
          <a:prstGeom prst="rect">
            <a:avLst/>
          </a:prstGeom>
          <a:solidFill>
            <a:srgbClr val="D7E5E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3400" b="0" i="1" strike="noStrike" spc="-1">
                <a:solidFill>
                  <a:srgbClr val="5495A2"/>
                </a:solidFill>
                <a:latin typeface="Poppins"/>
                <a:ea typeface="DejaVu Sans"/>
              </a:rPr>
              <a:t>Aménagement, occupation de l’espace</a:t>
            </a:r>
            <a:endParaRPr lang="fr-FR" sz="3400" b="0" strike="noStrike" spc="-1">
              <a:latin typeface="Arial"/>
            </a:endParaRPr>
          </a:p>
        </p:txBody>
      </p:sp>
      <p:sp>
        <p:nvSpPr>
          <p:cNvPr id="507" name="CustomShape 43"/>
          <p:cNvSpPr/>
          <p:nvPr/>
        </p:nvSpPr>
        <p:spPr>
          <a:xfrm>
            <a:off x="34506360" y="3053160"/>
            <a:ext cx="74865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Aperçu des cours d’eau et zones humides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508" name="CustomShape 44"/>
          <p:cNvSpPr/>
          <p:nvPr/>
        </p:nvSpPr>
        <p:spPr>
          <a:xfrm>
            <a:off x="34506360" y="3656880"/>
            <a:ext cx="748656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8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2022 DREAL Bretagne – Données BD Topaze et Forum Marais Atlantiques</a:t>
            </a:r>
            <a:endParaRPr lang="fr-FR" sz="800" b="0" strike="noStrike" spc="-1">
              <a:latin typeface="Arial"/>
            </a:endParaRPr>
          </a:p>
        </p:txBody>
      </p:sp>
      <p:sp>
        <p:nvSpPr>
          <p:cNvPr id="509" name="CustomShape 45"/>
          <p:cNvSpPr/>
          <p:nvPr/>
        </p:nvSpPr>
        <p:spPr>
          <a:xfrm>
            <a:off x="1018080" y="28899720"/>
            <a:ext cx="1831680" cy="25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1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2019</a:t>
            </a:r>
            <a:endParaRPr lang="fr-FR" sz="1100" b="0" strike="noStrike" spc="-1">
              <a:latin typeface="Arial"/>
            </a:endParaRPr>
          </a:p>
        </p:txBody>
      </p:sp>
      <p:grpSp>
        <p:nvGrpSpPr>
          <p:cNvPr id="510" name="Group 46"/>
          <p:cNvGrpSpPr/>
          <p:nvPr/>
        </p:nvGrpSpPr>
        <p:grpSpPr>
          <a:xfrm>
            <a:off x="1792440" y="8639280"/>
            <a:ext cx="3811680" cy="3771720"/>
            <a:chOff x="1792440" y="8639280"/>
            <a:chExt cx="3811680" cy="3771720"/>
          </a:xfrm>
        </p:grpSpPr>
        <p:pic>
          <p:nvPicPr>
            <p:cNvPr id="511" name="Image 14_1"/>
            <p:cNvPicPr/>
            <p:nvPr/>
          </p:nvPicPr>
          <p:blipFill>
            <a:blip r:embed="rId14"/>
            <a:stretch/>
          </p:blipFill>
          <p:spPr>
            <a:xfrm>
              <a:off x="1792440" y="8639280"/>
              <a:ext cx="3811680" cy="3771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12" name="CustomShape 47"/>
            <p:cNvSpPr/>
            <p:nvPr/>
          </p:nvSpPr>
          <p:spPr>
            <a:xfrm>
              <a:off x="3382560" y="11710800"/>
              <a:ext cx="847440" cy="308880"/>
            </a:xfrm>
            <a:prstGeom prst="rect">
              <a:avLst/>
            </a:prstGeom>
            <a:solidFill>
              <a:srgbClr val="DD94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2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31,7%</a:t>
              </a:r>
              <a:endParaRPr lang="fr-FR" sz="2000" b="0" strike="noStrike" spc="-1">
                <a:latin typeface="Arial"/>
              </a:endParaRPr>
            </a:p>
          </p:txBody>
        </p:sp>
        <p:sp>
          <p:nvSpPr>
            <p:cNvPr id="513" name="CustomShape 48"/>
            <p:cNvSpPr/>
            <p:nvPr/>
          </p:nvSpPr>
          <p:spPr>
            <a:xfrm>
              <a:off x="4587120" y="10067400"/>
              <a:ext cx="847440" cy="308880"/>
            </a:xfrm>
            <a:prstGeom prst="rect">
              <a:avLst/>
            </a:prstGeom>
            <a:solidFill>
              <a:srgbClr val="F7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2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24,1%</a:t>
              </a:r>
              <a:endParaRPr lang="fr-FR" sz="2000" b="0" strike="noStrike" spc="-1">
                <a:latin typeface="Arial"/>
              </a:endParaRPr>
            </a:p>
          </p:txBody>
        </p:sp>
        <p:sp>
          <p:nvSpPr>
            <p:cNvPr id="514" name="CustomShape 49"/>
            <p:cNvSpPr/>
            <p:nvPr/>
          </p:nvSpPr>
          <p:spPr>
            <a:xfrm>
              <a:off x="3249360" y="8973000"/>
              <a:ext cx="847440" cy="308880"/>
            </a:xfrm>
            <a:prstGeom prst="rect">
              <a:avLst/>
            </a:prstGeom>
            <a:solidFill>
              <a:srgbClr val="FFEA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2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1,4%</a:t>
              </a:r>
              <a:endParaRPr lang="fr-FR" sz="2000" b="0" strike="noStrike" spc="-1">
                <a:latin typeface="Arial"/>
              </a:endParaRPr>
            </a:p>
          </p:txBody>
        </p:sp>
        <p:sp>
          <p:nvSpPr>
            <p:cNvPr id="515" name="CustomShape 50"/>
            <p:cNvSpPr/>
            <p:nvPr/>
          </p:nvSpPr>
          <p:spPr>
            <a:xfrm>
              <a:off x="2088000" y="9748080"/>
              <a:ext cx="847440" cy="308880"/>
            </a:xfrm>
            <a:prstGeom prst="rect">
              <a:avLst/>
            </a:prstGeom>
            <a:solidFill>
              <a:srgbClr val="856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2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35,1%</a:t>
              </a:r>
              <a:endParaRPr lang="fr-FR" sz="2000" b="0" strike="noStrike" spc="-1">
                <a:latin typeface="Arial"/>
              </a:endParaRPr>
            </a:p>
          </p:txBody>
        </p:sp>
      </p:grpSp>
      <p:sp>
        <p:nvSpPr>
          <p:cNvPr id="516" name="CustomShape 51"/>
          <p:cNvSpPr/>
          <p:nvPr/>
        </p:nvSpPr>
        <p:spPr>
          <a:xfrm>
            <a:off x="4587120" y="25632360"/>
            <a:ext cx="891360" cy="308880"/>
          </a:xfrm>
          <a:prstGeom prst="rect">
            <a:avLst/>
          </a:prstGeom>
          <a:solidFill>
            <a:srgbClr val="FAD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72%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517" name="CustomShape 52"/>
          <p:cNvSpPr/>
          <p:nvPr/>
        </p:nvSpPr>
        <p:spPr>
          <a:xfrm>
            <a:off x="25418160" y="3115800"/>
            <a:ext cx="689544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Occupation du sol en pourcentage de la surface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518" name="CustomShape 53"/>
          <p:cNvSpPr/>
          <p:nvPr/>
        </p:nvSpPr>
        <p:spPr>
          <a:xfrm>
            <a:off x="25418160" y="3719520"/>
            <a:ext cx="748656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8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2022 DREAL Bretagne – Source Coline Land Cover 2018 – légende simplifiée</a:t>
            </a:r>
            <a:endParaRPr lang="fr-FR" sz="800" b="0" strike="noStrike" spc="-1">
              <a:latin typeface="Arial"/>
            </a:endParaRPr>
          </a:p>
        </p:txBody>
      </p:sp>
      <p:grpSp>
        <p:nvGrpSpPr>
          <p:cNvPr id="519" name="Group 54"/>
          <p:cNvGrpSpPr/>
          <p:nvPr/>
        </p:nvGrpSpPr>
        <p:grpSpPr>
          <a:xfrm>
            <a:off x="19717200" y="29082240"/>
            <a:ext cx="3445920" cy="1108440"/>
            <a:chOff x="19717200" y="29082240"/>
            <a:chExt cx="3445920" cy="1108440"/>
          </a:xfrm>
        </p:grpSpPr>
        <p:pic>
          <p:nvPicPr>
            <p:cNvPr id="520" name="Image 5_1" descr="Une image contenant texte, horloge&#10;&#10;Description générée automatiquement"/>
            <p:cNvPicPr/>
            <p:nvPr/>
          </p:nvPicPr>
          <p:blipFill>
            <a:blip r:embed="rId15"/>
            <a:stretch/>
          </p:blipFill>
          <p:spPr>
            <a:xfrm>
              <a:off x="21128400" y="29287080"/>
              <a:ext cx="2034720" cy="619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21" name="Image 8_5"/>
            <p:cNvPicPr/>
            <p:nvPr/>
          </p:nvPicPr>
          <p:blipFill>
            <a:blip r:embed="rId16"/>
            <a:stretch/>
          </p:blipFill>
          <p:spPr>
            <a:xfrm>
              <a:off x="19717200" y="29082240"/>
              <a:ext cx="1277280" cy="1108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522" name="Image 21_1"/>
          <p:cNvPicPr/>
          <p:nvPr/>
        </p:nvPicPr>
        <p:blipFill>
          <a:blip r:embed="rId17"/>
          <a:stretch/>
        </p:blipFill>
        <p:spPr>
          <a:xfrm>
            <a:off x="9311760" y="7302600"/>
            <a:ext cx="7015320" cy="5078880"/>
          </a:xfrm>
          <a:prstGeom prst="rect">
            <a:avLst/>
          </a:prstGeom>
          <a:ln w="0">
            <a:noFill/>
          </a:ln>
        </p:spPr>
      </p:pic>
      <p:pic>
        <p:nvPicPr>
          <p:cNvPr id="523" name="Image 26_1" descr="Une image contenant texte, carte&#10;&#10;Description générée automatiquement"/>
          <p:cNvPicPr/>
          <p:nvPr/>
        </p:nvPicPr>
        <p:blipFill>
          <a:blip r:embed="rId18"/>
          <a:stretch/>
        </p:blipFill>
        <p:spPr>
          <a:xfrm>
            <a:off x="17910720" y="7585560"/>
            <a:ext cx="3708720" cy="4989240"/>
          </a:xfrm>
          <a:prstGeom prst="rect">
            <a:avLst/>
          </a:prstGeom>
          <a:ln w="0">
            <a:noFill/>
          </a:ln>
        </p:spPr>
      </p:pic>
      <p:pic>
        <p:nvPicPr>
          <p:cNvPr id="524" name="Image 42_1"/>
          <p:cNvPicPr/>
          <p:nvPr/>
        </p:nvPicPr>
        <p:blipFill>
          <a:blip r:embed="rId19"/>
          <a:stretch/>
        </p:blipFill>
        <p:spPr>
          <a:xfrm>
            <a:off x="9730440" y="14558760"/>
            <a:ext cx="6423120" cy="5000760"/>
          </a:xfrm>
          <a:prstGeom prst="rect">
            <a:avLst/>
          </a:prstGeom>
          <a:ln w="0">
            <a:noFill/>
          </a:ln>
        </p:spPr>
      </p:pic>
      <p:pic>
        <p:nvPicPr>
          <p:cNvPr id="525" name="Image 52_1"/>
          <p:cNvPicPr/>
          <p:nvPr/>
        </p:nvPicPr>
        <p:blipFill>
          <a:blip r:embed="rId20"/>
          <a:stretch/>
        </p:blipFill>
        <p:spPr>
          <a:xfrm>
            <a:off x="766800" y="14712480"/>
            <a:ext cx="6344280" cy="4896360"/>
          </a:xfrm>
          <a:prstGeom prst="rect">
            <a:avLst/>
          </a:prstGeom>
          <a:ln w="0">
            <a:noFill/>
          </a:ln>
        </p:spPr>
      </p:pic>
      <p:pic>
        <p:nvPicPr>
          <p:cNvPr id="526" name="Image 65_1"/>
          <p:cNvPicPr/>
          <p:nvPr/>
        </p:nvPicPr>
        <p:blipFill>
          <a:blip r:embed="rId21"/>
          <a:stretch/>
        </p:blipFill>
        <p:spPr>
          <a:xfrm>
            <a:off x="9180000" y="22344480"/>
            <a:ext cx="6532560" cy="4280760"/>
          </a:xfrm>
          <a:prstGeom prst="rect">
            <a:avLst/>
          </a:prstGeom>
          <a:ln w="0">
            <a:noFill/>
          </a:ln>
        </p:spPr>
      </p:pic>
      <p:pic>
        <p:nvPicPr>
          <p:cNvPr id="527" name="Image 77_1" descr="Une image contenant carte&#10;&#10;Description générée automatiquement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4576200" y="4081680"/>
            <a:ext cx="5128200" cy="6777360"/>
          </a:xfrm>
          <a:prstGeom prst="rect">
            <a:avLst/>
          </a:prstGeom>
          <a:ln w="0">
            <a:noFill/>
          </a:ln>
        </p:spPr>
      </p:pic>
      <p:pic>
        <p:nvPicPr>
          <p:cNvPr id="528" name="Image 80_1" descr="Une image contenant carte&#10;&#10;Description générée automatiquement"/>
          <p:cNvPicPr/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494840" y="4130640"/>
            <a:ext cx="4999320" cy="6720480"/>
          </a:xfrm>
          <a:prstGeom prst="rect">
            <a:avLst/>
          </a:prstGeom>
          <a:ln w="0">
            <a:noFill/>
          </a:ln>
        </p:spPr>
      </p:pic>
      <p:sp>
        <p:nvSpPr>
          <p:cNvPr id="529" name="CustomShape 55"/>
          <p:cNvSpPr/>
          <p:nvPr/>
        </p:nvSpPr>
        <p:spPr>
          <a:xfrm>
            <a:off x="27679680" y="4085640"/>
            <a:ext cx="5970240" cy="1009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highlight>
                  <a:srgbClr val="E6004D"/>
                </a:highlight>
                <a:latin typeface="Arial"/>
                <a:ea typeface="DejaVu Sans"/>
              </a:rPr>
              <a:t>Territoires artificialisés 6,8%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highlight>
                  <a:srgbClr val="FEFFA8"/>
                </a:highlight>
                <a:latin typeface="Arial"/>
                <a:ea typeface="DejaVu Sans"/>
              </a:rPr>
              <a:t>Territoires agricoles 83,6%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highlight>
                  <a:srgbClr val="80FF00"/>
                </a:highlight>
                <a:latin typeface="Arial"/>
                <a:ea typeface="DejaVu Sans"/>
              </a:rPr>
              <a:t>Forêts et milieux semi-naturels 9%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highlight>
                  <a:srgbClr val="A4A3FD"/>
                </a:highlight>
                <a:latin typeface="Arial"/>
                <a:ea typeface="DejaVu Sans"/>
              </a:rPr>
              <a:t>Zones humides et </a:t>
            </a:r>
            <a:r>
              <a:rPr lang="fr-FR" sz="1600" b="0" strike="noStrike" spc="-1">
                <a:solidFill>
                  <a:srgbClr val="000000"/>
                </a:solidFill>
                <a:highlight>
                  <a:srgbClr val="00C9EF"/>
                </a:highlight>
                <a:latin typeface="Arial"/>
                <a:ea typeface="DejaVu Sans"/>
              </a:rPr>
              <a:t>Surfaces en eau 0,6%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530" name="CustomShape 56"/>
          <p:cNvSpPr/>
          <p:nvPr/>
        </p:nvSpPr>
        <p:spPr>
          <a:xfrm>
            <a:off x="25322400" y="19303920"/>
            <a:ext cx="16206480" cy="678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À partir des documents (PCAET, projet de territoire…) et des éléments de météofrance, estimation de l’exposition de la collectivité aux risques liés au changement climatique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>
              <a:latin typeface="Arial"/>
            </a:endParaRPr>
          </a:p>
        </p:txBody>
      </p:sp>
      <p:graphicFrame>
        <p:nvGraphicFramePr>
          <p:cNvPr id="531" name="Table 57"/>
          <p:cNvGraphicFramePr/>
          <p:nvPr/>
        </p:nvGraphicFramePr>
        <p:xfrm>
          <a:off x="25415640" y="20282400"/>
          <a:ext cx="15977160" cy="4053960"/>
        </p:xfrm>
        <a:graphic>
          <a:graphicData uri="http://schemas.openxmlformats.org/drawingml/2006/table">
            <a:tbl>
              <a:tblPr/>
              <a:tblGrid>
                <a:gridCol w="11008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9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5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Aggravation des épisodes de submersion et de l’érosion du fait de l’élévation du niveau de la mer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NSimSun"/>
                        </a:rPr>
                        <a:t>Hausse des températures et conséquences (sécheresse, canicule)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NSimSun"/>
                        </a:rPr>
                        <a:t>Inondations, tempêtes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NSimSun"/>
                        </a:rPr>
                        <a:t>Tension sur la ressource en eau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NSimSun"/>
                        </a:rPr>
                        <a:t>Risques incendie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NSimSun"/>
                        </a:rPr>
                        <a:t>Impacts sur l’activité agricole et maritime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Impacts sur la santé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240">
                      <a:solidFill>
                        <a:srgbClr val="A5A5A5"/>
                      </a:solidFill>
                    </a:lnL>
                    <a:lnR w="12240">
                      <a:solidFill>
                        <a:srgbClr val="A5A5A5"/>
                      </a:solidFill>
                    </a:lnR>
                    <a:lnT w="12240">
                      <a:solidFill>
                        <a:srgbClr val="A5A5A5"/>
                      </a:solidFill>
                    </a:lnT>
                    <a:lnB w="12240">
                      <a:solidFill>
                        <a:srgbClr val="A5A5A5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32" name="CustomShape 58"/>
          <p:cNvSpPr/>
          <p:nvPr/>
        </p:nvSpPr>
        <p:spPr>
          <a:xfrm>
            <a:off x="37714680" y="212814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3" name="CustomShape 59"/>
          <p:cNvSpPr/>
          <p:nvPr/>
        </p:nvSpPr>
        <p:spPr>
          <a:xfrm>
            <a:off x="38757960" y="212814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4" name="CustomShape 60"/>
          <p:cNvSpPr/>
          <p:nvPr/>
        </p:nvSpPr>
        <p:spPr>
          <a:xfrm>
            <a:off x="39800880" y="212814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5" name="CustomShape 61"/>
          <p:cNvSpPr/>
          <p:nvPr/>
        </p:nvSpPr>
        <p:spPr>
          <a:xfrm>
            <a:off x="37714680" y="2178684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6" name="CustomShape 62"/>
          <p:cNvSpPr/>
          <p:nvPr/>
        </p:nvSpPr>
        <p:spPr>
          <a:xfrm>
            <a:off x="38757960" y="2178684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7" name="CustomShape 63"/>
          <p:cNvSpPr/>
          <p:nvPr/>
        </p:nvSpPr>
        <p:spPr>
          <a:xfrm>
            <a:off x="37714680" y="2232036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8" name="CustomShape 64"/>
          <p:cNvSpPr/>
          <p:nvPr/>
        </p:nvSpPr>
        <p:spPr>
          <a:xfrm>
            <a:off x="38757960" y="2232036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CustomShape 65"/>
          <p:cNvSpPr/>
          <p:nvPr/>
        </p:nvSpPr>
        <p:spPr>
          <a:xfrm>
            <a:off x="39800880" y="2232036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0" name="CustomShape 66"/>
          <p:cNvSpPr/>
          <p:nvPr/>
        </p:nvSpPr>
        <p:spPr>
          <a:xfrm>
            <a:off x="37714680" y="2282616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1" name="CustomShape 67"/>
          <p:cNvSpPr/>
          <p:nvPr/>
        </p:nvSpPr>
        <p:spPr>
          <a:xfrm>
            <a:off x="38757960" y="2282616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2" name="CustomShape 68"/>
          <p:cNvSpPr/>
          <p:nvPr/>
        </p:nvSpPr>
        <p:spPr>
          <a:xfrm>
            <a:off x="37714680" y="233604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3" name="CustomShape 69"/>
          <p:cNvSpPr/>
          <p:nvPr/>
        </p:nvSpPr>
        <p:spPr>
          <a:xfrm>
            <a:off x="38757960" y="233604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4" name="CustomShape 70"/>
          <p:cNvSpPr/>
          <p:nvPr/>
        </p:nvSpPr>
        <p:spPr>
          <a:xfrm>
            <a:off x="39800880" y="233604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5" name="CustomShape 71"/>
          <p:cNvSpPr/>
          <p:nvPr/>
        </p:nvSpPr>
        <p:spPr>
          <a:xfrm>
            <a:off x="37714680" y="205794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6" name="CustomShape 72"/>
          <p:cNvSpPr/>
          <p:nvPr/>
        </p:nvSpPr>
        <p:spPr>
          <a:xfrm>
            <a:off x="38757960" y="205794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7" name="CustomShape 73"/>
          <p:cNvSpPr/>
          <p:nvPr/>
        </p:nvSpPr>
        <p:spPr>
          <a:xfrm>
            <a:off x="39800880" y="20579400"/>
            <a:ext cx="304200" cy="40248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48" name="Group 74"/>
          <p:cNvGrpSpPr/>
          <p:nvPr/>
        </p:nvGrpSpPr>
        <p:grpSpPr>
          <a:xfrm>
            <a:off x="5293800" y="72720"/>
            <a:ext cx="33634080" cy="2246760"/>
            <a:chOff x="5293800" y="72720"/>
            <a:chExt cx="33634080" cy="2246760"/>
          </a:xfrm>
        </p:grpSpPr>
        <p:sp>
          <p:nvSpPr>
            <p:cNvPr id="549" name="CustomShape 75"/>
            <p:cNvSpPr/>
            <p:nvPr/>
          </p:nvSpPr>
          <p:spPr>
            <a:xfrm>
              <a:off x="5293800" y="72720"/>
              <a:ext cx="33634080" cy="2246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1120" tIns="160560" rIns="321120" bIns="16056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264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DINAN AGGLOMÉRATION</a:t>
              </a:r>
              <a:endParaRPr lang="fr-FR" sz="12640" b="0" strike="noStrike" spc="-1">
                <a:latin typeface="Arial"/>
              </a:endParaRPr>
            </a:p>
          </p:txBody>
        </p:sp>
        <p:pic>
          <p:nvPicPr>
            <p:cNvPr id="550" name="Graphique 3_0"/>
            <p:cNvPicPr/>
            <p:nvPr/>
          </p:nvPicPr>
          <p:blipFill>
            <a:blip r:embed="rId24"/>
            <a:stretch/>
          </p:blipFill>
          <p:spPr>
            <a:xfrm>
              <a:off x="10902960" y="468720"/>
              <a:ext cx="943920" cy="12088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51" name="CustomShape 76"/>
          <p:cNvSpPr/>
          <p:nvPr/>
        </p:nvSpPr>
        <p:spPr>
          <a:xfrm>
            <a:off x="9230400" y="20758320"/>
            <a:ext cx="7058160" cy="78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Évolution du nombre de logements par type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552" name="CustomShape 77"/>
          <p:cNvSpPr/>
          <p:nvPr/>
        </p:nvSpPr>
        <p:spPr>
          <a:xfrm>
            <a:off x="9261000" y="21553200"/>
            <a:ext cx="640404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Réalisation DATAGENCES Bretagne 2022 – Données INSEE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553" name="CustomShape 78"/>
          <p:cNvSpPr/>
          <p:nvPr/>
        </p:nvSpPr>
        <p:spPr>
          <a:xfrm>
            <a:off x="37714680" y="23894640"/>
            <a:ext cx="304560" cy="4028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4" name="CustomShape 79"/>
          <p:cNvSpPr/>
          <p:nvPr/>
        </p:nvSpPr>
        <p:spPr>
          <a:xfrm>
            <a:off x="38757960" y="23894640"/>
            <a:ext cx="304560" cy="4028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5495A2"/>
          </a:solidFill>
          <a:ln w="28575">
            <a:solidFill>
              <a:srgbClr val="5495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5" name="CustomShape 80"/>
          <p:cNvSpPr/>
          <p:nvPr/>
        </p:nvSpPr>
        <p:spPr>
          <a:xfrm>
            <a:off x="25402320" y="24700320"/>
            <a:ext cx="9643680" cy="478080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Un territoire engagé pour la neutralité carbone :</a:t>
            </a:r>
            <a:endParaRPr lang="fr-FR" sz="2800" b="0" strike="noStrike" spc="-1">
              <a:latin typeface="Arial"/>
            </a:endParaRPr>
          </a:p>
          <a:p>
            <a:pPr marL="800640" lvl="1" indent="-341280"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  <a:ea typeface="NSimSun"/>
              </a:rPr>
              <a:t>Des objectifs du PCAET qui déterminent une trajectoire de neutralité carbone pour le territoire à l’horizon 2050 dans le sillon de la Stratégie Nationale Bas Carbone (révisée) / contribuer et respecter l’objectif planétaire de ne pas dépasser l’augmentation de 2°C</a:t>
            </a:r>
            <a:endParaRPr lang="fr-FR" sz="24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  <a:ea typeface="NSimSun"/>
              </a:rPr>
              <a:t>Diviser par  6 ses émissions de GES (129 538 teq CO2),</a:t>
            </a:r>
            <a:endParaRPr lang="fr-FR" sz="24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  <a:ea typeface="NSimSun"/>
              </a:rPr>
              <a:t>Multiplier par 2 la séquestration carbone (132 776 teq CO2/an),</a:t>
            </a:r>
            <a:endParaRPr lang="fr-FR" sz="24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  <a:ea typeface="NSimSun"/>
              </a:rPr>
              <a:t>Diviser par 2 la consommation énergétique (1 084 GWh),</a:t>
            </a:r>
            <a:endParaRPr lang="fr-FR" sz="24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  <a:ea typeface="NSimSun"/>
              </a:rPr>
              <a:t>Multiplier par 2,5 la production d’EnR (429 GWh),</a:t>
            </a:r>
            <a:endParaRPr lang="fr-FR" sz="2400" b="0" strike="noStrike" spc="-1">
              <a:latin typeface="Arial"/>
            </a:endParaRPr>
          </a:p>
          <a:p>
            <a:pPr marL="800280" lvl="1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  <a:ea typeface="NSimSun"/>
              </a:rPr>
              <a:t>Ces objectifs participeront à la diminution des émissions des polluants atmosphériques.</a:t>
            </a:r>
            <a:endParaRPr lang="fr-FR" sz="2400" b="0" strike="noStrike" spc="-1">
              <a:latin typeface="Arial"/>
            </a:endParaRPr>
          </a:p>
        </p:txBody>
      </p:sp>
      <p:grpSp>
        <p:nvGrpSpPr>
          <p:cNvPr id="556" name="Group 81"/>
          <p:cNvGrpSpPr/>
          <p:nvPr/>
        </p:nvGrpSpPr>
        <p:grpSpPr>
          <a:xfrm>
            <a:off x="34976160" y="24700320"/>
            <a:ext cx="7080840" cy="4358160"/>
            <a:chOff x="34976160" y="24700320"/>
            <a:chExt cx="7080840" cy="4358160"/>
          </a:xfrm>
        </p:grpSpPr>
        <p:grpSp>
          <p:nvGrpSpPr>
            <p:cNvPr id="557" name="Group 82"/>
            <p:cNvGrpSpPr/>
            <p:nvPr/>
          </p:nvGrpSpPr>
          <p:grpSpPr>
            <a:xfrm>
              <a:off x="34976160" y="24700320"/>
              <a:ext cx="7080840" cy="4358160"/>
              <a:chOff x="34976160" y="24700320"/>
              <a:chExt cx="7080840" cy="4358160"/>
            </a:xfrm>
          </p:grpSpPr>
          <p:pic>
            <p:nvPicPr>
              <p:cNvPr id="558" name="Image 7_1"/>
              <p:cNvPicPr/>
              <p:nvPr/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253360" y="24700320"/>
                <a:ext cx="6803640" cy="43581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59" name="CustomShape 83"/>
              <p:cNvSpPr/>
              <p:nvPr/>
            </p:nvSpPr>
            <p:spPr>
              <a:xfrm>
                <a:off x="34976160" y="28720440"/>
                <a:ext cx="2006640" cy="257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 marL="457200">
                  <a:lnSpc>
                    <a:spcPct val="100000"/>
                  </a:lnSpc>
                  <a:spcBef>
                    <a:spcPts val="709"/>
                  </a:spcBef>
                  <a:spcAft>
                    <a:spcPts val="595"/>
                  </a:spcAft>
                </a:pPr>
                <a:r>
                  <a:rPr lang="fr-FR" sz="1100" b="0" i="1" strike="noStrike" spc="-1">
                    <a:solidFill>
                      <a:srgbClr val="000000"/>
                    </a:solidFill>
                    <a:latin typeface="Poppins"/>
                    <a:ea typeface="DejaVu Sans"/>
                  </a:rPr>
                  <a:t>Source OEB</a:t>
                </a:r>
                <a:endParaRPr lang="fr-FR" sz="1100" b="0" strike="noStrike" spc="-1">
                  <a:latin typeface="Arial"/>
                </a:endParaRPr>
              </a:p>
            </p:txBody>
          </p:sp>
        </p:grpSp>
        <p:sp>
          <p:nvSpPr>
            <p:cNvPr id="560" name="CustomShape 84"/>
            <p:cNvSpPr/>
            <p:nvPr/>
          </p:nvSpPr>
          <p:spPr>
            <a:xfrm>
              <a:off x="35315280" y="24776280"/>
              <a:ext cx="5535720" cy="333000"/>
            </a:xfrm>
            <a:prstGeom prst="rect">
              <a:avLst/>
            </a:prstGeom>
            <a:solidFill>
              <a:srgbClr val="EBF0F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marL="457200">
                <a:lnSpc>
                  <a:spcPct val="100000"/>
                </a:lnSpc>
                <a:spcBef>
                  <a:spcPts val="709"/>
                </a:spcBef>
                <a:spcAft>
                  <a:spcPts val="595"/>
                </a:spcAft>
              </a:pPr>
              <a:r>
                <a:rPr lang="fr-FR" sz="1600" b="0" i="1" strike="noStrike" spc="-1">
                  <a:solidFill>
                    <a:srgbClr val="000000"/>
                  </a:solidFill>
                  <a:latin typeface="Poppins"/>
                  <a:ea typeface="DejaVu Sans"/>
                </a:rPr>
                <a:t>Contribue à la neutralité carbone…</a:t>
              </a:r>
              <a:endParaRPr lang="fr-FR" sz="1600" b="0" strike="noStrike" spc="-1">
                <a:latin typeface="Arial"/>
              </a:endParaRPr>
            </a:p>
          </p:txBody>
        </p:sp>
      </p:grpSp>
      <p:pic>
        <p:nvPicPr>
          <p:cNvPr id="561" name="Image 12_1" descr="Une image contenant carte&#10;&#10;Description générée automatiquement"/>
          <p:cNvPicPr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370280" y="13634640"/>
            <a:ext cx="7770600" cy="5441760"/>
          </a:xfrm>
          <a:prstGeom prst="rect">
            <a:avLst/>
          </a:prstGeom>
          <a:ln w="0">
            <a:noFill/>
          </a:ln>
        </p:spPr>
      </p:pic>
      <p:sp>
        <p:nvSpPr>
          <p:cNvPr id="562" name="CustomShape 85"/>
          <p:cNvSpPr/>
          <p:nvPr/>
        </p:nvSpPr>
        <p:spPr>
          <a:xfrm>
            <a:off x="33325920" y="13639320"/>
            <a:ext cx="8667000" cy="678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Poppins"/>
                <a:ea typeface="DejaVu Sans"/>
              </a:rPr>
              <a:t>Zoom sur la côte littorale de Dinan Agglomération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>
              <a:latin typeface="Arial"/>
            </a:endParaRPr>
          </a:p>
        </p:txBody>
      </p:sp>
      <p:pic>
        <p:nvPicPr>
          <p:cNvPr id="563" name="Image 15_1" descr="Une image contenant table&#10;&#10;Description générée automatiquement"/>
          <p:cNvPicPr/>
          <p:nvPr/>
        </p:nvPicPr>
        <p:blipFill>
          <a:blip r:embed="rId27"/>
          <a:stretch/>
        </p:blipFill>
        <p:spPr>
          <a:xfrm>
            <a:off x="33458040" y="14590800"/>
            <a:ext cx="5469840" cy="4564080"/>
          </a:xfrm>
          <a:prstGeom prst="rect">
            <a:avLst/>
          </a:prstGeom>
          <a:ln w="0">
            <a:noFill/>
          </a:ln>
        </p:spPr>
      </p:pic>
      <p:sp>
        <p:nvSpPr>
          <p:cNvPr id="564" name="CustomShape 86"/>
          <p:cNvSpPr/>
          <p:nvPr/>
        </p:nvSpPr>
        <p:spPr>
          <a:xfrm>
            <a:off x="9360000" y="612000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565" name="CustomShape 87"/>
          <p:cNvSpPr/>
          <p:nvPr/>
        </p:nvSpPr>
        <p:spPr>
          <a:xfrm>
            <a:off x="17836560" y="612000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566" name="CustomShape 88"/>
          <p:cNvSpPr/>
          <p:nvPr/>
        </p:nvSpPr>
        <p:spPr>
          <a:xfrm>
            <a:off x="3780000" y="9360000"/>
            <a:ext cx="719280" cy="51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000000"/>
                </a:solidFill>
                <a:latin typeface="Arial"/>
                <a:ea typeface="DejaVu Sans"/>
              </a:rPr>
              <a:t>7,7 %</a:t>
            </a:r>
            <a:endParaRPr lang="fr-FR" sz="1500" b="0" strike="noStrike" spc="-1">
              <a:latin typeface="Arial"/>
            </a:endParaRPr>
          </a:p>
        </p:txBody>
      </p:sp>
      <p:sp>
        <p:nvSpPr>
          <p:cNvPr id="567" name="CustomShape 89"/>
          <p:cNvSpPr/>
          <p:nvPr/>
        </p:nvSpPr>
        <p:spPr>
          <a:xfrm>
            <a:off x="360000" y="6423840"/>
            <a:ext cx="7558560" cy="6102720"/>
          </a:xfrm>
          <a:prstGeom prst="rect">
            <a:avLst/>
          </a:prstGeom>
          <a:noFill/>
          <a:ln w="0">
            <a:solidFill>
              <a:srgbClr val="FFD42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8" name="CustomShape 90"/>
          <p:cNvSpPr/>
          <p:nvPr/>
        </p:nvSpPr>
        <p:spPr>
          <a:xfrm>
            <a:off x="9072000" y="6423840"/>
            <a:ext cx="7558560" cy="6102720"/>
          </a:xfrm>
          <a:prstGeom prst="rect">
            <a:avLst/>
          </a:prstGeom>
          <a:noFill/>
          <a:ln w="0">
            <a:solidFill>
              <a:srgbClr val="FFD42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9" name="CustomShape 91"/>
          <p:cNvSpPr/>
          <p:nvPr/>
        </p:nvSpPr>
        <p:spPr>
          <a:xfrm>
            <a:off x="17136000" y="6408000"/>
            <a:ext cx="6623280" cy="6102720"/>
          </a:xfrm>
          <a:prstGeom prst="rect">
            <a:avLst/>
          </a:prstGeom>
          <a:noFill/>
          <a:ln w="0">
            <a:solidFill>
              <a:srgbClr val="FFD42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0" name="CustomShape 92"/>
          <p:cNvSpPr/>
          <p:nvPr/>
        </p:nvSpPr>
        <p:spPr>
          <a:xfrm>
            <a:off x="12420000" y="16200000"/>
            <a:ext cx="719280" cy="35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5 %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71" name="CustomShape 93"/>
          <p:cNvSpPr/>
          <p:nvPr/>
        </p:nvSpPr>
        <p:spPr>
          <a:xfrm>
            <a:off x="650160" y="13567320"/>
            <a:ext cx="7558560" cy="6191640"/>
          </a:xfrm>
          <a:prstGeom prst="rect">
            <a:avLst/>
          </a:prstGeom>
          <a:noFill/>
          <a:ln w="0">
            <a:solidFill>
              <a:srgbClr val="B4C7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2" name="CustomShape 94"/>
          <p:cNvSpPr/>
          <p:nvPr/>
        </p:nvSpPr>
        <p:spPr>
          <a:xfrm>
            <a:off x="8966160" y="13567320"/>
            <a:ext cx="7558560" cy="6191640"/>
          </a:xfrm>
          <a:prstGeom prst="rect">
            <a:avLst/>
          </a:prstGeom>
          <a:noFill/>
          <a:ln w="0">
            <a:solidFill>
              <a:srgbClr val="B4C7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3" name="CustomShape 95"/>
          <p:cNvSpPr/>
          <p:nvPr/>
        </p:nvSpPr>
        <p:spPr>
          <a:xfrm>
            <a:off x="18038880" y="1509444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574" name="CustomShape 96"/>
          <p:cNvSpPr/>
          <p:nvPr/>
        </p:nvSpPr>
        <p:spPr>
          <a:xfrm>
            <a:off x="18000000" y="1800036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2022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575" name="CustomShape 97"/>
          <p:cNvSpPr/>
          <p:nvPr/>
        </p:nvSpPr>
        <p:spPr>
          <a:xfrm>
            <a:off x="3770640" y="22686120"/>
            <a:ext cx="615960" cy="308880"/>
          </a:xfrm>
          <a:prstGeom prst="rect">
            <a:avLst/>
          </a:prstGeom>
          <a:solidFill>
            <a:srgbClr val="611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1%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576" name="CustomShape 98"/>
          <p:cNvSpPr/>
          <p:nvPr/>
        </p:nvSpPr>
        <p:spPr>
          <a:xfrm>
            <a:off x="9507240" y="2901600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577" name="CustomShape 99"/>
          <p:cNvSpPr/>
          <p:nvPr/>
        </p:nvSpPr>
        <p:spPr>
          <a:xfrm>
            <a:off x="17635320" y="2283408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578" name="CustomShape 100"/>
          <p:cNvSpPr/>
          <p:nvPr/>
        </p:nvSpPr>
        <p:spPr>
          <a:xfrm>
            <a:off x="17635320" y="2574000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579" name="CustomShape 101"/>
          <p:cNvSpPr/>
          <p:nvPr/>
        </p:nvSpPr>
        <p:spPr>
          <a:xfrm>
            <a:off x="17635320" y="28620000"/>
            <a:ext cx="18316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9"/>
              </a:spcBef>
              <a:spcAft>
                <a:spcPts val="595"/>
              </a:spcAft>
            </a:pPr>
            <a:r>
              <a:rPr lang="fr-FR" sz="1000" b="0" i="1" strike="noStrike" spc="-1">
                <a:solidFill>
                  <a:srgbClr val="000000"/>
                </a:solidFill>
                <a:latin typeface="Poppins"/>
                <a:ea typeface="DejaVu Sans"/>
              </a:rPr>
              <a:t>Données INSEE, 2020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580" name="CustomShape 102"/>
          <p:cNvSpPr/>
          <p:nvPr/>
        </p:nvSpPr>
        <p:spPr>
          <a:xfrm>
            <a:off x="540000" y="20764080"/>
            <a:ext cx="7558560" cy="6102720"/>
          </a:xfrm>
          <a:prstGeom prst="rect">
            <a:avLst/>
          </a:prstGeom>
          <a:noFill/>
          <a:ln w="0">
            <a:solidFill>
              <a:srgbClr val="BF819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1" name="CustomShape 103"/>
          <p:cNvSpPr/>
          <p:nvPr/>
        </p:nvSpPr>
        <p:spPr>
          <a:xfrm>
            <a:off x="8784000" y="20764080"/>
            <a:ext cx="7558560" cy="6102720"/>
          </a:xfrm>
          <a:prstGeom prst="rect">
            <a:avLst/>
          </a:prstGeom>
          <a:noFill/>
          <a:ln w="0">
            <a:solidFill>
              <a:srgbClr val="BF819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3428</Words>
  <Application>Microsoft Office PowerPoint</Application>
  <PresentationFormat>Personnalisé</PresentationFormat>
  <Paragraphs>493</Paragraphs>
  <Slides>7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</vt:i4>
      </vt:variant>
    </vt:vector>
  </HeadingPairs>
  <TitlesOfParts>
    <vt:vector size="18" baseType="lpstr">
      <vt:lpstr>Arial</vt:lpstr>
      <vt:lpstr>Calibri</vt:lpstr>
      <vt:lpstr>Courier New</vt:lpstr>
      <vt:lpstr>Marianne</vt:lpstr>
      <vt:lpstr>Marianne ExtraBold</vt:lpstr>
      <vt:lpstr>Poppins</vt:lpstr>
      <vt:lpstr>Symbol</vt:lpstr>
      <vt:lpstr>Times New Roman</vt:lpstr>
      <vt:lpstr>Wingdings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HOUGRON Bénédicte</dc:creator>
  <dc:description/>
  <cp:lastModifiedBy>benedicte.hougron</cp:lastModifiedBy>
  <cp:revision>13</cp:revision>
  <dcterms:created xsi:type="dcterms:W3CDTF">2023-04-26T15:55:40Z</dcterms:created>
  <dcterms:modified xsi:type="dcterms:W3CDTF">2024-01-24T10:24:56Z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plianceAssetId">
    <vt:lpwstr/>
  </property>
  <property fmtid="{D5CDD505-2E9C-101B-9397-08002B2CF9AE}" pid="3" name="ContentTypeId">
    <vt:lpwstr>0x0101002FFBDB7EF42E024F86957E946C1F9075</vt:lpwstr>
  </property>
  <property fmtid="{D5CDD505-2E9C-101B-9397-08002B2CF9AE}" pid="4" name="MediaServiceImageTags">
    <vt:lpwstr/>
  </property>
  <property fmtid="{D5CDD505-2E9C-101B-9397-08002B2CF9AE}" pid="5" name="Notes">
    <vt:i4>2</vt:i4>
  </property>
  <property fmtid="{D5CDD505-2E9C-101B-9397-08002B2CF9AE}" pid="6" name="Order">
    <vt:r8>95700</vt:r8>
  </property>
  <property fmtid="{D5CDD505-2E9C-101B-9397-08002B2CF9AE}" pid="7" name="PresentationFormat">
    <vt:lpwstr>Custom</vt:lpwstr>
  </property>
  <property fmtid="{D5CDD505-2E9C-101B-9397-08002B2CF9AE}" pid="8" name="Slides">
    <vt:i4>2</vt:i4>
  </property>
  <property fmtid="{D5CDD505-2E9C-101B-9397-08002B2CF9AE}" pid="9" name="TemplateUrl">
    <vt:lpwstr/>
  </property>
  <property fmtid="{D5CDD505-2E9C-101B-9397-08002B2CF9AE}" pid="10" name="TriggerFlowInfo">
    <vt:lpwstr/>
  </property>
  <property fmtid="{D5CDD505-2E9C-101B-9397-08002B2CF9AE}" pid="11" name="_ExtendedDescription">
    <vt:lpwstr/>
  </property>
  <property fmtid="{D5CDD505-2E9C-101B-9397-08002B2CF9AE}" pid="12" name="_SharedFileIndex">
    <vt:lpwstr/>
  </property>
  <property fmtid="{D5CDD505-2E9C-101B-9397-08002B2CF9AE}" pid="13" name="_SourceUrl">
    <vt:lpwstr/>
  </property>
  <property fmtid="{D5CDD505-2E9C-101B-9397-08002B2CF9AE}" pid="14" name="xd_ProgID">
    <vt:lpwstr/>
  </property>
  <property fmtid="{D5CDD505-2E9C-101B-9397-08002B2CF9AE}" pid="15" name="xd_Signature">
    <vt:bool>false</vt:bool>
  </property>
</Properties>
</file>