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1" r:id="rId7"/>
    <p:sldId id="311" r:id="rId8"/>
    <p:sldId id="262" r:id="rId9"/>
    <p:sldId id="263" r:id="rId10"/>
    <p:sldId id="264" r:id="rId11"/>
    <p:sldId id="265" r:id="rId12"/>
    <p:sldId id="302" r:id="rId13"/>
    <p:sldId id="303" r:id="rId14"/>
    <p:sldId id="304" r:id="rId15"/>
    <p:sldId id="306" r:id="rId16"/>
    <p:sldId id="307" r:id="rId17"/>
    <p:sldId id="312" r:id="rId18"/>
    <p:sldId id="313" r:id="rId19"/>
    <p:sldId id="1044" r:id="rId20"/>
    <p:sldId id="1045" r:id="rId21"/>
    <p:sldId id="1046" r:id="rId22"/>
    <p:sldId id="314" r:id="rId23"/>
    <p:sldId id="260" r:id="rId24"/>
    <p:sldId id="315" r:id="rId25"/>
    <p:sldId id="1040" r:id="rId26"/>
    <p:sldId id="1041" r:id="rId27"/>
    <p:sldId id="1042" r:id="rId28"/>
    <p:sldId id="1043" r:id="rId29"/>
    <p:sldId id="308" r:id="rId30"/>
    <p:sldId id="309" r:id="rId31"/>
    <p:sldId id="288" r:id="rId32"/>
    <p:sldId id="291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60" d="100"/>
          <a:sy n="60" d="100"/>
        </p:scale>
        <p:origin x="8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B2FA6-8536-4DB5-B8E7-3EDDE4D11EC0}" type="datetimeFigureOut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70CD5-7B4B-4EAD-BA65-9CDBE10063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1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etiers2/sites/RM5/Foncier/AFAFE/1-LandalMireloup/FinancementsCtbv/Ctbv-BCDol/2022-11-10-CotechCtDol/20211110DDTMARRPrefet35ArretePrescriptionsMireloupSynthesevdefavecAnnexeSign&#233;.pdf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DUP = Déclarations d’utilité publique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C66ED-AEE4-442E-98F1-ED740F8AEDC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0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DUP = Déclarations d’utilité publique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C66ED-AEE4-442E-98F1-ED740F8AEDC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72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DUP = Déclarations d’utilité publique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C66ED-AEE4-442E-98F1-ED740F8AEDC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50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DUP = Déclarations d’utilité publique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C66ED-AEE4-442E-98F1-ED740F8AEDC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651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FOCUS chiffré sur l’Arrêté de prescriptions Mireloup </a:t>
            </a:r>
            <a:r>
              <a:rPr lang="fr-FR" dirty="0">
                <a:solidFill>
                  <a:schemeClr val="tx1"/>
                </a:solidFill>
              </a:rPr>
              <a:t>(idem Landal)</a:t>
            </a:r>
          </a:p>
          <a:p>
            <a:r>
              <a:rPr lang="fr-FR" dirty="0">
                <a:solidFill>
                  <a:schemeClr val="tx1"/>
                </a:solidFill>
              </a:rPr>
              <a:t>- Objectif </a:t>
            </a:r>
            <a:r>
              <a:rPr lang="fr-FR" b="1" dirty="0">
                <a:solidFill>
                  <a:schemeClr val="tx1"/>
                </a:solidFill>
              </a:rPr>
              <a:t>de 50% des zones humides en prairies permanentes</a:t>
            </a:r>
            <a:r>
              <a:rPr lang="fr-FR" dirty="0">
                <a:solidFill>
                  <a:schemeClr val="tx1"/>
                </a:solidFill>
              </a:rPr>
              <a:t>,</a:t>
            </a:r>
          </a:p>
          <a:p>
            <a:r>
              <a:rPr lang="fr-FR" dirty="0">
                <a:solidFill>
                  <a:schemeClr val="tx1"/>
                </a:solidFill>
              </a:rPr>
              <a:t>- Conservation </a:t>
            </a:r>
            <a:r>
              <a:rPr lang="fr-FR" dirty="0"/>
              <a:t>à 98% des haies à enjeux très fort; reconstitution à X2…</a:t>
            </a:r>
          </a:p>
          <a:p>
            <a:r>
              <a:rPr lang="fr-FR" dirty="0"/>
              <a:t>- Renforcement des corridors écologiques (SRCE-SCOT)</a:t>
            </a:r>
          </a:p>
          <a:p>
            <a:r>
              <a:rPr lang="fr-FR" dirty="0"/>
              <a:t>- Résolution des 100% des points noirs hydrauliques </a:t>
            </a:r>
            <a:r>
              <a:rPr lang="fr-FR" sz="900" b="1" dirty="0"/>
              <a:t>(</a:t>
            </a:r>
            <a:r>
              <a:rPr lang="fr-FR" sz="900" b="1" dirty="0" err="1"/>
              <a:t>cf</a:t>
            </a:r>
            <a:r>
              <a:rPr lang="fr-FR" sz="900" b="1" dirty="0"/>
              <a:t> carte étude d’aménagement)</a:t>
            </a:r>
          </a:p>
          <a:p>
            <a:r>
              <a:rPr lang="fr-FR" dirty="0"/>
              <a:t>- Restauration de </a:t>
            </a:r>
            <a:r>
              <a:rPr lang="fr-FR" b="1" dirty="0"/>
              <a:t>50 hectares </a:t>
            </a:r>
            <a:r>
              <a:rPr lang="fr-FR" dirty="0"/>
              <a:t>de zones humides</a:t>
            </a:r>
          </a:p>
          <a:p>
            <a:r>
              <a:rPr lang="fr-FR" dirty="0"/>
              <a:t>- Renaturation de </a:t>
            </a:r>
            <a:r>
              <a:rPr lang="fr-FR" b="1" dirty="0"/>
              <a:t>5% du linéaire de cours d’eau </a:t>
            </a:r>
            <a:r>
              <a:rPr lang="fr-FR" sz="1000" b="1" dirty="0"/>
              <a:t>(minimum environ 5 km)</a:t>
            </a:r>
          </a:p>
          <a:p>
            <a:r>
              <a:rPr lang="fr-FR" dirty="0"/>
              <a:t>- Opportunité de suppression de plans d’eau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15CBA-63E6-4B62-A6D4-523B04B37746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24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DUP = Déclarations d’utilité publique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C66ED-AEE4-442E-98F1-ED740F8AEDCF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168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377F50-BCCF-42C4-9A6C-6E7287785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4F613A-A316-4D91-B170-287D5BCD8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55024A-7BF6-4E14-9289-496FC7E08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593A-BC0D-441B-B1C9-C9341131377E}" type="datetime1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2EF50C-6104-4B43-9C33-C7A6E4FD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651F59-A718-446C-9BC2-BCC18DB3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15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71090-5324-4CE9-BEF2-A963C6EFC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CF332A-5FF3-4D60-A27D-1C88064FA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8D66E8-CD6E-4384-AA05-681756C2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98A8D-BEC6-4C01-86F4-F0D8AA616C5D}" type="datetime1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00781B-9D7C-45C2-993F-379218F74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8A25CF-1C89-4937-BDAA-2D216B48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63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C15E91-B37C-478B-B0F0-8574EE3FFC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1DB82A-BFF8-4B12-95BF-61F138D9E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B1F529-6394-4B23-BE65-164F5BFD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931F-D10F-42FD-8D07-7FB78D3D8082}" type="datetime1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1B4082-E4B9-484F-BD1C-16D21211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41CEBE-E7F9-4673-BDFC-15373255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411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8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52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0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73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219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26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33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3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3B7A91-7287-4039-ADC3-82D386EB3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E4236D-0BF0-4543-9A09-E295D5C88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CD0FBD-09B8-4DEB-85BF-6F0F4F75D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F336-5129-406B-AD38-084280A97710}" type="datetime1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DBB0A5-8BBA-42B3-9220-05E441DF8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7C21D8-C932-492E-9B82-D302782DC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19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9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248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84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6401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16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824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14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48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6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6D54E-2617-4CEF-8E89-AAF5718C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4C9C4F-B914-4744-B959-18DEF3A82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C47B4B-83BF-4A6F-A271-6649413CC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2DC3-012B-422B-8DFD-3F08C7F375B0}" type="datetime1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6BD772-2D12-4F34-9266-2D82C179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63837E-049E-4688-9F75-EE45E3A1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76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21BB2B-8913-4FB9-8B7E-FB32F9CE1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2FC24A-1C85-4F2D-8ED9-2D85B295F7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B0791B-62CE-4907-99CD-82138113D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3725E8-0FD6-4A39-8356-371CB3B1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1C62-5810-40ED-A4E5-A0301DFF0F2A}" type="datetime1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A46820-ECC0-44C0-9DD3-6FC99EB60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0E8743-DE47-4244-B7B0-9575A232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42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6ED468-E191-4BF4-B6B6-3C84A43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812782-E3B6-4855-803D-F7334BE77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AB9AA6-E7F7-4613-914B-C07C04B89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A6269FC-C3F6-4700-89EF-09695B88F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B5AB7E-02E7-4306-9EE9-81B5E5422E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12FDD37-58ED-4FC7-8318-1E5CD517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7D6E4-28CE-49B4-8699-5EF5C843522C}" type="datetime1">
              <a:rPr lang="fr-FR" smtClean="0"/>
              <a:t>17/12/2025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C6816BA-D2F0-4449-B4B2-5A58CE827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79516B7-C638-4130-92CD-4FDFEF1E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69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9ACD92-C09D-4699-B9BD-4F38B2EFC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7280B-C9AA-4360-9097-449C01844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2A9B-4A26-4524-A042-2778996BBD38}" type="datetime1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E173A8-9410-4A1A-90F8-39C6897D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BE7281-FFF5-4C18-BFE3-A883148B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062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C6D57A-F5E1-4FA0-9C85-2545AFBA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FDE4-5469-48F2-819D-F1CB33A1ADCA}" type="datetime1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118CECA-1365-4C46-A995-B7A22F5B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8D32DD-F335-4CCB-B1B3-C3348990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96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8C426-41B5-4ACC-B99B-139CA2C3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4F62AD-B778-44E9-B39C-64E262CAF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C8D58E-0D58-4D21-9F51-0C72AC129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4F664E-F00B-4313-AB9F-A64F324B8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DA55F-E7AD-464D-AB02-15F9025A8DF6}" type="datetime1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4BDC0A-F847-4FF2-A7B7-FF91FA73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51514D-724F-45FB-966D-B2B6B254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45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958E-1308-476A-AA26-45547526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20CDFAE-8FB7-4BDE-AE6F-A1FDB52B9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E90A5E-76B8-4B70-A9CD-69A30A2BF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55B5EA-9996-4662-8589-9FAA22F88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FE57D-6727-4F9A-920A-4F6E75DC5B62}" type="datetime1">
              <a:rPr lang="fr-FR" smtClean="0"/>
              <a:t>17/12/2025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4C6FC0-99A5-4AB2-A895-31F3BADF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74F313-D0D1-460B-B05F-09B0CF5C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85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0D46221-8E02-4F69-8CAC-4E1DD395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AE45F6-5FA1-484B-9A71-857C173E6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959B91-5FCE-4CFD-9C10-D379EBF7B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79F81-A463-4F85-8154-732EC29A3297}" type="datetime1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424893-6545-43EF-892B-BD898C3F8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Direction Régionale de l'Aménagement et du Logement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FF483F-3AD8-445F-B784-E460F0240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CEEBA-D18C-43AC-9B77-320A66CB49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29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3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aaf.bretagne.agriculture.gouv.fr/dispositif-regional-maec-2023-2027-a2678.html" TargetMode="External"/><Relationship Id="rId5" Type="http://schemas.openxmlformats.org/officeDocument/2006/relationships/hyperlink" Target="https://aides-redevances.eau-loire-bretagne.fr/home/aides/appels-a-projets-1/aap-paiements-pour-services-environnementaux-pse.html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s://professionnels.ofb.fr/fr/cdr-captag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bretagne-environnement.fr/tableau-de-bord/protection-ressource-eau-bretagn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playlist?list=PLDvPwZtQ8ztB-3YDOObmzNDixNGw9hGJ0" TargetMode="External"/><Relationship Id="rId4" Type="http://schemas.openxmlformats.org/officeDocument/2006/relationships/hyperlink" Target="https://www.bretagne.developpement-durable.gouv.fr/spip.php?page=liste-actualites&amp;lang=fr.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22B988-A722-4382-8FC2-A6E975F58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8270" y="736861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r>
              <a:rPr lang="fr-FR" sz="6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protection des Aires d’Alimentation de Captage</a:t>
            </a:r>
            <a:br>
              <a:rPr lang="fr-FR" b="1" dirty="0"/>
            </a:br>
            <a:endParaRPr lang="fr-FR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5923BD-6010-43E9-98C5-315C12CF6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043" y="2673577"/>
            <a:ext cx="11408227" cy="1655762"/>
          </a:xfrm>
        </p:spPr>
        <p:txBody>
          <a:bodyPr>
            <a:normAutofit fontScale="92500"/>
          </a:bodyPr>
          <a:lstStyle/>
          <a:p>
            <a:pPr algn="l"/>
            <a:r>
              <a:rPr lang="fr-FR" dirty="0"/>
              <a:t>Interventions de :</a:t>
            </a:r>
          </a:p>
          <a:p>
            <a:pPr marL="342900" indent="-342900" algn="l">
              <a:buFontTx/>
              <a:buChar char="-"/>
            </a:pPr>
            <a:r>
              <a:rPr lang="fr-FR" dirty="0"/>
              <a:t>Sophie </a:t>
            </a:r>
            <a:r>
              <a:rPr lang="fr-FR" dirty="0" err="1"/>
              <a:t>Guguen</a:t>
            </a:r>
            <a:r>
              <a:rPr lang="fr-FR" dirty="0"/>
              <a:t>, chargée du suivi et animation de la politique de protection des captages prioritaires, DREAL Bretagne</a:t>
            </a:r>
          </a:p>
          <a:p>
            <a:pPr marL="342900" indent="-342900" algn="l">
              <a:buFontTx/>
              <a:buChar char="-"/>
            </a:pPr>
            <a:r>
              <a:rPr lang="fr-FR" dirty="0"/>
              <a:t>Bérangère </a:t>
            </a:r>
            <a:r>
              <a:rPr lang="fr-FR" dirty="0" err="1"/>
              <a:t>Hennache</a:t>
            </a:r>
            <a:r>
              <a:rPr lang="fr-FR" dirty="0"/>
              <a:t>, responsable Protection de la ressource en eau,  Eau du Pays de St Malo</a:t>
            </a:r>
          </a:p>
          <a:p>
            <a:pPr marL="342900" indent="-342900" algn="l">
              <a:buFontTx/>
              <a:buChar char="-"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987E2-6872-4BC1-BDA4-B9D97261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F90B-9720-48CF-A5C7-A94CA59A5A88}" type="datetime1">
              <a:rPr lang="fr-FR" smtClean="0"/>
              <a:t>17/12/2025</a:t>
            </a:fld>
            <a:endParaRPr lang="fr-FR"/>
          </a:p>
        </p:txBody>
      </p:sp>
      <p:pic>
        <p:nvPicPr>
          <p:cNvPr id="6" name="Image 275">
            <a:extLst>
              <a:ext uri="{FF2B5EF4-FFF2-40B4-BE49-F238E27FC236}">
                <a16:creationId xmlns:a16="http://schemas.microsoft.com/office/drawing/2014/main" id="{0B514A01-7A98-4242-B437-126A8AB57E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79" y="39599"/>
            <a:ext cx="2473791" cy="2262729"/>
          </a:xfrm>
          <a:prstGeom prst="rect">
            <a:avLst/>
          </a:prstGeom>
          <a:ln w="0">
            <a:noFill/>
          </a:ln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A703704-8C12-4D31-AFCF-195A5F1A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096663-F220-4B38-B77D-B4E5AF3DD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70" y="4255252"/>
            <a:ext cx="5865660" cy="21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36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A618298-F94E-413E-9696-4C0CE287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35" y="71016"/>
            <a:ext cx="10157012" cy="1220041"/>
          </a:xfrm>
        </p:spPr>
        <p:txBody>
          <a:bodyPr/>
          <a:lstStyle/>
          <a:p>
            <a:r>
              <a:rPr lang="fr-FR" dirty="0"/>
              <a:t>II- Des éléments de définition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987E2-6872-4BC1-BDA4-B9D97261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D2F-655B-4595-976D-5EC32663F73C}" type="datetime1">
              <a:rPr lang="fr-FR" smtClean="0"/>
              <a:t>17/12/2025</a:t>
            </a:fld>
            <a:endParaRPr lang="fr-FR"/>
          </a:p>
        </p:txBody>
      </p:sp>
      <p:pic>
        <p:nvPicPr>
          <p:cNvPr id="6" name="Image 275">
            <a:extLst>
              <a:ext uri="{FF2B5EF4-FFF2-40B4-BE49-F238E27FC236}">
                <a16:creationId xmlns:a16="http://schemas.microsoft.com/office/drawing/2014/main" id="{0B514A01-7A98-4242-B437-126A8AB57E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80" y="39600"/>
            <a:ext cx="1023120" cy="892800"/>
          </a:xfrm>
          <a:prstGeom prst="rect">
            <a:avLst/>
          </a:prstGeom>
          <a:ln w="0">
            <a:noFill/>
          </a:ln>
        </p:spPr>
      </p:pic>
      <p:pic>
        <p:nvPicPr>
          <p:cNvPr id="9" name="Image 3">
            <a:extLst>
              <a:ext uri="{FF2B5EF4-FFF2-40B4-BE49-F238E27FC236}">
                <a16:creationId xmlns:a16="http://schemas.microsoft.com/office/drawing/2014/main" id="{C468CAD1-F483-4D7D-8CB0-8DBCD0FEDDA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/>
        </p:blipFill>
        <p:spPr>
          <a:xfrm>
            <a:off x="4568360" y="1291056"/>
            <a:ext cx="6001028" cy="4800462"/>
          </a:xfrm>
          <a:prstGeom prst="rect">
            <a:avLst/>
          </a:prstGeom>
          <a:ln w="0">
            <a:noFill/>
          </a:ln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9C8D6498-2E68-409E-8D6B-45591CA52231}"/>
              </a:ext>
            </a:extLst>
          </p:cNvPr>
          <p:cNvSpPr/>
          <p:nvPr/>
        </p:nvSpPr>
        <p:spPr>
          <a:xfrm>
            <a:off x="128990" y="2620293"/>
            <a:ext cx="298224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Répartition en nombre de captage : 10% de captages superficielles &gt;&gt;&gt; 75 % alimentation EDCH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</p:txBody>
      </p:sp>
      <p:sp>
        <p:nvSpPr>
          <p:cNvPr id="12" name="PlaceHolder 1">
            <a:extLst>
              <a:ext uri="{FF2B5EF4-FFF2-40B4-BE49-F238E27FC236}">
                <a16:creationId xmlns:a16="http://schemas.microsoft.com/office/drawing/2014/main" id="{94D29FA5-C743-4FCF-8564-8B7326E8F302}"/>
              </a:ext>
            </a:extLst>
          </p:cNvPr>
          <p:cNvSpPr txBox="1">
            <a:spLocks/>
          </p:cNvSpPr>
          <p:nvPr/>
        </p:nvSpPr>
        <p:spPr>
          <a:xfrm>
            <a:off x="24480" y="4116502"/>
            <a:ext cx="3510720" cy="186732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32000" indent="-324000"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1" spc="-1" dirty="0">
                <a:solidFill>
                  <a:srgbClr val="000000"/>
                </a:solidFill>
                <a:latin typeface="Arial"/>
                <a:ea typeface="Microsoft YaHei"/>
              </a:rPr>
              <a:t>56</a:t>
            </a:r>
            <a:r>
              <a:rPr lang="fr-FR" sz="1400" spc="-1" dirty="0">
                <a:solidFill>
                  <a:srgbClr val="000000"/>
                </a:solidFill>
                <a:latin typeface="Arial"/>
                <a:ea typeface="Microsoft YaHei"/>
              </a:rPr>
              <a:t> captages prioritaires</a:t>
            </a:r>
            <a:endParaRPr lang="fr-FR" sz="1400" spc="-1" dirty="0">
              <a:latin typeface="Arial"/>
            </a:endParaRPr>
          </a:p>
          <a:p>
            <a:pPr marL="228600" indent="-228600">
              <a:spcBef>
                <a:spcPts val="1001"/>
              </a:spcBef>
              <a:tabLst>
                <a:tab pos="0" algn="l"/>
              </a:tabLst>
            </a:pPr>
            <a:endParaRPr lang="fr-FR" sz="1300" spc="-1" dirty="0">
              <a:latin typeface="Arial"/>
            </a:endParaRPr>
          </a:p>
          <a:p>
            <a:pPr marL="432000" indent="-324000"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s-ES" sz="1400" b="1" spc="-1" dirty="0">
                <a:solidFill>
                  <a:srgbClr val="000000"/>
                </a:solidFill>
                <a:latin typeface="Arial"/>
                <a:ea typeface="Microsoft YaHei"/>
              </a:rPr>
              <a:t>Superficie</a:t>
            </a:r>
            <a:r>
              <a:rPr lang="es-ES" sz="1300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es-ES" sz="1300" spc="-1" dirty="0" err="1">
                <a:solidFill>
                  <a:srgbClr val="000000"/>
                </a:solidFill>
                <a:latin typeface="Arial"/>
                <a:ea typeface="Microsoft YaHei"/>
              </a:rPr>
              <a:t>totale</a:t>
            </a:r>
            <a:r>
              <a:rPr lang="es-ES" sz="1300" b="1" spc="-1" dirty="0">
                <a:solidFill>
                  <a:srgbClr val="000000"/>
                </a:solidFill>
                <a:latin typeface="Arial"/>
                <a:ea typeface="Microsoft YaHei"/>
              </a:rPr>
              <a:t> AAC</a:t>
            </a:r>
            <a:r>
              <a:rPr lang="es-ES" sz="1300" spc="-1" dirty="0">
                <a:solidFill>
                  <a:srgbClr val="000000"/>
                </a:solidFill>
                <a:latin typeface="Arial"/>
                <a:ea typeface="Microsoft YaHei"/>
              </a:rPr>
              <a:t> =  73 543 </a:t>
            </a:r>
            <a:r>
              <a:rPr lang="es-ES" sz="1300" b="1" spc="-1" dirty="0">
                <a:solidFill>
                  <a:srgbClr val="000000"/>
                </a:solidFill>
                <a:latin typeface="Arial"/>
                <a:ea typeface="Microsoft YaHei"/>
              </a:rPr>
              <a:t> ha</a:t>
            </a:r>
            <a:endParaRPr lang="fr-FR" sz="1300" spc="-1" dirty="0">
              <a:latin typeface="Arial"/>
            </a:endParaRPr>
          </a:p>
          <a:p>
            <a:pPr marL="108000">
              <a:spcBef>
                <a:spcPts val="283"/>
              </a:spcBef>
              <a:tabLst>
                <a:tab pos="0" algn="l"/>
              </a:tabLst>
            </a:pPr>
            <a:r>
              <a:rPr lang="fr-FR" sz="1200" spc="-1" dirty="0">
                <a:solidFill>
                  <a:srgbClr val="000000"/>
                </a:solidFill>
                <a:latin typeface="Arial"/>
                <a:ea typeface="Microsoft YaHei"/>
              </a:rPr>
              <a:t>(44850  ha de SAU =&gt; </a:t>
            </a:r>
            <a:r>
              <a:rPr lang="fr-FR" sz="1300" b="1" spc="-1" dirty="0">
                <a:solidFill>
                  <a:srgbClr val="000000"/>
                </a:solidFill>
                <a:latin typeface="Arial"/>
                <a:ea typeface="Microsoft YaHei"/>
              </a:rPr>
              <a:t>2.8 % de</a:t>
            </a:r>
            <a:endParaRPr lang="fr-FR" sz="1300" spc="-1" dirty="0">
              <a:latin typeface="Arial"/>
            </a:endParaRPr>
          </a:p>
          <a:p>
            <a:pPr marL="108000">
              <a:spcBef>
                <a:spcPts val="283"/>
              </a:spcBef>
              <a:tabLst>
                <a:tab pos="0" algn="l"/>
              </a:tabLst>
            </a:pPr>
            <a:r>
              <a:rPr lang="fr-FR" sz="1300" b="1" spc="-1" dirty="0">
                <a:solidFill>
                  <a:srgbClr val="000000"/>
                </a:solidFill>
                <a:latin typeface="Arial"/>
                <a:ea typeface="Microsoft YaHei"/>
              </a:rPr>
              <a:t>la SAU</a:t>
            </a:r>
            <a:r>
              <a:rPr lang="fr-FR" sz="1300" spc="-1" dirty="0">
                <a:solidFill>
                  <a:srgbClr val="000000"/>
                </a:solidFill>
                <a:latin typeface="Arial"/>
                <a:ea typeface="Microsoft YaHei"/>
              </a:rPr>
              <a:t> régionale  (1 624 200 Ha)</a:t>
            </a:r>
            <a:endParaRPr lang="fr-FR" sz="1300" spc="-1" dirty="0">
              <a:latin typeface="Arial"/>
            </a:endParaRPr>
          </a:p>
          <a:p>
            <a:pPr marL="108000">
              <a:spcBef>
                <a:spcPts val="283"/>
              </a:spcBef>
              <a:tabLst>
                <a:tab pos="0" algn="l"/>
              </a:tabLst>
            </a:pPr>
            <a:r>
              <a:rPr lang="fr-FR" sz="1300" spc="-1" dirty="0">
                <a:solidFill>
                  <a:srgbClr val="000000"/>
                </a:solidFill>
                <a:latin typeface="Arial"/>
                <a:ea typeface="Microsoft YaHei"/>
              </a:rPr>
              <a:t>AGRESTE 2020</a:t>
            </a:r>
            <a:endParaRPr lang="fr-FR" sz="1300" spc="-1" dirty="0">
              <a:latin typeface="Arial"/>
            </a:endParaRPr>
          </a:p>
          <a:p>
            <a:pPr marL="108000">
              <a:spcBef>
                <a:spcPts val="283"/>
              </a:spcBef>
              <a:tabLst>
                <a:tab pos="0" algn="l"/>
              </a:tabLst>
            </a:pPr>
            <a:r>
              <a:rPr lang="fr-FR" sz="1200" spc="-1" dirty="0">
                <a:solidFill>
                  <a:srgbClr val="000000"/>
                </a:solidFill>
                <a:latin typeface="Avenir Next LT Pro"/>
                <a:ea typeface="Microsoft YaHei"/>
              </a:rPr>
              <a:t>  </a:t>
            </a:r>
            <a:endParaRPr lang="fr-FR" sz="1200" spc="-1" dirty="0">
              <a:latin typeface="Arial"/>
            </a:endParaRPr>
          </a:p>
        </p:txBody>
      </p:sp>
      <p:sp>
        <p:nvSpPr>
          <p:cNvPr id="14" name="PlaceHolder 2">
            <a:extLst>
              <a:ext uri="{FF2B5EF4-FFF2-40B4-BE49-F238E27FC236}">
                <a16:creationId xmlns:a16="http://schemas.microsoft.com/office/drawing/2014/main" id="{7BCC7662-4751-4B17-8CE3-F1D457EEDDA4}"/>
              </a:ext>
            </a:extLst>
          </p:cNvPr>
          <p:cNvSpPr txBox="1">
            <a:spLocks/>
          </p:cNvSpPr>
          <p:nvPr/>
        </p:nvSpPr>
        <p:spPr>
          <a:xfrm>
            <a:off x="152555" y="1354389"/>
            <a:ext cx="2115360" cy="107964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600" b="1" spc="-1">
                <a:solidFill>
                  <a:srgbClr val="31849B"/>
                </a:solidFill>
                <a:latin typeface="Arial"/>
                <a:ea typeface="Cambria"/>
              </a:rPr>
              <a:t>Quelques chiffres clefs des captages prioritaires en Bretagne</a:t>
            </a:r>
            <a:endParaRPr lang="fr-FR" sz="1600" spc="-1" dirty="0">
              <a:latin typeface="Arial"/>
            </a:endParaRP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BB6CE40D-AF78-443B-8E7C-483624A2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2691431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Forme libre : forme 617"/>
          <p:cNvSpPr/>
          <p:nvPr/>
        </p:nvSpPr>
        <p:spPr>
          <a:xfrm>
            <a:off x="2208058" y="3215763"/>
            <a:ext cx="860323" cy="4763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080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C2E0A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ctr">
            <a:noAutofit/>
          </a:bodyPr>
          <a:lstStyle/>
          <a:p>
            <a:pPr algn="ctr">
              <a:tabLst>
                <a:tab pos="0" algn="l"/>
                <a:tab pos="542924" algn="l"/>
                <a:tab pos="1086283" algn="l"/>
                <a:tab pos="1629642" algn="l"/>
                <a:tab pos="2173002" algn="l"/>
                <a:tab pos="2716361" algn="l"/>
                <a:tab pos="3259720" algn="l"/>
                <a:tab pos="3803079" algn="l"/>
                <a:tab pos="4346438" algn="l"/>
                <a:tab pos="4889798" algn="l"/>
                <a:tab pos="5433157" algn="l"/>
                <a:tab pos="5976516" algn="l"/>
                <a:tab pos="6519875" algn="l"/>
                <a:tab pos="7063235" algn="l"/>
                <a:tab pos="7606594" algn="l"/>
                <a:tab pos="8149953" algn="l"/>
                <a:tab pos="8693312" algn="l"/>
                <a:tab pos="9236672" algn="l"/>
                <a:tab pos="9780031" algn="l"/>
                <a:tab pos="10323390" algn="l"/>
                <a:tab pos="10866749" algn="l"/>
              </a:tabLst>
            </a:pPr>
            <a:r>
              <a:rPr lang="fr-FR" sz="3386" spc="-1">
                <a:solidFill>
                  <a:srgbClr val="407927"/>
                </a:solidFill>
                <a:latin typeface="Arial"/>
                <a:ea typeface="Lucida Sans Unicode"/>
              </a:rPr>
              <a:t>≠</a:t>
            </a:r>
            <a:endParaRPr lang="fr-FR" sz="3386" spc="-1">
              <a:latin typeface="Arial"/>
            </a:endParaRPr>
          </a:p>
        </p:txBody>
      </p:sp>
      <p:sp>
        <p:nvSpPr>
          <p:cNvPr id="450" name="Rectangle 618"/>
          <p:cNvSpPr/>
          <p:nvPr/>
        </p:nvSpPr>
        <p:spPr>
          <a:xfrm>
            <a:off x="288004" y="1488151"/>
            <a:ext cx="4412641" cy="1437210"/>
          </a:xfrm>
          <a:prstGeom prst="rect">
            <a:avLst/>
          </a:prstGeom>
          <a:noFill/>
          <a:ln w="0">
            <a:solidFill>
              <a:srgbClr val="00888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noAutofit/>
          </a:bodyPr>
          <a:lstStyle/>
          <a:p>
            <a:pPr algn="ctr">
              <a:tabLst>
                <a:tab pos="0" algn="l"/>
                <a:tab pos="542924" algn="l"/>
                <a:tab pos="1086283" algn="l"/>
                <a:tab pos="1629642" algn="l"/>
                <a:tab pos="2173002" algn="l"/>
                <a:tab pos="2716361" algn="l"/>
                <a:tab pos="3259720" algn="l"/>
                <a:tab pos="3803079" algn="l"/>
                <a:tab pos="4346438" algn="l"/>
                <a:tab pos="4889798" algn="l"/>
                <a:tab pos="5433157" algn="l"/>
                <a:tab pos="5976516" algn="l"/>
                <a:tab pos="6519875" algn="l"/>
                <a:tab pos="7063235" algn="l"/>
                <a:tab pos="7606594" algn="l"/>
                <a:tab pos="8149953" algn="l"/>
                <a:tab pos="8693312" algn="l"/>
                <a:tab pos="9236672" algn="l"/>
                <a:tab pos="9780031" algn="l"/>
                <a:tab pos="10323390" algn="l"/>
                <a:tab pos="10866749" algn="l"/>
              </a:tabLst>
            </a:pPr>
            <a:r>
              <a:rPr lang="fr-FR" sz="1572" b="1" spc="-1">
                <a:solidFill>
                  <a:srgbClr val="000000"/>
                </a:solidFill>
                <a:latin typeface="Arial"/>
                <a:ea typeface="TimesNewRomanPS"/>
              </a:rPr>
              <a:t>Aires d’Alimentation des Captages (AAC), code de l’env. </a:t>
            </a:r>
            <a:r>
              <a:rPr lang="fr-FR" sz="1572" spc="-1">
                <a:solidFill>
                  <a:srgbClr val="000000"/>
                </a:solidFill>
                <a:latin typeface="Arial"/>
                <a:ea typeface="Arial"/>
              </a:rPr>
              <a:t>= Toute surface sur laquelle une goutte tombée au sol rejoindra le captage « Bassin versant du captage »</a:t>
            </a:r>
            <a:endParaRPr lang="fr-FR" sz="1572" spc="-1">
              <a:latin typeface="Arial"/>
            </a:endParaRPr>
          </a:p>
        </p:txBody>
      </p:sp>
      <p:sp>
        <p:nvSpPr>
          <p:cNvPr id="451" name="Rectangle 619"/>
          <p:cNvSpPr/>
          <p:nvPr/>
        </p:nvSpPr>
        <p:spPr>
          <a:xfrm>
            <a:off x="672015" y="3983785"/>
            <a:ext cx="4028630" cy="1964899"/>
          </a:xfrm>
          <a:prstGeom prst="rect">
            <a:avLst/>
          </a:prstGeom>
          <a:noFill/>
          <a:ln w="0">
            <a:solidFill>
              <a:srgbClr val="00888A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noAutofit/>
          </a:bodyPr>
          <a:lstStyle/>
          <a:p>
            <a:pPr algn="ctr">
              <a:tabLst>
                <a:tab pos="0" algn="l"/>
                <a:tab pos="542924" algn="l"/>
                <a:tab pos="1086283" algn="l"/>
                <a:tab pos="1629642" algn="l"/>
                <a:tab pos="2173002" algn="l"/>
                <a:tab pos="2716361" algn="l"/>
                <a:tab pos="3259720" algn="l"/>
                <a:tab pos="3803079" algn="l"/>
                <a:tab pos="4346438" algn="l"/>
                <a:tab pos="4889798" algn="l"/>
                <a:tab pos="5433157" algn="l"/>
                <a:tab pos="5976516" algn="l"/>
                <a:tab pos="6519875" algn="l"/>
                <a:tab pos="7063235" algn="l"/>
                <a:tab pos="7606594" algn="l"/>
                <a:tab pos="8149953" algn="l"/>
                <a:tab pos="8693312" algn="l"/>
                <a:tab pos="9236672" algn="l"/>
                <a:tab pos="9780031" algn="l"/>
                <a:tab pos="10323390" algn="l"/>
                <a:tab pos="10866749" algn="l"/>
              </a:tabLst>
            </a:pPr>
            <a:r>
              <a:rPr lang="fr-FR" sz="1572" b="1" spc="-1">
                <a:solidFill>
                  <a:srgbClr val="000000"/>
                </a:solidFill>
                <a:latin typeface="Arial"/>
                <a:ea typeface="TimesNewRomanPS"/>
              </a:rPr>
              <a:t>Périmètres de protection de captage (immédiat, rapproché, éloigné) : code de la santé publique</a:t>
            </a:r>
            <a:endParaRPr lang="fr-FR" sz="1572" spc="-1">
              <a:latin typeface="Arial"/>
            </a:endParaRPr>
          </a:p>
          <a:p>
            <a:pPr algn="ctr">
              <a:tabLst>
                <a:tab pos="0" algn="l"/>
                <a:tab pos="542924" algn="l"/>
                <a:tab pos="1086283" algn="l"/>
                <a:tab pos="1629642" algn="l"/>
                <a:tab pos="2173002" algn="l"/>
                <a:tab pos="2716361" algn="l"/>
                <a:tab pos="3259720" algn="l"/>
                <a:tab pos="3803079" algn="l"/>
                <a:tab pos="4346438" algn="l"/>
                <a:tab pos="4889798" algn="l"/>
                <a:tab pos="5433157" algn="l"/>
                <a:tab pos="5976516" algn="l"/>
                <a:tab pos="6519875" algn="l"/>
                <a:tab pos="7063235" algn="l"/>
                <a:tab pos="7606594" algn="l"/>
                <a:tab pos="8149953" algn="l"/>
                <a:tab pos="8693312" algn="l"/>
                <a:tab pos="9236672" algn="l"/>
                <a:tab pos="9780031" algn="l"/>
                <a:tab pos="10323390" algn="l"/>
                <a:tab pos="10866749" algn="l"/>
              </a:tabLst>
            </a:pPr>
            <a:r>
              <a:rPr lang="fr-FR" sz="1572" spc="-1">
                <a:solidFill>
                  <a:srgbClr val="000000"/>
                </a:solidFill>
                <a:latin typeface="Arial"/>
                <a:ea typeface="TimesNewRomanPS"/>
              </a:rPr>
              <a:t>⇒ Limitation de pollutions accidentelles</a:t>
            </a:r>
            <a:endParaRPr lang="fr-FR" sz="1572" spc="-1">
              <a:latin typeface="Arial"/>
            </a:endParaRPr>
          </a:p>
          <a:p>
            <a:pPr algn="ctr">
              <a:tabLst>
                <a:tab pos="0" algn="l"/>
                <a:tab pos="542924" algn="l"/>
                <a:tab pos="1086283" algn="l"/>
                <a:tab pos="1629642" algn="l"/>
                <a:tab pos="2173002" algn="l"/>
                <a:tab pos="2716361" algn="l"/>
                <a:tab pos="3259720" algn="l"/>
                <a:tab pos="3803079" algn="l"/>
                <a:tab pos="4346438" algn="l"/>
                <a:tab pos="4889798" algn="l"/>
                <a:tab pos="5433157" algn="l"/>
                <a:tab pos="5976516" algn="l"/>
                <a:tab pos="6519875" algn="l"/>
                <a:tab pos="7063235" algn="l"/>
                <a:tab pos="7606594" algn="l"/>
                <a:tab pos="8149953" algn="l"/>
                <a:tab pos="8693312" algn="l"/>
                <a:tab pos="9236672" algn="l"/>
                <a:tab pos="9780031" algn="l"/>
                <a:tab pos="10323390" algn="l"/>
                <a:tab pos="10866749" algn="l"/>
              </a:tabLst>
            </a:pPr>
            <a:r>
              <a:rPr lang="fr-FR" sz="1572" spc="-1">
                <a:solidFill>
                  <a:srgbClr val="000000"/>
                </a:solidFill>
                <a:latin typeface="Arial"/>
                <a:ea typeface="TimesNewRomanPS"/>
              </a:rPr>
              <a:t>⇒ Prescriptions possibles sur les pollutions diffuses</a:t>
            </a:r>
            <a:endParaRPr lang="fr-FR" sz="1572" spc="-1">
              <a:latin typeface="Arial"/>
            </a:endParaRPr>
          </a:p>
        </p:txBody>
      </p:sp>
      <p:pic>
        <p:nvPicPr>
          <p:cNvPr id="452" name="Image 202"/>
          <p:cNvPicPr/>
          <p:nvPr/>
        </p:nvPicPr>
        <p:blipFill>
          <a:blip r:embed="rId3"/>
          <a:stretch/>
        </p:blipFill>
        <p:spPr>
          <a:xfrm>
            <a:off x="4983646" y="1221259"/>
            <a:ext cx="7204338" cy="4726989"/>
          </a:xfrm>
          <a:prstGeom prst="rect">
            <a:avLst/>
          </a:prstGeom>
          <a:ln w="0">
            <a:noFill/>
          </a:ln>
        </p:spPr>
      </p:pic>
      <p:pic>
        <p:nvPicPr>
          <p:cNvPr id="455" name="Image 18"/>
          <p:cNvPicPr/>
          <p:nvPr/>
        </p:nvPicPr>
        <p:blipFill>
          <a:blip r:embed="rId4"/>
          <a:stretch/>
        </p:blipFill>
        <p:spPr>
          <a:xfrm>
            <a:off x="30256" y="48328"/>
            <a:ext cx="1237368" cy="1079758"/>
          </a:xfrm>
          <a:prstGeom prst="rect">
            <a:avLst/>
          </a:prstGeom>
          <a:ln w="0"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A42E54E-B27F-4A05-ABC6-0F88D80CD049}"/>
              </a:ext>
            </a:extLst>
          </p:cNvPr>
          <p:cNvSpPr txBox="1"/>
          <p:nvPr/>
        </p:nvSpPr>
        <p:spPr>
          <a:xfrm>
            <a:off x="2541494" y="273036"/>
            <a:ext cx="92341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</a:lstStyle>
          <a:p>
            <a:r>
              <a:rPr lang="fr-FR" sz="4400" dirty="0"/>
              <a:t>III. Distinction PPC et AAC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3320C1-915C-45E4-81BB-F07685D50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512B-47AC-4FC2-A85F-80043E6756D6}" type="datetime1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51D425-89CB-4A86-8F90-1292BA6A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1010748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 12"/>
          <p:cNvSpPr/>
          <p:nvPr/>
        </p:nvSpPr>
        <p:spPr>
          <a:xfrm>
            <a:off x="242289" y="98398"/>
            <a:ext cx="11227743" cy="9561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459" name="Image 20"/>
          <p:cNvPicPr/>
          <p:nvPr/>
        </p:nvPicPr>
        <p:blipFill>
          <a:blip r:embed="rId3"/>
          <a:stretch/>
        </p:blipFill>
        <p:spPr>
          <a:xfrm>
            <a:off x="30256" y="48328"/>
            <a:ext cx="1237368" cy="1079758"/>
          </a:xfrm>
          <a:prstGeom prst="rect">
            <a:avLst/>
          </a:prstGeom>
          <a:ln w="0">
            <a:noFill/>
          </a:ln>
        </p:spPr>
      </p:pic>
      <p:pic>
        <p:nvPicPr>
          <p:cNvPr id="461" name="Picture 2"/>
          <p:cNvPicPr/>
          <p:nvPr/>
        </p:nvPicPr>
        <p:blipFill>
          <a:blip r:embed="rId4"/>
          <a:stretch/>
        </p:blipFill>
        <p:spPr>
          <a:xfrm>
            <a:off x="1516229" y="1432421"/>
            <a:ext cx="9164882" cy="4009473"/>
          </a:xfrm>
          <a:prstGeom prst="rect">
            <a:avLst/>
          </a:prstGeom>
          <a:ln w="0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DD691F-35F3-4C5E-8318-B36222D63300}"/>
              </a:ext>
            </a:extLst>
          </p:cNvPr>
          <p:cNvSpPr txBox="1"/>
          <p:nvPr/>
        </p:nvSpPr>
        <p:spPr>
          <a:xfrm>
            <a:off x="2541494" y="273036"/>
            <a:ext cx="92341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</a:lstStyle>
          <a:p>
            <a:r>
              <a:rPr lang="fr-FR" sz="4400" dirty="0"/>
              <a:t>III. Distinction PPC et AAC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058825-D08B-4D81-A024-9523D504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6F92-2E8A-4689-BED5-86E3751DEEA3}" type="datetime1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C9181C-7C92-482F-90EA-94EB7520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384744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 12"/>
          <p:cNvSpPr/>
          <p:nvPr/>
        </p:nvSpPr>
        <p:spPr>
          <a:xfrm>
            <a:off x="242289" y="98398"/>
            <a:ext cx="11227743" cy="9561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459" name="Image 20"/>
          <p:cNvPicPr/>
          <p:nvPr/>
        </p:nvPicPr>
        <p:blipFill>
          <a:blip r:embed="rId3"/>
          <a:stretch/>
        </p:blipFill>
        <p:spPr>
          <a:xfrm>
            <a:off x="30256" y="48328"/>
            <a:ext cx="1237368" cy="1079758"/>
          </a:xfrm>
          <a:prstGeom prst="rect">
            <a:avLst/>
          </a:prstGeom>
          <a:ln w="0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DD691F-35F3-4C5E-8318-B36222D63300}"/>
              </a:ext>
            </a:extLst>
          </p:cNvPr>
          <p:cNvSpPr txBox="1"/>
          <p:nvPr/>
        </p:nvSpPr>
        <p:spPr>
          <a:xfrm>
            <a:off x="1371600" y="273036"/>
            <a:ext cx="107901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</a:lstStyle>
          <a:p>
            <a:r>
              <a:rPr lang="fr-FR" sz="4400" dirty="0"/>
              <a:t>IV. 	La démarche de protection des captages prioritaires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FFF400-D422-43BC-AFD6-E82411D919E1}"/>
              </a:ext>
            </a:extLst>
          </p:cNvPr>
          <p:cNvSpPr txBox="1"/>
          <p:nvPr/>
        </p:nvSpPr>
        <p:spPr>
          <a:xfrm>
            <a:off x="30256" y="2584345"/>
            <a:ext cx="5789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une gouvernance (COPIL, COTECH)</a:t>
            </a:r>
            <a:endParaRPr lang="fr-FR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une Aire d’alimentation (</a:t>
            </a: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AAC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) délimitée (arr</a:t>
            </a:r>
            <a:r>
              <a:rPr lang="fr-FR" spc="-1" dirty="0">
                <a:solidFill>
                  <a:srgbClr val="000000"/>
                </a:solidFill>
                <a:latin typeface="Arial"/>
                <a:ea typeface="Microsoft YaHei"/>
              </a:rPr>
              <a:t>êté)</a:t>
            </a:r>
            <a:endParaRPr lang="fr-FR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un </a:t>
            </a: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diagnostic territorial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des pressions </a:t>
            </a:r>
            <a:endParaRPr lang="fr-FR" sz="1800" b="0" strike="noStrike" spc="-1" dirty="0">
              <a:latin typeface="Arial"/>
            </a:endParaRPr>
          </a:p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un </a:t>
            </a: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plan d’actions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(volontaire) mis en place pour</a:t>
            </a:r>
            <a:r>
              <a:rPr lang="fr-FR" spc="-1" dirty="0">
                <a:latin typeface="Arial"/>
              </a:rPr>
              <a:t> 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protéger la ressource : lien avec les PAT à faire </a:t>
            </a:r>
          </a:p>
          <a:p>
            <a:pPr marL="108000">
              <a:lnSpc>
                <a:spcPct val="100000"/>
              </a:lnSpc>
              <a:buClr>
                <a:srgbClr val="000000"/>
              </a:buClr>
              <a:buSzPct val="45000"/>
              <a:tabLst>
                <a:tab pos="0" algn="l"/>
              </a:tabLst>
            </a:pPr>
            <a:r>
              <a:rPr lang="fr-FR" spc="-1" dirty="0">
                <a:solidFill>
                  <a:srgbClr val="000000"/>
                </a:solidFill>
                <a:latin typeface="Arial"/>
                <a:ea typeface="Microsoft YaHei"/>
              </a:rPr>
              <a:t>s’il en existe un pour trouver de la synergie.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11" name="Image 7">
            <a:extLst>
              <a:ext uri="{FF2B5EF4-FFF2-40B4-BE49-F238E27FC236}">
                <a16:creationId xmlns:a16="http://schemas.microsoft.com/office/drawing/2014/main" id="{0E408C84-6089-4891-AA81-ECB9D3EC99E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536589" y="1719586"/>
            <a:ext cx="5789520" cy="3122640"/>
          </a:xfrm>
          <a:prstGeom prst="rect">
            <a:avLst/>
          </a:prstGeom>
          <a:ln w="0"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E84DC8-833D-4C70-BC95-954D50AD5D0D}"/>
              </a:ext>
            </a:extLst>
          </p:cNvPr>
          <p:cNvSpPr txBox="1"/>
          <p:nvPr/>
        </p:nvSpPr>
        <p:spPr>
          <a:xfrm>
            <a:off x="242289" y="1828800"/>
            <a:ext cx="414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Une démarche volontaire de la collectivité :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E5537A4-9769-48D5-A311-3771F9596BC0}"/>
              </a:ext>
            </a:extLst>
          </p:cNvPr>
          <p:cNvSpPr txBox="1"/>
          <p:nvPr/>
        </p:nvSpPr>
        <p:spPr>
          <a:xfrm>
            <a:off x="1267623" y="4983710"/>
            <a:ext cx="89252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600" b="0" i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En parallèle :</a:t>
            </a:r>
            <a:endParaRPr lang="fr-F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Possibilité, via le dispositif des </a:t>
            </a: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Zones Soumises à Contraintes Environnementales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(ZSCE), d’établir un Programme d’Actions sur la Zone de Protection de l’AAC (ZPAAC), comprenant des mesures agricoles 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586A3602-67A6-4C13-8A57-8E195822D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90D-7DDF-4B4A-95C6-3DA9505183E7}" type="datetime1">
              <a:rPr lang="fr-FR" smtClean="0"/>
              <a:t>17/12/2025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2C45BD43-7AC5-4192-BA18-4D6B75E09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1414272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 12"/>
          <p:cNvSpPr/>
          <p:nvPr/>
        </p:nvSpPr>
        <p:spPr>
          <a:xfrm>
            <a:off x="242289" y="98398"/>
            <a:ext cx="11227743" cy="9561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459" name="Image 20"/>
          <p:cNvPicPr/>
          <p:nvPr/>
        </p:nvPicPr>
        <p:blipFill>
          <a:blip r:embed="rId3"/>
          <a:stretch/>
        </p:blipFill>
        <p:spPr>
          <a:xfrm>
            <a:off x="30256" y="48328"/>
            <a:ext cx="1237368" cy="1079758"/>
          </a:xfrm>
          <a:prstGeom prst="rect">
            <a:avLst/>
          </a:prstGeom>
          <a:ln w="0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DD691F-35F3-4C5E-8318-B36222D63300}"/>
              </a:ext>
            </a:extLst>
          </p:cNvPr>
          <p:cNvSpPr txBox="1"/>
          <p:nvPr/>
        </p:nvSpPr>
        <p:spPr>
          <a:xfrm>
            <a:off x="1351396" y="25529"/>
            <a:ext cx="10790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</a:lstStyle>
          <a:p>
            <a:r>
              <a:rPr lang="fr-FR" sz="4400" dirty="0"/>
              <a:t>Différents leviers et outils sur les AAC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CDA3D28-247E-4B5A-9E17-1A3D70E3C07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351396" y="783050"/>
            <a:ext cx="8848164" cy="4546917"/>
          </a:xfrm>
          <a:prstGeom prst="rect">
            <a:avLst/>
          </a:prstGeom>
          <a:ln w="0"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5C06025-FD06-4B25-89CB-ACC333EE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884-AF22-4287-885A-2A98EA119A29}" type="datetime1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306F781-0208-4AA1-94D0-28F6AE66B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9745EF-18AC-464E-AF49-1DF3EFD0960C}"/>
              </a:ext>
            </a:extLst>
          </p:cNvPr>
          <p:cNvSpPr txBox="1"/>
          <p:nvPr/>
        </p:nvSpPr>
        <p:spPr>
          <a:xfrm>
            <a:off x="1008529" y="5244147"/>
            <a:ext cx="9554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Leviers PSE : </a:t>
            </a:r>
            <a:r>
              <a:rPr lang="fr-FR" dirty="0">
                <a:hlinkClick r:id="rId5"/>
              </a:rPr>
              <a:t>https://aides-redevances.eau-loire-bretagne.fr/home/aides/appels-a-projets-1/aap-paiements-pour-services-environnementaux-pse.html</a:t>
            </a:r>
            <a:endParaRPr lang="fr-FR" dirty="0"/>
          </a:p>
          <a:p>
            <a:r>
              <a:rPr lang="fr-FR" dirty="0"/>
              <a:t>Levier MAEC : </a:t>
            </a:r>
            <a:r>
              <a:rPr lang="fr-FR" dirty="0">
                <a:hlinkClick r:id="rId6"/>
              </a:rPr>
              <a:t>https://draaf.bretagne.agriculture.gouv.fr/dispositif-regional-maec-2023-2027-a2678.html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9613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 12"/>
          <p:cNvSpPr/>
          <p:nvPr/>
        </p:nvSpPr>
        <p:spPr>
          <a:xfrm>
            <a:off x="242289" y="98398"/>
            <a:ext cx="11227743" cy="9561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459" name="Image 20"/>
          <p:cNvPicPr/>
          <p:nvPr/>
        </p:nvPicPr>
        <p:blipFill>
          <a:blip r:embed="rId3"/>
          <a:stretch/>
        </p:blipFill>
        <p:spPr>
          <a:xfrm>
            <a:off x="30256" y="48328"/>
            <a:ext cx="1237368" cy="1079758"/>
          </a:xfrm>
          <a:prstGeom prst="rect">
            <a:avLst/>
          </a:prstGeom>
          <a:ln w="0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DD691F-35F3-4C5E-8318-B36222D63300}"/>
              </a:ext>
            </a:extLst>
          </p:cNvPr>
          <p:cNvSpPr txBox="1"/>
          <p:nvPr/>
        </p:nvSpPr>
        <p:spPr>
          <a:xfrm>
            <a:off x="1371600" y="273036"/>
            <a:ext cx="107901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</a:lstStyle>
          <a:p>
            <a:r>
              <a:rPr lang="fr-FR" sz="4400" dirty="0"/>
              <a:t>V. Un exemple de démarche portée par Eau du Pays de St Malo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36642E7-EF29-4DC6-A9F9-4F01EFB26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9C6AB-04D9-4331-AACC-92E94BB8D78F}" type="datetime1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AC8104B-1691-4B8B-AF52-482FD46A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2032644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883427E-6833-F3D5-C357-1422C6A0E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03" y="0"/>
            <a:ext cx="9697986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91E358D-4C0E-5238-CFD6-AF7EAA28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703" y="5187408"/>
            <a:ext cx="8303688" cy="1670592"/>
          </a:xfrm>
        </p:spPr>
        <p:txBody>
          <a:bodyPr>
            <a:normAutofit fontScale="90000"/>
          </a:bodyPr>
          <a:lstStyle/>
          <a:p>
            <a:pPr algn="l"/>
            <a:r>
              <a:rPr lang="fr-FR" sz="2800" cap="none" dirty="0">
                <a:solidFill>
                  <a:schemeClr val="bg2">
                    <a:lumMod val="75000"/>
                  </a:schemeClr>
                </a:solidFill>
              </a:rPr>
              <a:t>4 retenues et 3 usines pour produire près 8 Mm3 d’eau potable</a:t>
            </a:r>
            <a:br>
              <a:rPr lang="fr-FR" sz="2800" cap="none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fr-FR" sz="2800" cap="none" dirty="0">
                <a:solidFill>
                  <a:schemeClr val="bg2">
                    <a:lumMod val="75000"/>
                  </a:schemeClr>
                </a:solidFill>
              </a:rPr>
              <a:t>1 Mm3 d’eau potable importé des Côtes d’Armor</a:t>
            </a:r>
            <a:br>
              <a:rPr lang="fr-FR" sz="2800" cap="none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fr-FR" sz="2800" cap="none" dirty="0">
                <a:solidFill>
                  <a:schemeClr val="bg2">
                    <a:lumMod val="75000"/>
                  </a:schemeClr>
                </a:solidFill>
              </a:rPr>
              <a:t>42 communes desservies et 160 000 habitants</a:t>
            </a:r>
            <a:br>
              <a:rPr lang="fr-FR" sz="2800" cap="none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fr-FR" sz="2800" cap="none" dirty="0">
                <a:solidFill>
                  <a:schemeClr val="bg2">
                    <a:lumMod val="75000"/>
                  </a:schemeClr>
                </a:solidFill>
              </a:rPr>
              <a:t>150 km² d’aire d’alimentation de captage</a:t>
            </a:r>
          </a:p>
        </p:txBody>
      </p:sp>
    </p:spTree>
    <p:extLst>
      <p:ext uri="{BB962C8B-B14F-4D97-AF65-F5344CB8AC3E}">
        <p14:creationId xmlns:p14="http://schemas.microsoft.com/office/powerpoint/2010/main" val="3308989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B71EA1-E2BB-2BD2-17EB-68B83C6AB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11" y="333347"/>
            <a:ext cx="10122945" cy="1596177"/>
          </a:xfrm>
        </p:spPr>
        <p:txBody>
          <a:bodyPr/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Enjeux et actions sur les Aires d’alimentation des captages</a:t>
            </a:r>
            <a:endParaRPr lang="fr-FR" cap="none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43C62D-163B-9183-B9F2-75DDB8113348}"/>
              </a:ext>
            </a:extLst>
          </p:cNvPr>
          <p:cNvSpPr txBox="1"/>
          <p:nvPr/>
        </p:nvSpPr>
        <p:spPr>
          <a:xfrm>
            <a:off x="381226" y="1807830"/>
            <a:ext cx="549661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 retenues et 3 captages prioritaires pour l’enjeu pesticides 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Des molécules de désherbants en grande majorité, dont les métabolites persistent dans l’eau potable 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Un enjeu renforcé par le risque de raréfaction de la ressource dans les années à venir 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Plans d’action de protection de la ressource en eau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Des actions agricoles et non agricoles sont engagées, pour un montant annuel de 400 000 € 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0" algn="l"/>
              </a:tabLst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Des projets structurants et innovants développés en partenariat avec l’AELB, le Département 35 et le SBCDol : 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les Paiements pour Services Environnementaux (PSE),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5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la politique d’acquisition de parcelles sensibles, les Aménagements Foncier Agricole et Forestier (AFAFE).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" name="Image 6" descr="Une image contenant plein air, arbre, eau, ciel&#10;&#10;Description générée automatiquement">
            <a:extLst>
              <a:ext uri="{FF2B5EF4-FFF2-40B4-BE49-F238E27FC236}">
                <a16:creationId xmlns:a16="http://schemas.microsoft.com/office/drawing/2014/main" id="{EF044275-2CCC-4683-5241-DC11CF0D8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398" y="2150466"/>
            <a:ext cx="2880000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 descr="Une image contenant plein air, arbre, ciel, sol&#10;&#10;Description générée automatiquement">
            <a:extLst>
              <a:ext uri="{FF2B5EF4-FFF2-40B4-BE49-F238E27FC236}">
                <a16:creationId xmlns:a16="http://schemas.microsoft.com/office/drawing/2014/main" id="{AD4AA4DC-C055-D801-3A3E-A18D7FCF6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50466"/>
            <a:ext cx="2880000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 descr="Une image contenant plein air, arbre, eau, banque&#10;&#10;Description générée automatiquement">
            <a:extLst>
              <a:ext uri="{FF2B5EF4-FFF2-40B4-BE49-F238E27FC236}">
                <a16:creationId xmlns:a16="http://schemas.microsoft.com/office/drawing/2014/main" id="{2E13F9AE-52C9-6FB9-A9CD-371B06601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397" y="3991408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 descr="Une image contenant plein air, herbe, ciel, scène&#10;&#10;Le contenu généré par l’IA peut être incorrect.">
            <a:extLst>
              <a:ext uri="{FF2B5EF4-FFF2-40B4-BE49-F238E27FC236}">
                <a16:creationId xmlns:a16="http://schemas.microsoft.com/office/drawing/2014/main" id="{B78D0F2B-930C-F7E1-7B22-20EC4D1B7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118" y="3991408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4323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691FDF-FCFD-F4E7-EE96-CD3D1D4F5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50" y="339736"/>
            <a:ext cx="10364451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chronologie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B244B1-A20F-1745-0EC6-C07191858A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1902" y="1935913"/>
            <a:ext cx="10363826" cy="4287520"/>
          </a:xfrm>
          <a:noFill/>
        </p:spPr>
        <p:txBody>
          <a:bodyPr wrap="square" rtlCol="0">
            <a:spAutoFit/>
          </a:bodyPr>
          <a:lstStyle/>
          <a:p>
            <a:pPr marL="0" defTabSz="457200"/>
            <a:r>
              <a:rPr lang="fr-FR" b="1" cap="none" dirty="0">
                <a:solidFill>
                  <a:schemeClr val="bg2">
                    <a:lumMod val="75000"/>
                  </a:schemeClr>
                </a:solidFill>
              </a:rPr>
              <a:t>2016 </a:t>
            </a:r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– Délimitation des AAC et Diagnostic des pressions agricoles et non agricoles</a:t>
            </a:r>
          </a:p>
          <a:p>
            <a:pPr marL="0" defTabSz="457200"/>
            <a:r>
              <a:rPr lang="fr-FR" b="1" cap="none" dirty="0">
                <a:solidFill>
                  <a:schemeClr val="bg2">
                    <a:lumMod val="75000"/>
                  </a:schemeClr>
                </a:solidFill>
              </a:rPr>
              <a:t>2017 </a:t>
            </a:r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– Définition du plan d’action et du projet MAEC</a:t>
            </a:r>
          </a:p>
          <a:p>
            <a:pPr marL="0" defTabSz="457200"/>
            <a:r>
              <a:rPr lang="fr-FR" b="1" cap="none" dirty="0">
                <a:solidFill>
                  <a:schemeClr val="bg2">
                    <a:lumMod val="75000"/>
                  </a:schemeClr>
                </a:solidFill>
              </a:rPr>
              <a:t>2018</a:t>
            </a:r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 – Mise en œuvre des mesures du plan d’action</a:t>
            </a:r>
          </a:p>
          <a:p>
            <a:pPr marL="0" defTabSz="457200"/>
            <a:r>
              <a:rPr lang="fr-FR" b="1" cap="none" dirty="0">
                <a:solidFill>
                  <a:schemeClr val="bg2">
                    <a:lumMod val="75000"/>
                  </a:schemeClr>
                </a:solidFill>
              </a:rPr>
              <a:t>2019</a:t>
            </a:r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 – Signature du contrat territorial de bassin versant pour 6 ans</a:t>
            </a:r>
          </a:p>
          <a:p>
            <a:pPr marL="0" defTabSz="457200"/>
            <a:r>
              <a:rPr lang="fr-FR" b="1" cap="none" dirty="0">
                <a:solidFill>
                  <a:schemeClr val="bg2">
                    <a:lumMod val="75000"/>
                  </a:schemeClr>
                </a:solidFill>
              </a:rPr>
              <a:t>2020</a:t>
            </a:r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 – Engagement des projets d’Aménagements Fonciers Agricoles Forestiers Environnementaux</a:t>
            </a:r>
          </a:p>
          <a:p>
            <a:pPr marL="0" defTabSz="457200"/>
            <a:r>
              <a:rPr lang="fr-FR" b="1" cap="none" dirty="0">
                <a:solidFill>
                  <a:schemeClr val="bg2">
                    <a:lumMod val="75000"/>
                  </a:schemeClr>
                </a:solidFill>
              </a:rPr>
              <a:t>2021</a:t>
            </a:r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 – Définition et mise en œuvre de la stratégie foncière</a:t>
            </a:r>
          </a:p>
          <a:p>
            <a:pPr marL="0" defTabSz="457200"/>
            <a:r>
              <a:rPr lang="fr-FR" b="1" cap="none" dirty="0">
                <a:solidFill>
                  <a:schemeClr val="bg2">
                    <a:lumMod val="75000"/>
                  </a:schemeClr>
                </a:solidFill>
              </a:rPr>
              <a:t>2022</a:t>
            </a:r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 – Engagement du projet de Paiements pour Services Environnementaux</a:t>
            </a:r>
          </a:p>
          <a:p>
            <a:pPr marL="0" defTabSz="457200"/>
            <a:r>
              <a:rPr lang="fr-FR" b="1" cap="none" dirty="0">
                <a:solidFill>
                  <a:schemeClr val="bg2">
                    <a:lumMod val="75000"/>
                  </a:schemeClr>
                </a:solidFill>
              </a:rPr>
              <a:t>2024</a:t>
            </a:r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 – Lauréat de l’Appel A Initiatives « Expérimenter les solutions fondées sur la nature de rétention et d’infiltration des eaux ». </a:t>
            </a:r>
          </a:p>
        </p:txBody>
      </p:sp>
    </p:spTree>
    <p:extLst>
      <p:ext uri="{BB962C8B-B14F-4D97-AF65-F5344CB8AC3E}">
        <p14:creationId xmlns:p14="http://schemas.microsoft.com/office/powerpoint/2010/main" val="3495399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90944-2508-FB53-A75A-730069A85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209944-5F77-C135-D02B-38012B0B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50" y="275835"/>
            <a:ext cx="10364451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OBJECTIFS généraux du plan d’action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B9E6A3-2B55-0597-8604-2B7D047A3E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1728749"/>
            <a:ext cx="10363826" cy="46537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cap="none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Mise en place d’une mesure curative (aménagement et/ou MAEC - PSE) sur toutes les parcelles sur lesquelles une solution existe pour réduire le risque de transfert,</a:t>
            </a:r>
          </a:p>
          <a:p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Réduction de 25% de l’IFT herbicides et hors herbicides,</a:t>
            </a:r>
          </a:p>
          <a:p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100% des exploitations agricoles rencontrées.</a:t>
            </a:r>
            <a:endParaRPr lang="fr-FR" sz="2000" cap="none" dirty="0">
              <a:solidFill>
                <a:schemeClr val="bg2">
                  <a:lumMod val="75000"/>
                </a:schemeClr>
              </a:solidFill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822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A618298-F94E-413E-9696-4C0CE287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788" y="470647"/>
            <a:ext cx="10157012" cy="1220041"/>
          </a:xfrm>
        </p:spPr>
        <p:txBody>
          <a:bodyPr/>
          <a:lstStyle/>
          <a:p>
            <a:r>
              <a:rPr lang="fr-FR" b="1" dirty="0"/>
              <a:t>Sommaire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BA97370E-509B-4607-A293-EBBA19477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I- Historique de la protection des captages</a:t>
            </a:r>
          </a:p>
          <a:p>
            <a:pPr marL="0" indent="0">
              <a:buNone/>
            </a:pPr>
            <a:r>
              <a:rPr lang="fr-FR" dirty="0"/>
              <a:t>II-Des éléments de définition : captages prioritaires, captages sensibles du SDAGE, points de prélèvement sensible</a:t>
            </a:r>
          </a:p>
          <a:p>
            <a:pPr marL="0" indent="0">
              <a:buNone/>
            </a:pPr>
            <a:r>
              <a:rPr lang="fr-FR" dirty="0"/>
              <a:t>III-Distinction PPC et AAC</a:t>
            </a:r>
          </a:p>
          <a:p>
            <a:pPr marL="0" indent="0">
              <a:buNone/>
            </a:pPr>
            <a:r>
              <a:rPr lang="fr-FR" dirty="0"/>
              <a:t>IV- La démarche de protection des captages prioritaires</a:t>
            </a:r>
          </a:p>
          <a:p>
            <a:pPr marL="0" indent="0">
              <a:buNone/>
            </a:pPr>
            <a:r>
              <a:rPr lang="fr-FR" dirty="0"/>
              <a:t>V- Un exemple de démarche portée par Eau du Pays de St Malo</a:t>
            </a:r>
          </a:p>
          <a:p>
            <a:pPr marL="0" indent="0">
              <a:buNone/>
            </a:pPr>
            <a:r>
              <a:rPr lang="fr-FR" dirty="0"/>
              <a:t>VI- Les outils et temps forts des animateurs de captage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987E2-6872-4BC1-BDA4-B9D97261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FE32D-64C4-4CDB-B694-AE512D77B460}" type="datetime1">
              <a:rPr lang="fr-FR" smtClean="0"/>
              <a:t>17/12/2025</a:t>
            </a:fld>
            <a:endParaRPr lang="fr-FR"/>
          </a:p>
        </p:txBody>
      </p:sp>
      <p:pic>
        <p:nvPicPr>
          <p:cNvPr id="6" name="Image 275">
            <a:extLst>
              <a:ext uri="{FF2B5EF4-FFF2-40B4-BE49-F238E27FC236}">
                <a16:creationId xmlns:a16="http://schemas.microsoft.com/office/drawing/2014/main" id="{0B514A01-7A98-4242-B437-126A8AB57E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80" y="39600"/>
            <a:ext cx="1023120" cy="892800"/>
          </a:xfrm>
          <a:prstGeom prst="rect">
            <a:avLst/>
          </a:prstGeom>
          <a:ln w="0">
            <a:noFill/>
          </a:ln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D5A06B7-B563-4931-A48E-D574FCF2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4066672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A5EF99-09FC-CE74-C8AE-B8D227FEF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50" y="275835"/>
            <a:ext cx="10364451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AXES du plan d’action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0694E83-684A-E5C3-1EC8-842536337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465903"/>
              </p:ext>
            </p:extLst>
          </p:nvPr>
        </p:nvGraphicFramePr>
        <p:xfrm>
          <a:off x="558795" y="1679701"/>
          <a:ext cx="11161137" cy="499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043">
                  <a:extLst>
                    <a:ext uri="{9D8B030D-6E8A-4147-A177-3AD203B41FA5}">
                      <a16:colId xmlns:a16="http://schemas.microsoft.com/office/drawing/2014/main" val="1077245287"/>
                    </a:ext>
                  </a:extLst>
                </a:gridCol>
                <a:gridCol w="3100039">
                  <a:extLst>
                    <a:ext uri="{9D8B030D-6E8A-4147-A177-3AD203B41FA5}">
                      <a16:colId xmlns:a16="http://schemas.microsoft.com/office/drawing/2014/main" val="3865360674"/>
                    </a:ext>
                  </a:extLst>
                </a:gridCol>
                <a:gridCol w="2754352">
                  <a:extLst>
                    <a:ext uri="{9D8B030D-6E8A-4147-A177-3AD203B41FA5}">
                      <a16:colId xmlns:a16="http://schemas.microsoft.com/office/drawing/2014/main" val="3346124589"/>
                    </a:ext>
                  </a:extLst>
                </a:gridCol>
                <a:gridCol w="2219092">
                  <a:extLst>
                    <a:ext uri="{9D8B030D-6E8A-4147-A177-3AD203B41FA5}">
                      <a16:colId xmlns:a16="http://schemas.microsoft.com/office/drawing/2014/main" val="940517588"/>
                    </a:ext>
                  </a:extLst>
                </a:gridCol>
                <a:gridCol w="1314611">
                  <a:extLst>
                    <a:ext uri="{9D8B030D-6E8A-4147-A177-3AD203B41FA5}">
                      <a16:colId xmlns:a16="http://schemas.microsoft.com/office/drawing/2014/main" val="3391409050"/>
                    </a:ext>
                  </a:extLst>
                </a:gridCol>
              </a:tblGrid>
              <a:tr h="8525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Actions individuelles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Actions collectives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Actions foncières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Outils financiers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869866"/>
                  </a:ext>
                </a:extLst>
              </a:tr>
              <a:tr h="6194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1" kern="1200" cap="none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Diagnostics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DPR2</a:t>
                      </a:r>
                    </a:p>
                    <a:p>
                      <a:r>
                        <a:rPr lang="fr-FR" dirty="0"/>
                        <a:t>Diagnostics MAEC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r-FR" dirty="0"/>
                        <a:t>Étude d’aménagement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747146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r>
                        <a:rPr lang="fr-FR" sz="1800" b="1" cap="non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Réduction des usages de pesticides 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Désherbage mécanique</a:t>
                      </a:r>
                    </a:p>
                    <a:p>
                      <a:r>
                        <a:rPr lang="fr-FR" dirty="0"/>
                        <a:t>Rotations culturales</a:t>
                      </a:r>
                    </a:p>
                    <a:p>
                      <a:r>
                        <a:rPr lang="fr-FR" dirty="0"/>
                        <a:t>Conseil acquisition de matériel</a:t>
                      </a:r>
                    </a:p>
                    <a:p>
                      <a:r>
                        <a:rPr lang="fr-FR" dirty="0"/>
                        <a:t>Conseil réduction pesticides</a:t>
                      </a:r>
                    </a:p>
                    <a:p>
                      <a:r>
                        <a:rPr lang="fr-FR" dirty="0"/>
                        <a:t>Développement de la filière blé noir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Gestion de prairies, fourrages, méteils</a:t>
                      </a:r>
                    </a:p>
                    <a:p>
                      <a:r>
                        <a:rPr lang="fr-FR" dirty="0"/>
                        <a:t>Groupe DEPHY TCS </a:t>
                      </a:r>
                    </a:p>
                    <a:p>
                      <a:r>
                        <a:rPr lang="fr-FR" dirty="0"/>
                        <a:t>Démonstrations désherbage alternatif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fr-FR" dirty="0"/>
                        <a:t>Echanges parcellaires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è"/>
                      </a:pPr>
                      <a:r>
                        <a:rPr lang="fr-FR" u="sng" dirty="0"/>
                        <a:t>AFAFE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fr-FR" u="sng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fr-FR" u="sng" dirty="0"/>
                        <a:t>Acquisitions de parcelles sensibles</a:t>
                      </a:r>
                      <a:endParaRPr lang="fr-FR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fr-FR" dirty="0"/>
                        <a:t>MAEC</a:t>
                      </a:r>
                    </a:p>
                    <a:p>
                      <a:r>
                        <a:rPr lang="fr-FR" u="sng" dirty="0"/>
                        <a:t>PSE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6403294"/>
                  </a:ext>
                </a:extLst>
              </a:tr>
              <a:tr h="4939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cap="non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Réduction des transferts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Remise et/ou maintien en herbe</a:t>
                      </a:r>
                    </a:p>
                    <a:p>
                      <a:r>
                        <a:rPr lang="fr-FR" u="sng" dirty="0"/>
                        <a:t>Solutions fondées sur la nature (SFN)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Couverts végétaux précoces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928797"/>
                  </a:ext>
                </a:extLst>
              </a:tr>
              <a:tr h="852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cap="non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Information et sensibilisation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accent3"/>
                          </a:solidFill>
                        </a:rPr>
                        <a:t>Sensibilisation des scolaires et du grand public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fr-FR" dirty="0"/>
                        <a:t>Bulletin d’information semestriel qualité de l’eau et annuel AFAFE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1533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578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941D1B1-CEA1-0CA6-DD1A-BED756962BE7}"/>
              </a:ext>
            </a:extLst>
          </p:cNvPr>
          <p:cNvSpPr txBox="1">
            <a:spLocks/>
          </p:cNvSpPr>
          <p:nvPr/>
        </p:nvSpPr>
        <p:spPr>
          <a:xfrm>
            <a:off x="297963" y="1652336"/>
            <a:ext cx="5231467" cy="48581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Deux projets construits sur mesure avec les agriculteurs, après une concertation sur le terrain et financés par l’AELB :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2022-2026, captage de Beaufort :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36 exploitations engagées : bon taux d’engagement (45% des exploitations éligibles), représentant 70% de la SAU,</a:t>
            </a:r>
          </a:p>
          <a:p>
            <a:pPr marL="228600" marR="0" lvl="0" indent="-2286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 montant de plus de 925 000 € sur 5 ans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2026-2030, captage de Bois-Joli :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25 exploitations engagées sur près de 50% de la SAU,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 montant de près de 560 000 € sur 5 ans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B898D2E-8941-C8FC-F095-B4351AD9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31" y="347516"/>
            <a:ext cx="10607040" cy="1081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Paiements pour Services Environnementaux (PSE)</a:t>
            </a:r>
            <a:endParaRPr lang="fr-FR" cap="none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176F8E11-3B58-07D7-EC4D-E1A4660E4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1" t="13980" r="14022" b="7120"/>
          <a:stretch/>
        </p:blipFill>
        <p:spPr bwMode="auto">
          <a:xfrm>
            <a:off x="5696119" y="1652338"/>
            <a:ext cx="6357733" cy="4726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7792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AF99EA3-2687-5C90-1B65-42CDC4BA4ADC}"/>
              </a:ext>
            </a:extLst>
          </p:cNvPr>
          <p:cNvGraphicFramePr>
            <a:graphicFrameLocks noGrp="1"/>
          </p:cNvGraphicFramePr>
          <p:nvPr/>
        </p:nvGraphicFramePr>
        <p:xfrm>
          <a:off x="419548" y="1847760"/>
          <a:ext cx="8424000" cy="3744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5944">
                  <a:extLst>
                    <a:ext uri="{9D8B030D-6E8A-4147-A177-3AD203B41FA5}">
                      <a16:colId xmlns:a16="http://schemas.microsoft.com/office/drawing/2014/main" val="4119289369"/>
                    </a:ext>
                  </a:extLst>
                </a:gridCol>
                <a:gridCol w="4188056">
                  <a:extLst>
                    <a:ext uri="{9D8B030D-6E8A-4147-A177-3AD203B41FA5}">
                      <a16:colId xmlns:a16="http://schemas.microsoft.com/office/drawing/2014/main" val="2879490653"/>
                    </a:ext>
                  </a:extLst>
                </a:gridCol>
              </a:tblGrid>
              <a:tr h="379074">
                <a:tc>
                  <a:txBody>
                    <a:bodyPr/>
                    <a:lstStyle/>
                    <a:p>
                      <a:pPr algn="ctr"/>
                      <a:r>
                        <a:rPr lang="fr-FR" sz="1600" b="1" u="none" dirty="0">
                          <a:solidFill>
                            <a:schemeClr val="bg1"/>
                          </a:solidFill>
                        </a:rPr>
                        <a:t>Captage de Beaufort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u="none" dirty="0">
                          <a:solidFill>
                            <a:schemeClr val="bg1"/>
                          </a:solidFill>
                        </a:rPr>
                        <a:t>Captage de Bois-Joli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38052"/>
                  </a:ext>
                </a:extLst>
              </a:tr>
              <a:tr h="841232">
                <a:tc>
                  <a:txBody>
                    <a:bodyPr/>
                    <a:lstStyle/>
                    <a:p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Maïs désherbé avec au moins 1 passage mécanique, 3 niveaux jusqu’au tout mécanique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chemeClr val="tx1"/>
                          </a:solidFill>
                        </a:rPr>
                        <a:t>Réduction d’usage des pesticides selon 4 niveaux jusqu’au zéro pesticide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2503317"/>
                  </a:ext>
                </a:extLst>
              </a:tr>
              <a:tr h="841232">
                <a:tc>
                  <a:txBody>
                    <a:bodyPr/>
                    <a:lstStyle/>
                    <a:p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Bandes enherbées non réglementaires de 5, 10 ou 20 m le long des fossés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Bandes enherbées non réglementaires de 5, 10 ou 20 m le long des fossés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4122117"/>
                  </a:ext>
                </a:extLst>
              </a:tr>
              <a:tr h="841232">
                <a:tc>
                  <a:txBody>
                    <a:bodyPr/>
                    <a:lstStyle/>
                    <a:p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Maintien en herbe ou remise en herbe de parcelles à risque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Maintien en herbe ou remise en herbe de parcelles à risque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026512"/>
                  </a:ext>
                </a:extLst>
              </a:tr>
              <a:tr h="8412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Allongement des rotations culturales avec de l’herbe pendant 3 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Entretien durable des haies, selon le Label Haie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6892778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F48FFE62-7D0F-9828-0DBB-FF0AFA76A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65" y="1699327"/>
            <a:ext cx="2520000" cy="2020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 descr="Une image contenant ciel, extérieur, terrain, plage&#10;&#10;Description générée automatiquement">
            <a:extLst>
              <a:ext uri="{FF2B5EF4-FFF2-40B4-BE49-F238E27FC236}">
                <a16:creationId xmlns:a16="http://schemas.microsoft.com/office/drawing/2014/main" id="{AE034375-33DB-3934-FC95-E5E0A1557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742" y="3990484"/>
            <a:ext cx="1892647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19E2744-9C3C-4704-6FD3-CC4A9A8F8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31" y="347516"/>
            <a:ext cx="10607040" cy="1081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Paiements pour Services Environnementaux (PSE)</a:t>
            </a:r>
            <a:br>
              <a:rPr lang="fr-FR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Mesures proposées</a:t>
            </a:r>
          </a:p>
        </p:txBody>
      </p:sp>
    </p:spTree>
    <p:extLst>
      <p:ext uri="{BB962C8B-B14F-4D97-AF65-F5344CB8AC3E}">
        <p14:creationId xmlns:p14="http://schemas.microsoft.com/office/powerpoint/2010/main" val="2630008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4BBEB33-8D7A-76EF-C61E-049361833E37}"/>
              </a:ext>
            </a:extLst>
          </p:cNvPr>
          <p:cNvSpPr txBox="1"/>
          <p:nvPr/>
        </p:nvSpPr>
        <p:spPr>
          <a:xfrm>
            <a:off x="518475" y="1583121"/>
            <a:ext cx="7259304" cy="42737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La stratégie adoptée la suivante :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274FA4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Enveloppe annuelle moyenne de 12 ha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274FA4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Budget prévisionnel de 100 000 € / an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274FA4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Prix des parcelles fixés par la Safer + prime de réutilisation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si les terres sont inoccupées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Financement Agence de l’Eau Loire Bretagne : 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70 % sur la base d’un plafond de 8 000 € / ha, incluant les frais de notaire, SAFER et de bornage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Signature d’une convention avec la SAFER Bretagne en juillet 2022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Parcelles prioritaires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 les zones humides recensées ou potentielles, ou à risque fort dans les Diagnostics de Parcelles à Risque</a:t>
            </a:r>
          </a:p>
        </p:txBody>
      </p:sp>
      <p:pic>
        <p:nvPicPr>
          <p:cNvPr id="3" name="Image 2" descr="Une image contenant plein air, nature, végétation, plante&#10;&#10;Le contenu généré par l’IA peut être incorrect.">
            <a:extLst>
              <a:ext uri="{FF2B5EF4-FFF2-40B4-BE49-F238E27FC236}">
                <a16:creationId xmlns:a16="http://schemas.microsoft.com/office/drawing/2014/main" id="{49DACB4D-BE5D-4372-FF7B-1F05DB1DB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15057" y="1500187"/>
            <a:ext cx="6858000" cy="385762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1C5DDEB-B101-9859-2D79-C142CB9BF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30" y="326001"/>
            <a:ext cx="8763625" cy="1081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Acquisitions de parcelles sensibles</a:t>
            </a:r>
          </a:p>
        </p:txBody>
      </p:sp>
    </p:spTree>
    <p:extLst>
      <p:ext uri="{BB962C8B-B14F-4D97-AF65-F5344CB8AC3E}">
        <p14:creationId xmlns:p14="http://schemas.microsoft.com/office/powerpoint/2010/main" val="1411808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rte, texte, atlas, art&#10;&#10;Description générée automatiquement">
            <a:extLst>
              <a:ext uri="{FF2B5EF4-FFF2-40B4-BE49-F238E27FC236}">
                <a16:creationId xmlns:a16="http://schemas.microsoft.com/office/drawing/2014/main" id="{0F744F14-E963-A65A-EB99-891FD27BD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6688"/>
          <a:stretch/>
        </p:blipFill>
        <p:spPr>
          <a:xfrm>
            <a:off x="126639" y="69815"/>
            <a:ext cx="11223233" cy="6675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CA41CB31-B652-29E9-AC7A-A98EE62B35B5}"/>
              </a:ext>
            </a:extLst>
          </p:cNvPr>
          <p:cNvGrpSpPr/>
          <p:nvPr/>
        </p:nvGrpSpPr>
        <p:grpSpPr>
          <a:xfrm>
            <a:off x="5331400" y="5162793"/>
            <a:ext cx="2736304" cy="1259248"/>
            <a:chOff x="3792509" y="3284984"/>
            <a:chExt cx="2736304" cy="125924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97BB48B9-9839-2B79-6B15-000BB2C42CB9}"/>
                </a:ext>
              </a:extLst>
            </p:cNvPr>
            <p:cNvGrpSpPr/>
            <p:nvPr/>
          </p:nvGrpSpPr>
          <p:grpSpPr>
            <a:xfrm>
              <a:off x="3792509" y="3284984"/>
              <a:ext cx="2736304" cy="1259248"/>
              <a:chOff x="4139952" y="4653136"/>
              <a:chExt cx="2736304" cy="125924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D686866-F3CE-2107-4698-8D61E8202E0D}"/>
                  </a:ext>
                </a:extLst>
              </p:cNvPr>
              <p:cNvSpPr/>
              <p:nvPr/>
            </p:nvSpPr>
            <p:spPr>
              <a:xfrm>
                <a:off x="4139952" y="4653136"/>
                <a:ext cx="2736304" cy="1224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AABE7F2-BFE4-01BA-6D92-0741A9F61FE3}"/>
                  </a:ext>
                </a:extLst>
              </p:cNvPr>
              <p:cNvSpPr/>
              <p:nvPr/>
            </p:nvSpPr>
            <p:spPr>
              <a:xfrm>
                <a:off x="4283968" y="4725144"/>
                <a:ext cx="288032" cy="216024"/>
              </a:xfrm>
              <a:prstGeom prst="rect">
                <a:avLst/>
              </a:prstGeom>
              <a:solidFill>
                <a:srgbClr val="A2BEC8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6E6F2E6B-DFB5-9CA9-E2FF-C9A3A27F29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3968" y="5409220"/>
                <a:ext cx="288032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13A3F2CC-23E6-E2BC-19DC-1C6BDB37AF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3968" y="5561620"/>
                <a:ext cx="288032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9B420279-FAFF-4230-F606-399D0D4435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3968" y="5733256"/>
                <a:ext cx="28803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238EC6C-4891-A693-A74A-C718252BA7E2}"/>
                  </a:ext>
                </a:extLst>
              </p:cNvPr>
              <p:cNvSpPr txBox="1"/>
              <p:nvPr/>
            </p:nvSpPr>
            <p:spPr>
              <a:xfrm>
                <a:off x="4716016" y="4725144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Parcelles acquises en déc. 2022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36B2885-4072-99CA-2549-7636409C319B}"/>
                  </a:ext>
                </a:extLst>
              </p:cNvPr>
              <p:cNvSpPr txBox="1"/>
              <p:nvPr/>
            </p:nvSpPr>
            <p:spPr>
              <a:xfrm>
                <a:off x="4716016" y="5001594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Parcelles acquises en avr. 2025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97AFE6C-06C2-01A3-4A9C-D7D6A1B8E860}"/>
                  </a:ext>
                </a:extLst>
              </p:cNvPr>
              <p:cNvSpPr txBox="1"/>
              <p:nvPr/>
            </p:nvSpPr>
            <p:spPr>
              <a:xfrm>
                <a:off x="4716016" y="5278043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Limite PPC sensible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9AA4D6F-6477-BC67-1C2F-2DB0C6FAE419}"/>
                  </a:ext>
                </a:extLst>
              </p:cNvPr>
              <p:cNvSpPr txBox="1"/>
              <p:nvPr/>
            </p:nvSpPr>
            <p:spPr>
              <a:xfrm>
                <a:off x="4716016" y="5454475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Limite PPC complémentaire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86AFE09-C6EA-86C8-92AD-B29534DEEA2D}"/>
                  </a:ext>
                </a:extLst>
              </p:cNvPr>
              <p:cNvSpPr txBox="1"/>
              <p:nvPr/>
            </p:nvSpPr>
            <p:spPr>
              <a:xfrm>
                <a:off x="4716016" y="5635385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Limite bassin versant 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D958A2-928F-7C6C-3744-3F587B8B2C35}"/>
                </a:ext>
              </a:extLst>
            </p:cNvPr>
            <p:cNvSpPr/>
            <p:nvPr/>
          </p:nvSpPr>
          <p:spPr>
            <a:xfrm>
              <a:off x="3927901" y="3656440"/>
              <a:ext cx="288032" cy="216024"/>
            </a:xfrm>
            <a:prstGeom prst="rect">
              <a:avLst/>
            </a:prstGeom>
            <a:solidFill>
              <a:srgbClr val="DCA4D1"/>
            </a:solidFill>
            <a:ln w="28575">
              <a:solidFill>
                <a:srgbClr val="ED13D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29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rte, texte, atlas, art&#10;&#10;Description générée automatiquement">
            <a:extLst>
              <a:ext uri="{FF2B5EF4-FFF2-40B4-BE49-F238E27FC236}">
                <a16:creationId xmlns:a16="http://schemas.microsoft.com/office/drawing/2014/main" id="{0F744F14-E963-A65A-EB99-891FD27BD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6688"/>
          <a:stretch/>
        </p:blipFill>
        <p:spPr>
          <a:xfrm>
            <a:off x="126639" y="69815"/>
            <a:ext cx="11223233" cy="6675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CA41CB31-B652-29E9-AC7A-A98EE62B35B5}"/>
              </a:ext>
            </a:extLst>
          </p:cNvPr>
          <p:cNvGrpSpPr/>
          <p:nvPr/>
        </p:nvGrpSpPr>
        <p:grpSpPr>
          <a:xfrm>
            <a:off x="5331400" y="4752897"/>
            <a:ext cx="2736304" cy="1723581"/>
            <a:chOff x="3792509" y="2820651"/>
            <a:chExt cx="2736304" cy="1723581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97BB48B9-9839-2B79-6B15-000BB2C42CB9}"/>
                </a:ext>
              </a:extLst>
            </p:cNvPr>
            <p:cNvGrpSpPr/>
            <p:nvPr/>
          </p:nvGrpSpPr>
          <p:grpSpPr>
            <a:xfrm>
              <a:off x="3792509" y="2820651"/>
              <a:ext cx="2736304" cy="1723581"/>
              <a:chOff x="4139952" y="4188803"/>
              <a:chExt cx="2736304" cy="172358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D686866-F3CE-2107-4698-8D61E8202E0D}"/>
                  </a:ext>
                </a:extLst>
              </p:cNvPr>
              <p:cNvSpPr/>
              <p:nvPr/>
            </p:nvSpPr>
            <p:spPr>
              <a:xfrm>
                <a:off x="4139952" y="4188803"/>
                <a:ext cx="2736304" cy="168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AABE7F2-BFE4-01BA-6D92-0741A9F61FE3}"/>
                  </a:ext>
                </a:extLst>
              </p:cNvPr>
              <p:cNvSpPr/>
              <p:nvPr/>
            </p:nvSpPr>
            <p:spPr>
              <a:xfrm>
                <a:off x="4283968" y="4338841"/>
                <a:ext cx="288032" cy="216024"/>
              </a:xfrm>
              <a:prstGeom prst="rect">
                <a:avLst/>
              </a:prstGeom>
              <a:solidFill>
                <a:srgbClr val="A2BEC8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6E6F2E6B-DFB5-9CA9-E2FF-C9A3A27F29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3968" y="5360580"/>
                <a:ext cx="288032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13A3F2CC-23E6-E2BC-19DC-1C6BDB37AF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3968" y="5532436"/>
                <a:ext cx="288032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9B420279-FAFF-4230-F606-399D0D4435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3968" y="5733256"/>
                <a:ext cx="28803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238EC6C-4891-A693-A74A-C718252BA7E2}"/>
                  </a:ext>
                </a:extLst>
              </p:cNvPr>
              <p:cNvSpPr txBox="1"/>
              <p:nvPr/>
            </p:nvSpPr>
            <p:spPr>
              <a:xfrm>
                <a:off x="4716016" y="4338841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Parcelles acquises en déc. 2022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36B2885-4072-99CA-2549-7636409C319B}"/>
                  </a:ext>
                </a:extLst>
              </p:cNvPr>
              <p:cNvSpPr txBox="1"/>
              <p:nvPr/>
            </p:nvSpPr>
            <p:spPr>
              <a:xfrm>
                <a:off x="4716016" y="4615291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Parcelles acquises en avr. 2025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97AFE6C-06C2-01A3-4A9C-D7D6A1B8E860}"/>
                  </a:ext>
                </a:extLst>
              </p:cNvPr>
              <p:cNvSpPr txBox="1"/>
              <p:nvPr/>
            </p:nvSpPr>
            <p:spPr>
              <a:xfrm>
                <a:off x="4716016" y="5229403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Limite PPC sensible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9AA4D6F-6477-BC67-1C2F-2DB0C6FAE419}"/>
                  </a:ext>
                </a:extLst>
              </p:cNvPr>
              <p:cNvSpPr txBox="1"/>
              <p:nvPr/>
            </p:nvSpPr>
            <p:spPr>
              <a:xfrm>
                <a:off x="4716016" y="5425291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Limite PPC complémentaire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86AFE09-C6EA-86C8-92AD-B29534DEEA2D}"/>
                  </a:ext>
                </a:extLst>
              </p:cNvPr>
              <p:cNvSpPr txBox="1"/>
              <p:nvPr/>
            </p:nvSpPr>
            <p:spPr>
              <a:xfrm>
                <a:off x="4716016" y="5635385"/>
                <a:ext cx="2160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Limite bassin versant 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D958A2-928F-7C6C-3744-3F587B8B2C35}"/>
                </a:ext>
              </a:extLst>
            </p:cNvPr>
            <p:cNvSpPr/>
            <p:nvPr/>
          </p:nvSpPr>
          <p:spPr>
            <a:xfrm>
              <a:off x="3927901" y="3270137"/>
              <a:ext cx="288032" cy="216024"/>
            </a:xfrm>
            <a:prstGeom prst="rect">
              <a:avLst/>
            </a:prstGeom>
            <a:solidFill>
              <a:srgbClr val="DCA4D1"/>
            </a:solidFill>
            <a:ln w="28575">
              <a:solidFill>
                <a:srgbClr val="ED13D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BADB9B5E-5C90-5FB2-0118-83C4DCB548E4}"/>
              </a:ext>
            </a:extLst>
          </p:cNvPr>
          <p:cNvSpPr txBox="1"/>
          <p:nvPr/>
        </p:nvSpPr>
        <p:spPr>
          <a:xfrm>
            <a:off x="385869" y="204787"/>
            <a:ext cx="5764319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201168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274FA4"/>
              </a:buClr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Eau du Pays de Saint-Malo a répondu à l’Appel à Initiatives « Expérimenter les solutions naturelles de rétention des eaux, fondées sur la nature ». Le projet est réalisé en partenariat avec le SbcDol.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66341ED1-C89A-CB66-98DE-7235A8668208}"/>
              </a:ext>
            </a:extLst>
          </p:cNvPr>
          <p:cNvGrpSpPr/>
          <p:nvPr/>
        </p:nvGrpSpPr>
        <p:grpSpPr>
          <a:xfrm>
            <a:off x="933855" y="1613670"/>
            <a:ext cx="1546697" cy="862816"/>
            <a:chOff x="933855" y="1613670"/>
            <a:chExt cx="1546697" cy="862816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EE701FF-0A34-09E7-7652-4354B1C636A0}"/>
                </a:ext>
              </a:extLst>
            </p:cNvPr>
            <p:cNvSpPr txBox="1"/>
            <p:nvPr/>
          </p:nvSpPr>
          <p:spPr>
            <a:xfrm>
              <a:off x="982587" y="1613670"/>
              <a:ext cx="1497965" cy="523220"/>
            </a:xfrm>
            <a:prstGeom prst="rect">
              <a:avLst/>
            </a:prstGeom>
            <a:solidFill>
              <a:schemeClr val="bg2">
                <a:lumMod val="75000"/>
                <a:alpha val="70000"/>
              </a:schemeClr>
            </a:solidFill>
            <a:ln w="19050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2pPr marL="201168" lvl="1" defTabSz="914400"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defRPr sz="2000" b="1">
                  <a:solidFill>
                    <a:schemeClr val="bg2">
                      <a:lumMod val="75000"/>
                    </a:schemeClr>
                  </a:solidFill>
                </a:defRPr>
              </a:lvl2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Suppression d’un petit plan d’eau</a:t>
              </a: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F852257E-997F-78CD-75F0-1D7A7D43659C}"/>
                </a:ext>
              </a:extLst>
            </p:cNvPr>
            <p:cNvCxnSpPr/>
            <p:nvPr/>
          </p:nvCxnSpPr>
          <p:spPr>
            <a:xfrm flipH="1">
              <a:off x="933855" y="2140085"/>
              <a:ext cx="223736" cy="3364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084BF426-1792-36E0-44BC-A26F87BA0DB5}"/>
              </a:ext>
            </a:extLst>
          </p:cNvPr>
          <p:cNvSpPr txBox="1"/>
          <p:nvPr/>
        </p:nvSpPr>
        <p:spPr>
          <a:xfrm>
            <a:off x="5890216" y="5480015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Zones humides recensées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300F6D-AD10-F7D0-E0A0-7E1F8A5E273E}"/>
              </a:ext>
            </a:extLst>
          </p:cNvPr>
          <p:cNvSpPr/>
          <p:nvPr/>
        </p:nvSpPr>
        <p:spPr>
          <a:xfrm>
            <a:off x="5466792" y="5503851"/>
            <a:ext cx="288032" cy="216024"/>
          </a:xfrm>
          <a:prstGeom prst="rect">
            <a:avLst/>
          </a:prstGeom>
          <a:pattFill prst="lgConfetti">
            <a:fgClr>
              <a:schemeClr val="accent3">
                <a:lumMod val="50000"/>
              </a:schemeClr>
            </a:fgClr>
            <a:bgClr>
              <a:srgbClr val="D4DFAC"/>
            </a:bgClr>
          </a:patt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CBEBCB87-290C-B815-1C66-57134BA37ACC}"/>
              </a:ext>
            </a:extLst>
          </p:cNvPr>
          <p:cNvGrpSpPr/>
          <p:nvPr/>
        </p:nvGrpSpPr>
        <p:grpSpPr>
          <a:xfrm>
            <a:off x="7344383" y="1021404"/>
            <a:ext cx="3414408" cy="2850205"/>
            <a:chOff x="7344383" y="1021404"/>
            <a:chExt cx="3414408" cy="2850205"/>
          </a:xfrm>
        </p:grpSpPr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94C77830-A49D-D942-D2A6-1966227112A3}"/>
                </a:ext>
              </a:extLst>
            </p:cNvPr>
            <p:cNvSpPr/>
            <p:nvPr/>
          </p:nvSpPr>
          <p:spPr>
            <a:xfrm>
              <a:off x="7344383" y="1128409"/>
              <a:ext cx="583660" cy="457200"/>
            </a:xfrm>
            <a:custGeom>
              <a:avLst/>
              <a:gdLst>
                <a:gd name="connsiteX0" fmla="*/ 0 w 583660"/>
                <a:gd name="connsiteY0" fmla="*/ 136187 h 457200"/>
                <a:gd name="connsiteX1" fmla="*/ 184826 w 583660"/>
                <a:gd name="connsiteY1" fmla="*/ 107004 h 457200"/>
                <a:gd name="connsiteX2" fmla="*/ 466928 w 583660"/>
                <a:gd name="connsiteY2" fmla="*/ 29182 h 457200"/>
                <a:gd name="connsiteX3" fmla="*/ 583660 w 583660"/>
                <a:gd name="connsiteY3" fmla="*/ 0 h 457200"/>
                <a:gd name="connsiteX4" fmla="*/ 554477 w 583660"/>
                <a:gd name="connsiteY4" fmla="*/ 175097 h 457200"/>
                <a:gd name="connsiteX5" fmla="*/ 564204 w 583660"/>
                <a:gd name="connsiteY5" fmla="*/ 389106 h 457200"/>
                <a:gd name="connsiteX6" fmla="*/ 428017 w 583660"/>
                <a:gd name="connsiteY6" fmla="*/ 398834 h 457200"/>
                <a:gd name="connsiteX7" fmla="*/ 204281 w 583660"/>
                <a:gd name="connsiteY7" fmla="*/ 457200 h 457200"/>
                <a:gd name="connsiteX8" fmla="*/ 175098 w 583660"/>
                <a:gd name="connsiteY8" fmla="*/ 457200 h 457200"/>
                <a:gd name="connsiteX9" fmla="*/ 126460 w 583660"/>
                <a:gd name="connsiteY9" fmla="*/ 330740 h 457200"/>
                <a:gd name="connsiteX10" fmla="*/ 68094 w 583660"/>
                <a:gd name="connsiteY10" fmla="*/ 233463 h 457200"/>
                <a:gd name="connsiteX11" fmla="*/ 0 w 583660"/>
                <a:gd name="connsiteY11" fmla="*/ 136187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3660" h="457200">
                  <a:moveTo>
                    <a:pt x="0" y="136187"/>
                  </a:moveTo>
                  <a:lnTo>
                    <a:pt x="184826" y="107004"/>
                  </a:lnTo>
                  <a:lnTo>
                    <a:pt x="466928" y="29182"/>
                  </a:lnTo>
                  <a:lnTo>
                    <a:pt x="583660" y="0"/>
                  </a:lnTo>
                  <a:lnTo>
                    <a:pt x="554477" y="175097"/>
                  </a:lnTo>
                  <a:lnTo>
                    <a:pt x="564204" y="389106"/>
                  </a:lnTo>
                  <a:lnTo>
                    <a:pt x="428017" y="398834"/>
                  </a:lnTo>
                  <a:lnTo>
                    <a:pt x="204281" y="457200"/>
                  </a:lnTo>
                  <a:lnTo>
                    <a:pt x="175098" y="457200"/>
                  </a:lnTo>
                  <a:lnTo>
                    <a:pt x="126460" y="330740"/>
                  </a:lnTo>
                  <a:lnTo>
                    <a:pt x="68094" y="233463"/>
                  </a:lnTo>
                  <a:lnTo>
                    <a:pt x="0" y="136187"/>
                  </a:ln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Herbe </a:t>
              </a: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50AA36A-7F4D-66E2-D75D-5F8C37CB98C2}"/>
                </a:ext>
              </a:extLst>
            </p:cNvPr>
            <p:cNvSpPr/>
            <p:nvPr/>
          </p:nvSpPr>
          <p:spPr>
            <a:xfrm>
              <a:off x="7986409" y="1468877"/>
              <a:ext cx="1284051" cy="914400"/>
            </a:xfrm>
            <a:custGeom>
              <a:avLst/>
              <a:gdLst>
                <a:gd name="connsiteX0" fmla="*/ 0 w 1284051"/>
                <a:gd name="connsiteY0" fmla="*/ 48638 h 914400"/>
                <a:gd name="connsiteX1" fmla="*/ 564204 w 1284051"/>
                <a:gd name="connsiteY1" fmla="*/ 0 h 914400"/>
                <a:gd name="connsiteX2" fmla="*/ 904672 w 1284051"/>
                <a:gd name="connsiteY2" fmla="*/ 38910 h 914400"/>
                <a:gd name="connsiteX3" fmla="*/ 885217 w 1284051"/>
                <a:gd name="connsiteY3" fmla="*/ 194553 h 914400"/>
                <a:gd name="connsiteX4" fmla="*/ 1284051 w 1284051"/>
                <a:gd name="connsiteY4" fmla="*/ 214008 h 914400"/>
                <a:gd name="connsiteX5" fmla="*/ 1264595 w 1284051"/>
                <a:gd name="connsiteY5" fmla="*/ 437744 h 914400"/>
                <a:gd name="connsiteX6" fmla="*/ 1196502 w 1284051"/>
                <a:gd name="connsiteY6" fmla="*/ 437744 h 914400"/>
                <a:gd name="connsiteX7" fmla="*/ 1254868 w 1284051"/>
                <a:gd name="connsiteY7" fmla="*/ 856034 h 914400"/>
                <a:gd name="connsiteX8" fmla="*/ 972765 w 1284051"/>
                <a:gd name="connsiteY8" fmla="*/ 875489 h 914400"/>
                <a:gd name="connsiteX9" fmla="*/ 875489 w 1284051"/>
                <a:gd name="connsiteY9" fmla="*/ 865761 h 914400"/>
                <a:gd name="connsiteX10" fmla="*/ 583659 w 1284051"/>
                <a:gd name="connsiteY10" fmla="*/ 914400 h 914400"/>
                <a:gd name="connsiteX11" fmla="*/ 398834 w 1284051"/>
                <a:gd name="connsiteY11" fmla="*/ 894944 h 914400"/>
                <a:gd name="connsiteX12" fmla="*/ 505838 w 1284051"/>
                <a:gd name="connsiteY12" fmla="*/ 846306 h 914400"/>
                <a:gd name="connsiteX13" fmla="*/ 836578 w 1284051"/>
                <a:gd name="connsiteY13" fmla="*/ 768485 h 914400"/>
                <a:gd name="connsiteX14" fmla="*/ 778212 w 1284051"/>
                <a:gd name="connsiteY14" fmla="*/ 447472 h 914400"/>
                <a:gd name="connsiteX15" fmla="*/ 19455 w 1284051"/>
                <a:gd name="connsiteY15" fmla="*/ 661480 h 914400"/>
                <a:gd name="connsiteX16" fmla="*/ 9727 w 1284051"/>
                <a:gd name="connsiteY16" fmla="*/ 632297 h 914400"/>
                <a:gd name="connsiteX17" fmla="*/ 739302 w 1284051"/>
                <a:gd name="connsiteY17" fmla="*/ 428017 h 914400"/>
                <a:gd name="connsiteX18" fmla="*/ 739302 w 1284051"/>
                <a:gd name="connsiteY18" fmla="*/ 379378 h 914400"/>
                <a:gd name="connsiteX19" fmla="*/ 165370 w 1284051"/>
                <a:gd name="connsiteY19" fmla="*/ 515566 h 914400"/>
                <a:gd name="connsiteX20" fmla="*/ 0 w 1284051"/>
                <a:gd name="connsiteY20" fmla="*/ 535021 h 914400"/>
                <a:gd name="connsiteX21" fmla="*/ 9727 w 1284051"/>
                <a:gd name="connsiteY21" fmla="*/ 321012 h 914400"/>
                <a:gd name="connsiteX22" fmla="*/ 0 w 1284051"/>
                <a:gd name="connsiteY22" fmla="*/ 48638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84051" h="914400">
                  <a:moveTo>
                    <a:pt x="0" y="48638"/>
                  </a:moveTo>
                  <a:lnTo>
                    <a:pt x="564204" y="0"/>
                  </a:lnTo>
                  <a:lnTo>
                    <a:pt x="904672" y="38910"/>
                  </a:lnTo>
                  <a:lnTo>
                    <a:pt x="885217" y="194553"/>
                  </a:lnTo>
                  <a:lnTo>
                    <a:pt x="1284051" y="214008"/>
                  </a:lnTo>
                  <a:lnTo>
                    <a:pt x="1264595" y="437744"/>
                  </a:lnTo>
                  <a:lnTo>
                    <a:pt x="1196502" y="437744"/>
                  </a:lnTo>
                  <a:lnTo>
                    <a:pt x="1254868" y="856034"/>
                  </a:lnTo>
                  <a:lnTo>
                    <a:pt x="972765" y="875489"/>
                  </a:lnTo>
                  <a:lnTo>
                    <a:pt x="875489" y="865761"/>
                  </a:lnTo>
                  <a:lnTo>
                    <a:pt x="583659" y="914400"/>
                  </a:lnTo>
                  <a:lnTo>
                    <a:pt x="398834" y="894944"/>
                  </a:lnTo>
                  <a:lnTo>
                    <a:pt x="505838" y="846306"/>
                  </a:lnTo>
                  <a:lnTo>
                    <a:pt x="836578" y="768485"/>
                  </a:lnTo>
                  <a:lnTo>
                    <a:pt x="778212" y="447472"/>
                  </a:lnTo>
                  <a:lnTo>
                    <a:pt x="19455" y="661480"/>
                  </a:lnTo>
                  <a:lnTo>
                    <a:pt x="9727" y="632297"/>
                  </a:lnTo>
                  <a:lnTo>
                    <a:pt x="739302" y="428017"/>
                  </a:lnTo>
                  <a:lnTo>
                    <a:pt x="739302" y="379378"/>
                  </a:lnTo>
                  <a:lnTo>
                    <a:pt x="165370" y="515566"/>
                  </a:lnTo>
                  <a:lnTo>
                    <a:pt x="0" y="535021"/>
                  </a:lnTo>
                  <a:lnTo>
                    <a:pt x="9727" y="321012"/>
                  </a:lnTo>
                  <a:lnTo>
                    <a:pt x="0" y="48638"/>
                  </a:ln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Herbe</a:t>
              </a:r>
              <a:endPara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14269C64-54DB-7525-BFF2-156CFD08334A}"/>
                </a:ext>
              </a:extLst>
            </p:cNvPr>
            <p:cNvSpPr/>
            <p:nvPr/>
          </p:nvSpPr>
          <p:spPr>
            <a:xfrm>
              <a:off x="8706255" y="2412460"/>
              <a:ext cx="1313234" cy="282102"/>
            </a:xfrm>
            <a:custGeom>
              <a:avLst/>
              <a:gdLst>
                <a:gd name="connsiteX0" fmla="*/ 0 w 1313234"/>
                <a:gd name="connsiteY0" fmla="*/ 282102 h 282102"/>
                <a:gd name="connsiteX1" fmla="*/ 48639 w 1313234"/>
                <a:gd name="connsiteY1" fmla="*/ 136187 h 282102"/>
                <a:gd name="connsiteX2" fmla="*/ 97277 w 1313234"/>
                <a:gd name="connsiteY2" fmla="*/ 68093 h 282102"/>
                <a:gd name="connsiteX3" fmla="*/ 359924 w 1313234"/>
                <a:gd name="connsiteY3" fmla="*/ 0 h 282102"/>
                <a:gd name="connsiteX4" fmla="*/ 535022 w 1313234"/>
                <a:gd name="connsiteY4" fmla="*/ 0 h 282102"/>
                <a:gd name="connsiteX5" fmla="*/ 729575 w 1313234"/>
                <a:gd name="connsiteY5" fmla="*/ 38910 h 282102"/>
                <a:gd name="connsiteX6" fmla="*/ 1108954 w 1313234"/>
                <a:gd name="connsiteY6" fmla="*/ 29183 h 282102"/>
                <a:gd name="connsiteX7" fmla="*/ 1157592 w 1313234"/>
                <a:gd name="connsiteY7" fmla="*/ 68093 h 282102"/>
                <a:gd name="connsiteX8" fmla="*/ 1313234 w 1313234"/>
                <a:gd name="connsiteY8" fmla="*/ 68093 h 282102"/>
                <a:gd name="connsiteX9" fmla="*/ 1254868 w 1313234"/>
                <a:gd name="connsiteY9" fmla="*/ 243191 h 282102"/>
                <a:gd name="connsiteX10" fmla="*/ 0 w 1313234"/>
                <a:gd name="connsiteY10" fmla="*/ 282102 h 282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13234" h="282102">
                  <a:moveTo>
                    <a:pt x="0" y="282102"/>
                  </a:moveTo>
                  <a:lnTo>
                    <a:pt x="48639" y="136187"/>
                  </a:lnTo>
                  <a:lnTo>
                    <a:pt x="97277" y="68093"/>
                  </a:lnTo>
                  <a:lnTo>
                    <a:pt x="359924" y="0"/>
                  </a:lnTo>
                  <a:lnTo>
                    <a:pt x="535022" y="0"/>
                  </a:lnTo>
                  <a:lnTo>
                    <a:pt x="729575" y="38910"/>
                  </a:lnTo>
                  <a:lnTo>
                    <a:pt x="1108954" y="29183"/>
                  </a:lnTo>
                  <a:lnTo>
                    <a:pt x="1157592" y="68093"/>
                  </a:lnTo>
                  <a:lnTo>
                    <a:pt x="1313234" y="68093"/>
                  </a:lnTo>
                  <a:lnTo>
                    <a:pt x="1254868" y="243191"/>
                  </a:lnTo>
                  <a:lnTo>
                    <a:pt x="0" y="282102"/>
                  </a:ln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Herbe </a:t>
              </a: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E4475AAE-D612-C3BD-84D4-37838B3F4E1F}"/>
                </a:ext>
              </a:extLst>
            </p:cNvPr>
            <p:cNvSpPr/>
            <p:nvPr/>
          </p:nvSpPr>
          <p:spPr>
            <a:xfrm>
              <a:off x="9844391" y="2149813"/>
              <a:ext cx="914400" cy="1721796"/>
            </a:xfrm>
            <a:custGeom>
              <a:avLst/>
              <a:gdLst>
                <a:gd name="connsiteX0" fmla="*/ 87549 w 914400"/>
                <a:gd name="connsiteY0" fmla="*/ 1721796 h 1721796"/>
                <a:gd name="connsiteX1" fmla="*/ 330741 w 914400"/>
                <a:gd name="connsiteY1" fmla="*/ 1721796 h 1721796"/>
                <a:gd name="connsiteX2" fmla="*/ 535022 w 914400"/>
                <a:gd name="connsiteY2" fmla="*/ 1712068 h 1721796"/>
                <a:gd name="connsiteX3" fmla="*/ 632298 w 914400"/>
                <a:gd name="connsiteY3" fmla="*/ 1556425 h 1721796"/>
                <a:gd name="connsiteX4" fmla="*/ 729575 w 914400"/>
                <a:gd name="connsiteY4" fmla="*/ 1429966 h 1721796"/>
                <a:gd name="connsiteX5" fmla="*/ 758758 w 914400"/>
                <a:gd name="connsiteY5" fmla="*/ 1108953 h 1721796"/>
                <a:gd name="connsiteX6" fmla="*/ 875490 w 914400"/>
                <a:gd name="connsiteY6" fmla="*/ 1099225 h 1721796"/>
                <a:gd name="connsiteX7" fmla="*/ 914400 w 914400"/>
                <a:gd name="connsiteY7" fmla="*/ 612842 h 1721796"/>
                <a:gd name="connsiteX8" fmla="*/ 661481 w 914400"/>
                <a:gd name="connsiteY8" fmla="*/ 593387 h 1721796"/>
                <a:gd name="connsiteX9" fmla="*/ 729575 w 914400"/>
                <a:gd name="connsiteY9" fmla="*/ 155642 h 1721796"/>
                <a:gd name="connsiteX10" fmla="*/ 583660 w 914400"/>
                <a:gd name="connsiteY10" fmla="*/ 0 h 1721796"/>
                <a:gd name="connsiteX11" fmla="*/ 525294 w 914400"/>
                <a:gd name="connsiteY11" fmla="*/ 175098 h 1721796"/>
                <a:gd name="connsiteX12" fmla="*/ 486383 w 914400"/>
                <a:gd name="connsiteY12" fmla="*/ 593387 h 1721796"/>
                <a:gd name="connsiteX13" fmla="*/ 321013 w 914400"/>
                <a:gd name="connsiteY13" fmla="*/ 593387 h 1721796"/>
                <a:gd name="connsiteX14" fmla="*/ 243192 w 914400"/>
                <a:gd name="connsiteY14" fmla="*/ 1147864 h 1721796"/>
                <a:gd name="connsiteX15" fmla="*/ 38911 w 914400"/>
                <a:gd name="connsiteY15" fmla="*/ 1157591 h 1721796"/>
                <a:gd name="connsiteX16" fmla="*/ 0 w 914400"/>
                <a:gd name="connsiteY16" fmla="*/ 1663430 h 1721796"/>
                <a:gd name="connsiteX17" fmla="*/ 29183 w 914400"/>
                <a:gd name="connsiteY17" fmla="*/ 1721796 h 1721796"/>
                <a:gd name="connsiteX18" fmla="*/ 29183 w 914400"/>
                <a:gd name="connsiteY18" fmla="*/ 1721796 h 172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4400" h="1721796">
                  <a:moveTo>
                    <a:pt x="87549" y="1721796"/>
                  </a:moveTo>
                  <a:lnTo>
                    <a:pt x="330741" y="1721796"/>
                  </a:lnTo>
                  <a:lnTo>
                    <a:pt x="535022" y="1712068"/>
                  </a:lnTo>
                  <a:lnTo>
                    <a:pt x="632298" y="1556425"/>
                  </a:lnTo>
                  <a:lnTo>
                    <a:pt x="729575" y="1429966"/>
                  </a:lnTo>
                  <a:lnTo>
                    <a:pt x="758758" y="1108953"/>
                  </a:lnTo>
                  <a:lnTo>
                    <a:pt x="875490" y="1099225"/>
                  </a:lnTo>
                  <a:lnTo>
                    <a:pt x="914400" y="612842"/>
                  </a:lnTo>
                  <a:lnTo>
                    <a:pt x="661481" y="593387"/>
                  </a:lnTo>
                  <a:lnTo>
                    <a:pt x="729575" y="155642"/>
                  </a:lnTo>
                  <a:lnTo>
                    <a:pt x="583660" y="0"/>
                  </a:lnTo>
                  <a:lnTo>
                    <a:pt x="525294" y="175098"/>
                  </a:lnTo>
                  <a:lnTo>
                    <a:pt x="486383" y="593387"/>
                  </a:lnTo>
                  <a:lnTo>
                    <a:pt x="321013" y="593387"/>
                  </a:lnTo>
                  <a:lnTo>
                    <a:pt x="243192" y="1147864"/>
                  </a:lnTo>
                  <a:lnTo>
                    <a:pt x="38911" y="1157591"/>
                  </a:lnTo>
                  <a:lnTo>
                    <a:pt x="0" y="1663430"/>
                  </a:lnTo>
                  <a:lnTo>
                    <a:pt x="29183" y="1721796"/>
                  </a:lnTo>
                  <a:lnTo>
                    <a:pt x="29183" y="1721796"/>
                  </a:lnTo>
                </a:path>
              </a:pathLst>
            </a:custGeom>
            <a:solidFill>
              <a:srgbClr val="92D050">
                <a:alpha val="7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Herbe </a:t>
              </a: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7738A8D3-8979-1B84-C74B-C87A4F43B5ED}"/>
                </a:ext>
              </a:extLst>
            </p:cNvPr>
            <p:cNvSpPr/>
            <p:nvPr/>
          </p:nvSpPr>
          <p:spPr>
            <a:xfrm>
              <a:off x="9717932" y="1595336"/>
              <a:ext cx="447472" cy="437745"/>
            </a:xfrm>
            <a:custGeom>
              <a:avLst/>
              <a:gdLst>
                <a:gd name="connsiteX0" fmla="*/ 0 w 447472"/>
                <a:gd name="connsiteY0" fmla="*/ 0 h 437745"/>
                <a:gd name="connsiteX1" fmla="*/ 389106 w 447472"/>
                <a:gd name="connsiteY1" fmla="*/ 9728 h 437745"/>
                <a:gd name="connsiteX2" fmla="*/ 447472 w 447472"/>
                <a:gd name="connsiteY2" fmla="*/ 175098 h 437745"/>
                <a:gd name="connsiteX3" fmla="*/ 379379 w 447472"/>
                <a:gd name="connsiteY3" fmla="*/ 330741 h 437745"/>
                <a:gd name="connsiteX4" fmla="*/ 223736 w 447472"/>
                <a:gd name="connsiteY4" fmla="*/ 428017 h 437745"/>
                <a:gd name="connsiteX5" fmla="*/ 155642 w 447472"/>
                <a:gd name="connsiteY5" fmla="*/ 437745 h 437745"/>
                <a:gd name="connsiteX6" fmla="*/ 0 w 447472"/>
                <a:gd name="connsiteY6" fmla="*/ 0 h 43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472" h="437745">
                  <a:moveTo>
                    <a:pt x="0" y="0"/>
                  </a:moveTo>
                  <a:lnTo>
                    <a:pt x="389106" y="9728"/>
                  </a:lnTo>
                  <a:lnTo>
                    <a:pt x="447472" y="175098"/>
                  </a:lnTo>
                  <a:lnTo>
                    <a:pt x="379379" y="330741"/>
                  </a:lnTo>
                  <a:lnTo>
                    <a:pt x="223736" y="428017"/>
                  </a:lnTo>
                  <a:lnTo>
                    <a:pt x="155642" y="437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Herbe </a:t>
              </a: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1C3317CC-5EC4-07A0-3F9B-42FF90F80811}"/>
                </a:ext>
              </a:extLst>
            </p:cNvPr>
            <p:cNvSpPr/>
            <p:nvPr/>
          </p:nvSpPr>
          <p:spPr>
            <a:xfrm>
              <a:off x="9533106" y="1021404"/>
              <a:ext cx="622571" cy="525294"/>
            </a:xfrm>
            <a:custGeom>
              <a:avLst/>
              <a:gdLst>
                <a:gd name="connsiteX0" fmla="*/ 19456 w 622571"/>
                <a:gd name="connsiteY0" fmla="*/ 165370 h 525294"/>
                <a:gd name="connsiteX1" fmla="*/ 233464 w 622571"/>
                <a:gd name="connsiteY1" fmla="*/ 243192 h 525294"/>
                <a:gd name="connsiteX2" fmla="*/ 603115 w 622571"/>
                <a:gd name="connsiteY2" fmla="*/ 525294 h 525294"/>
                <a:gd name="connsiteX3" fmla="*/ 622571 w 622571"/>
                <a:gd name="connsiteY3" fmla="*/ 408562 h 525294"/>
                <a:gd name="connsiteX4" fmla="*/ 573932 w 622571"/>
                <a:gd name="connsiteY4" fmla="*/ 0 h 525294"/>
                <a:gd name="connsiteX5" fmla="*/ 214009 w 622571"/>
                <a:gd name="connsiteY5" fmla="*/ 0 h 525294"/>
                <a:gd name="connsiteX6" fmla="*/ 0 w 622571"/>
                <a:gd name="connsiteY6" fmla="*/ 0 h 525294"/>
                <a:gd name="connsiteX7" fmla="*/ 19456 w 622571"/>
                <a:gd name="connsiteY7" fmla="*/ 165370 h 52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2571" h="525294">
                  <a:moveTo>
                    <a:pt x="19456" y="165370"/>
                  </a:moveTo>
                  <a:lnTo>
                    <a:pt x="233464" y="243192"/>
                  </a:lnTo>
                  <a:lnTo>
                    <a:pt x="603115" y="525294"/>
                  </a:lnTo>
                  <a:lnTo>
                    <a:pt x="622571" y="408562"/>
                  </a:lnTo>
                  <a:lnTo>
                    <a:pt x="573932" y="0"/>
                  </a:lnTo>
                  <a:lnTo>
                    <a:pt x="214009" y="0"/>
                  </a:lnTo>
                  <a:lnTo>
                    <a:pt x="0" y="0"/>
                  </a:lnTo>
                  <a:lnTo>
                    <a:pt x="19456" y="165370"/>
                  </a:ln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Herbe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92C7179D-1C50-2490-2A4F-9CE3C03E44DC}"/>
              </a:ext>
            </a:extLst>
          </p:cNvPr>
          <p:cNvSpPr/>
          <p:nvPr/>
        </p:nvSpPr>
        <p:spPr>
          <a:xfrm>
            <a:off x="7466029" y="1659118"/>
            <a:ext cx="3091992" cy="791851"/>
          </a:xfrm>
          <a:custGeom>
            <a:avLst/>
            <a:gdLst>
              <a:gd name="connsiteX0" fmla="*/ 3091992 w 3091992"/>
              <a:gd name="connsiteY0" fmla="*/ 669303 h 791851"/>
              <a:gd name="connsiteX1" fmla="*/ 3054284 w 3091992"/>
              <a:gd name="connsiteY1" fmla="*/ 622169 h 791851"/>
              <a:gd name="connsiteX2" fmla="*/ 2997724 w 3091992"/>
              <a:gd name="connsiteY2" fmla="*/ 612742 h 791851"/>
              <a:gd name="connsiteX3" fmla="*/ 2960016 w 3091992"/>
              <a:gd name="connsiteY3" fmla="*/ 603315 h 791851"/>
              <a:gd name="connsiteX4" fmla="*/ 2922309 w 3091992"/>
              <a:gd name="connsiteY4" fmla="*/ 575035 h 791851"/>
              <a:gd name="connsiteX5" fmla="*/ 2894029 w 3091992"/>
              <a:gd name="connsiteY5" fmla="*/ 537327 h 791851"/>
              <a:gd name="connsiteX6" fmla="*/ 2884602 w 3091992"/>
              <a:gd name="connsiteY6" fmla="*/ 509047 h 791851"/>
              <a:gd name="connsiteX7" fmla="*/ 2856322 w 3091992"/>
              <a:gd name="connsiteY7" fmla="*/ 490193 h 791851"/>
              <a:gd name="connsiteX8" fmla="*/ 2828041 w 3091992"/>
              <a:gd name="connsiteY8" fmla="*/ 433633 h 791851"/>
              <a:gd name="connsiteX9" fmla="*/ 2809187 w 3091992"/>
              <a:gd name="connsiteY9" fmla="*/ 395925 h 791851"/>
              <a:gd name="connsiteX10" fmla="*/ 2780907 w 3091992"/>
              <a:gd name="connsiteY10" fmla="*/ 377072 h 791851"/>
              <a:gd name="connsiteX11" fmla="*/ 2733773 w 3091992"/>
              <a:gd name="connsiteY11" fmla="*/ 320511 h 791851"/>
              <a:gd name="connsiteX12" fmla="*/ 2658359 w 3091992"/>
              <a:gd name="connsiteY12" fmla="*/ 301657 h 791851"/>
              <a:gd name="connsiteX13" fmla="*/ 2630078 w 3091992"/>
              <a:gd name="connsiteY13" fmla="*/ 292230 h 791851"/>
              <a:gd name="connsiteX14" fmla="*/ 2545237 w 3091992"/>
              <a:gd name="connsiteY14" fmla="*/ 339364 h 791851"/>
              <a:gd name="connsiteX15" fmla="*/ 2498103 w 3091992"/>
              <a:gd name="connsiteY15" fmla="*/ 405352 h 791851"/>
              <a:gd name="connsiteX16" fmla="*/ 2450969 w 3091992"/>
              <a:gd name="connsiteY16" fmla="*/ 424206 h 791851"/>
              <a:gd name="connsiteX17" fmla="*/ 2403835 w 3091992"/>
              <a:gd name="connsiteY17" fmla="*/ 461913 h 791851"/>
              <a:gd name="connsiteX18" fmla="*/ 2366128 w 3091992"/>
              <a:gd name="connsiteY18" fmla="*/ 480767 h 791851"/>
              <a:gd name="connsiteX19" fmla="*/ 2328420 w 3091992"/>
              <a:gd name="connsiteY19" fmla="*/ 537327 h 791851"/>
              <a:gd name="connsiteX20" fmla="*/ 2253006 w 3091992"/>
              <a:gd name="connsiteY20" fmla="*/ 575035 h 791851"/>
              <a:gd name="connsiteX21" fmla="*/ 2224726 w 3091992"/>
              <a:gd name="connsiteY21" fmla="*/ 584461 h 791851"/>
              <a:gd name="connsiteX22" fmla="*/ 2102177 w 3091992"/>
              <a:gd name="connsiteY22" fmla="*/ 659876 h 791851"/>
              <a:gd name="connsiteX23" fmla="*/ 2064470 w 3091992"/>
              <a:gd name="connsiteY23" fmla="*/ 669303 h 791851"/>
              <a:gd name="connsiteX24" fmla="*/ 1781666 w 3091992"/>
              <a:gd name="connsiteY24" fmla="*/ 688156 h 791851"/>
              <a:gd name="connsiteX25" fmla="*/ 1498862 w 3091992"/>
              <a:gd name="connsiteY25" fmla="*/ 716437 h 791851"/>
              <a:gd name="connsiteX26" fmla="*/ 1461155 w 3091992"/>
              <a:gd name="connsiteY26" fmla="*/ 735290 h 791851"/>
              <a:gd name="connsiteX27" fmla="*/ 1385740 w 3091992"/>
              <a:gd name="connsiteY27" fmla="*/ 754144 h 791851"/>
              <a:gd name="connsiteX28" fmla="*/ 1244338 w 3091992"/>
              <a:gd name="connsiteY28" fmla="*/ 782424 h 791851"/>
              <a:gd name="connsiteX29" fmla="*/ 1216058 w 3091992"/>
              <a:gd name="connsiteY29" fmla="*/ 791851 h 791851"/>
              <a:gd name="connsiteX30" fmla="*/ 1084082 w 3091992"/>
              <a:gd name="connsiteY30" fmla="*/ 772997 h 791851"/>
              <a:gd name="connsiteX31" fmla="*/ 1055802 w 3091992"/>
              <a:gd name="connsiteY31" fmla="*/ 754144 h 791851"/>
              <a:gd name="connsiteX32" fmla="*/ 1027522 w 3091992"/>
              <a:gd name="connsiteY32" fmla="*/ 744717 h 791851"/>
              <a:gd name="connsiteX33" fmla="*/ 999241 w 3091992"/>
              <a:gd name="connsiteY33" fmla="*/ 716437 h 791851"/>
              <a:gd name="connsiteX34" fmla="*/ 895546 w 3091992"/>
              <a:gd name="connsiteY34" fmla="*/ 678729 h 791851"/>
              <a:gd name="connsiteX35" fmla="*/ 857839 w 3091992"/>
              <a:gd name="connsiteY35" fmla="*/ 669303 h 791851"/>
              <a:gd name="connsiteX36" fmla="*/ 820132 w 3091992"/>
              <a:gd name="connsiteY36" fmla="*/ 659876 h 791851"/>
              <a:gd name="connsiteX37" fmla="*/ 791851 w 3091992"/>
              <a:gd name="connsiteY37" fmla="*/ 641022 h 791851"/>
              <a:gd name="connsiteX38" fmla="*/ 735291 w 3091992"/>
              <a:gd name="connsiteY38" fmla="*/ 622169 h 791851"/>
              <a:gd name="connsiteX39" fmla="*/ 669303 w 3091992"/>
              <a:gd name="connsiteY39" fmla="*/ 584461 h 791851"/>
              <a:gd name="connsiteX40" fmla="*/ 631596 w 3091992"/>
              <a:gd name="connsiteY40" fmla="*/ 575035 h 791851"/>
              <a:gd name="connsiteX41" fmla="*/ 546755 w 3091992"/>
              <a:gd name="connsiteY41" fmla="*/ 546754 h 791851"/>
              <a:gd name="connsiteX42" fmla="*/ 518474 w 3091992"/>
              <a:gd name="connsiteY42" fmla="*/ 518474 h 791851"/>
              <a:gd name="connsiteX43" fmla="*/ 490194 w 3091992"/>
              <a:gd name="connsiteY43" fmla="*/ 499620 h 791851"/>
              <a:gd name="connsiteX44" fmla="*/ 471340 w 3091992"/>
              <a:gd name="connsiteY44" fmla="*/ 471340 h 791851"/>
              <a:gd name="connsiteX45" fmla="*/ 414779 w 3091992"/>
              <a:gd name="connsiteY45" fmla="*/ 414779 h 791851"/>
              <a:gd name="connsiteX46" fmla="*/ 386499 w 3091992"/>
              <a:gd name="connsiteY46" fmla="*/ 395925 h 791851"/>
              <a:gd name="connsiteX47" fmla="*/ 320511 w 3091992"/>
              <a:gd name="connsiteY47" fmla="*/ 329938 h 791851"/>
              <a:gd name="connsiteX48" fmla="*/ 282804 w 3091992"/>
              <a:gd name="connsiteY48" fmla="*/ 273377 h 791851"/>
              <a:gd name="connsiteX49" fmla="*/ 245097 w 3091992"/>
              <a:gd name="connsiteY49" fmla="*/ 226243 h 791851"/>
              <a:gd name="connsiteX50" fmla="*/ 216816 w 3091992"/>
              <a:gd name="connsiteY50" fmla="*/ 169682 h 791851"/>
              <a:gd name="connsiteX51" fmla="*/ 197963 w 3091992"/>
              <a:gd name="connsiteY51" fmla="*/ 131975 h 791851"/>
              <a:gd name="connsiteX52" fmla="*/ 141402 w 3091992"/>
              <a:gd name="connsiteY52" fmla="*/ 94268 h 791851"/>
              <a:gd name="connsiteX53" fmla="*/ 75414 w 3091992"/>
              <a:gd name="connsiteY53" fmla="*/ 56560 h 791851"/>
              <a:gd name="connsiteX54" fmla="*/ 9427 w 3091992"/>
              <a:gd name="connsiteY54" fmla="*/ 9426 h 791851"/>
              <a:gd name="connsiteX55" fmla="*/ 0 w 3091992"/>
              <a:gd name="connsiteY55" fmla="*/ 0 h 791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091992" h="791851">
                <a:moveTo>
                  <a:pt x="3091992" y="669303"/>
                </a:moveTo>
                <a:cubicBezTo>
                  <a:pt x="3079423" y="653592"/>
                  <a:pt x="3071537" y="632521"/>
                  <a:pt x="3054284" y="622169"/>
                </a:cubicBezTo>
                <a:cubicBezTo>
                  <a:pt x="3037894" y="612335"/>
                  <a:pt x="3016466" y="616491"/>
                  <a:pt x="2997724" y="612742"/>
                </a:cubicBezTo>
                <a:cubicBezTo>
                  <a:pt x="2985019" y="610201"/>
                  <a:pt x="2972585" y="606457"/>
                  <a:pt x="2960016" y="603315"/>
                </a:cubicBezTo>
                <a:cubicBezTo>
                  <a:pt x="2947447" y="593888"/>
                  <a:pt x="2933418" y="586145"/>
                  <a:pt x="2922309" y="575035"/>
                </a:cubicBezTo>
                <a:cubicBezTo>
                  <a:pt x="2911199" y="563925"/>
                  <a:pt x="2901824" y="550968"/>
                  <a:pt x="2894029" y="537327"/>
                </a:cubicBezTo>
                <a:cubicBezTo>
                  <a:pt x="2889099" y="528700"/>
                  <a:pt x="2890809" y="516806"/>
                  <a:pt x="2884602" y="509047"/>
                </a:cubicBezTo>
                <a:cubicBezTo>
                  <a:pt x="2877524" y="500200"/>
                  <a:pt x="2865749" y="496478"/>
                  <a:pt x="2856322" y="490193"/>
                </a:cubicBezTo>
                <a:cubicBezTo>
                  <a:pt x="2839037" y="438341"/>
                  <a:pt x="2857281" y="484802"/>
                  <a:pt x="2828041" y="433633"/>
                </a:cubicBezTo>
                <a:cubicBezTo>
                  <a:pt x="2821069" y="421432"/>
                  <a:pt x="2818183" y="406721"/>
                  <a:pt x="2809187" y="395925"/>
                </a:cubicBezTo>
                <a:cubicBezTo>
                  <a:pt x="2801934" y="387222"/>
                  <a:pt x="2790334" y="383356"/>
                  <a:pt x="2780907" y="377072"/>
                </a:cubicBezTo>
                <a:cubicBezTo>
                  <a:pt x="2770750" y="361836"/>
                  <a:pt x="2751130" y="328401"/>
                  <a:pt x="2733773" y="320511"/>
                </a:cubicBezTo>
                <a:cubicBezTo>
                  <a:pt x="2710184" y="309789"/>
                  <a:pt x="2682941" y="309851"/>
                  <a:pt x="2658359" y="301657"/>
                </a:cubicBezTo>
                <a:lnTo>
                  <a:pt x="2630078" y="292230"/>
                </a:lnTo>
                <a:cubicBezTo>
                  <a:pt x="2598353" y="304920"/>
                  <a:pt x="2568630" y="312072"/>
                  <a:pt x="2545237" y="339364"/>
                </a:cubicBezTo>
                <a:cubicBezTo>
                  <a:pt x="2510133" y="380319"/>
                  <a:pt x="2546080" y="375366"/>
                  <a:pt x="2498103" y="405352"/>
                </a:cubicBezTo>
                <a:cubicBezTo>
                  <a:pt x="2483753" y="414321"/>
                  <a:pt x="2465479" y="415500"/>
                  <a:pt x="2450969" y="424206"/>
                </a:cubicBezTo>
                <a:cubicBezTo>
                  <a:pt x="2433716" y="434558"/>
                  <a:pt x="2420576" y="450752"/>
                  <a:pt x="2403835" y="461913"/>
                </a:cubicBezTo>
                <a:cubicBezTo>
                  <a:pt x="2392143" y="469708"/>
                  <a:pt x="2378697" y="474482"/>
                  <a:pt x="2366128" y="480767"/>
                </a:cubicBezTo>
                <a:cubicBezTo>
                  <a:pt x="2353559" y="499620"/>
                  <a:pt x="2349916" y="530161"/>
                  <a:pt x="2328420" y="537327"/>
                </a:cubicBezTo>
                <a:cubicBezTo>
                  <a:pt x="2264645" y="558586"/>
                  <a:pt x="2342060" y="530508"/>
                  <a:pt x="2253006" y="575035"/>
                </a:cubicBezTo>
                <a:cubicBezTo>
                  <a:pt x="2244119" y="579479"/>
                  <a:pt x="2233613" y="580017"/>
                  <a:pt x="2224726" y="584461"/>
                </a:cubicBezTo>
                <a:cubicBezTo>
                  <a:pt x="2207470" y="593089"/>
                  <a:pt x="2103663" y="659505"/>
                  <a:pt x="2102177" y="659876"/>
                </a:cubicBezTo>
                <a:cubicBezTo>
                  <a:pt x="2089608" y="663018"/>
                  <a:pt x="2077217" y="666985"/>
                  <a:pt x="2064470" y="669303"/>
                </a:cubicBezTo>
                <a:cubicBezTo>
                  <a:pt x="1965630" y="687273"/>
                  <a:pt x="1894482" y="683251"/>
                  <a:pt x="1781666" y="688156"/>
                </a:cubicBezTo>
                <a:cubicBezTo>
                  <a:pt x="1653499" y="730879"/>
                  <a:pt x="1744961" y="706183"/>
                  <a:pt x="1498862" y="716437"/>
                </a:cubicBezTo>
                <a:cubicBezTo>
                  <a:pt x="1486293" y="722721"/>
                  <a:pt x="1474486" y="730846"/>
                  <a:pt x="1461155" y="735290"/>
                </a:cubicBezTo>
                <a:cubicBezTo>
                  <a:pt x="1436573" y="743484"/>
                  <a:pt x="1411035" y="748523"/>
                  <a:pt x="1385740" y="754144"/>
                </a:cubicBezTo>
                <a:cubicBezTo>
                  <a:pt x="1282240" y="777143"/>
                  <a:pt x="1329475" y="768234"/>
                  <a:pt x="1244338" y="782424"/>
                </a:cubicBezTo>
                <a:cubicBezTo>
                  <a:pt x="1234911" y="785566"/>
                  <a:pt x="1225995" y="791851"/>
                  <a:pt x="1216058" y="791851"/>
                </a:cubicBezTo>
                <a:cubicBezTo>
                  <a:pt x="1171272" y="791851"/>
                  <a:pt x="1127596" y="781700"/>
                  <a:pt x="1084082" y="772997"/>
                </a:cubicBezTo>
                <a:cubicBezTo>
                  <a:pt x="1074655" y="766713"/>
                  <a:pt x="1065935" y="759211"/>
                  <a:pt x="1055802" y="754144"/>
                </a:cubicBezTo>
                <a:cubicBezTo>
                  <a:pt x="1046914" y="749700"/>
                  <a:pt x="1035790" y="750229"/>
                  <a:pt x="1027522" y="744717"/>
                </a:cubicBezTo>
                <a:cubicBezTo>
                  <a:pt x="1016429" y="737322"/>
                  <a:pt x="1009483" y="724972"/>
                  <a:pt x="999241" y="716437"/>
                </a:cubicBezTo>
                <a:cubicBezTo>
                  <a:pt x="963639" y="686769"/>
                  <a:pt x="949388" y="692189"/>
                  <a:pt x="895546" y="678729"/>
                </a:cubicBezTo>
                <a:lnTo>
                  <a:pt x="857839" y="669303"/>
                </a:lnTo>
                <a:lnTo>
                  <a:pt x="820132" y="659876"/>
                </a:lnTo>
                <a:cubicBezTo>
                  <a:pt x="810705" y="653591"/>
                  <a:pt x="802204" y="645623"/>
                  <a:pt x="791851" y="641022"/>
                </a:cubicBezTo>
                <a:cubicBezTo>
                  <a:pt x="773691" y="632951"/>
                  <a:pt x="735291" y="622169"/>
                  <a:pt x="735291" y="622169"/>
                </a:cubicBezTo>
                <a:cubicBezTo>
                  <a:pt x="711850" y="606542"/>
                  <a:pt x="696638" y="594712"/>
                  <a:pt x="669303" y="584461"/>
                </a:cubicBezTo>
                <a:cubicBezTo>
                  <a:pt x="657172" y="579912"/>
                  <a:pt x="643887" y="579132"/>
                  <a:pt x="631596" y="575035"/>
                </a:cubicBezTo>
                <a:cubicBezTo>
                  <a:pt x="525087" y="539533"/>
                  <a:pt x="637128" y="569348"/>
                  <a:pt x="546755" y="546754"/>
                </a:cubicBezTo>
                <a:cubicBezTo>
                  <a:pt x="537328" y="537327"/>
                  <a:pt x="528716" y="527009"/>
                  <a:pt x="518474" y="518474"/>
                </a:cubicBezTo>
                <a:cubicBezTo>
                  <a:pt x="509770" y="511221"/>
                  <a:pt x="498205" y="507631"/>
                  <a:pt x="490194" y="499620"/>
                </a:cubicBezTo>
                <a:cubicBezTo>
                  <a:pt x="482183" y="491609"/>
                  <a:pt x="478867" y="479808"/>
                  <a:pt x="471340" y="471340"/>
                </a:cubicBezTo>
                <a:cubicBezTo>
                  <a:pt x="453626" y="451412"/>
                  <a:pt x="436964" y="429569"/>
                  <a:pt x="414779" y="414779"/>
                </a:cubicBezTo>
                <a:cubicBezTo>
                  <a:pt x="405352" y="408494"/>
                  <a:pt x="394920" y="403504"/>
                  <a:pt x="386499" y="395925"/>
                </a:cubicBezTo>
                <a:cubicBezTo>
                  <a:pt x="363377" y="375116"/>
                  <a:pt x="320511" y="329938"/>
                  <a:pt x="320511" y="329938"/>
                </a:cubicBezTo>
                <a:cubicBezTo>
                  <a:pt x="298096" y="262692"/>
                  <a:pt x="329880" y="343991"/>
                  <a:pt x="282804" y="273377"/>
                </a:cubicBezTo>
                <a:cubicBezTo>
                  <a:pt x="246378" y="218737"/>
                  <a:pt x="308343" y="268406"/>
                  <a:pt x="245097" y="226243"/>
                </a:cubicBezTo>
                <a:cubicBezTo>
                  <a:pt x="227812" y="174389"/>
                  <a:pt x="246056" y="220852"/>
                  <a:pt x="216816" y="169682"/>
                </a:cubicBezTo>
                <a:cubicBezTo>
                  <a:pt x="209844" y="157481"/>
                  <a:pt x="207900" y="141912"/>
                  <a:pt x="197963" y="131975"/>
                </a:cubicBezTo>
                <a:cubicBezTo>
                  <a:pt x="181941" y="115953"/>
                  <a:pt x="157424" y="110291"/>
                  <a:pt x="141402" y="94268"/>
                </a:cubicBezTo>
                <a:cubicBezTo>
                  <a:pt x="103961" y="56825"/>
                  <a:pt x="126056" y="69220"/>
                  <a:pt x="75414" y="56560"/>
                </a:cubicBezTo>
                <a:cubicBezTo>
                  <a:pt x="46702" y="37419"/>
                  <a:pt x="38668" y="32819"/>
                  <a:pt x="9427" y="9426"/>
                </a:cubicBezTo>
                <a:cubicBezTo>
                  <a:pt x="5957" y="6650"/>
                  <a:pt x="3142" y="3142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5FEBCD30-8C78-91B4-2238-34F601DB851D}"/>
              </a:ext>
            </a:extLst>
          </p:cNvPr>
          <p:cNvGrpSpPr/>
          <p:nvPr/>
        </p:nvGrpSpPr>
        <p:grpSpPr>
          <a:xfrm>
            <a:off x="7898860" y="1468877"/>
            <a:ext cx="2071991" cy="2480554"/>
            <a:chOff x="7898860" y="1468877"/>
            <a:chExt cx="2071991" cy="2480554"/>
          </a:xfrm>
        </p:grpSpPr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47B495BF-5D30-BB79-61ED-E76E2410EC46}"/>
                </a:ext>
              </a:extLst>
            </p:cNvPr>
            <p:cNvSpPr/>
            <p:nvPr/>
          </p:nvSpPr>
          <p:spPr>
            <a:xfrm>
              <a:off x="7986409" y="1468877"/>
              <a:ext cx="1274323" cy="223736"/>
            </a:xfrm>
            <a:custGeom>
              <a:avLst/>
              <a:gdLst>
                <a:gd name="connsiteX0" fmla="*/ 0 w 1274323"/>
                <a:gd name="connsiteY0" fmla="*/ 29183 h 223736"/>
                <a:gd name="connsiteX1" fmla="*/ 243191 w 1274323"/>
                <a:gd name="connsiteY1" fmla="*/ 19455 h 223736"/>
                <a:gd name="connsiteX2" fmla="*/ 272374 w 1274323"/>
                <a:gd name="connsiteY2" fmla="*/ 9727 h 223736"/>
                <a:gd name="connsiteX3" fmla="*/ 389106 w 1274323"/>
                <a:gd name="connsiteY3" fmla="*/ 0 h 223736"/>
                <a:gd name="connsiteX4" fmla="*/ 680936 w 1274323"/>
                <a:gd name="connsiteY4" fmla="*/ 9727 h 223736"/>
                <a:gd name="connsiteX5" fmla="*/ 826851 w 1274323"/>
                <a:gd name="connsiteY5" fmla="*/ 29183 h 223736"/>
                <a:gd name="connsiteX6" fmla="*/ 894944 w 1274323"/>
                <a:gd name="connsiteY6" fmla="*/ 58366 h 223736"/>
                <a:gd name="connsiteX7" fmla="*/ 924127 w 1274323"/>
                <a:gd name="connsiteY7" fmla="*/ 136187 h 223736"/>
                <a:gd name="connsiteX8" fmla="*/ 894944 w 1274323"/>
                <a:gd name="connsiteY8" fmla="*/ 194553 h 223736"/>
                <a:gd name="connsiteX9" fmla="*/ 924127 w 1274323"/>
                <a:gd name="connsiteY9" fmla="*/ 204280 h 223736"/>
                <a:gd name="connsiteX10" fmla="*/ 1245140 w 1274323"/>
                <a:gd name="connsiteY10" fmla="*/ 214008 h 223736"/>
                <a:gd name="connsiteX11" fmla="*/ 1274323 w 1274323"/>
                <a:gd name="connsiteY11" fmla="*/ 223736 h 223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4323" h="223736">
                  <a:moveTo>
                    <a:pt x="0" y="29183"/>
                  </a:moveTo>
                  <a:cubicBezTo>
                    <a:pt x="81064" y="25940"/>
                    <a:pt x="162269" y="25235"/>
                    <a:pt x="243191" y="19455"/>
                  </a:cubicBezTo>
                  <a:cubicBezTo>
                    <a:pt x="253419" y="18724"/>
                    <a:pt x="262210" y="11082"/>
                    <a:pt x="272374" y="9727"/>
                  </a:cubicBezTo>
                  <a:cubicBezTo>
                    <a:pt x="311077" y="4567"/>
                    <a:pt x="350195" y="3242"/>
                    <a:pt x="389106" y="0"/>
                  </a:cubicBezTo>
                  <a:lnTo>
                    <a:pt x="680936" y="9727"/>
                  </a:lnTo>
                  <a:cubicBezTo>
                    <a:pt x="700839" y="10775"/>
                    <a:pt x="803630" y="25866"/>
                    <a:pt x="826851" y="29183"/>
                  </a:cubicBezTo>
                  <a:cubicBezTo>
                    <a:pt x="849549" y="38911"/>
                    <a:pt x="876487" y="41960"/>
                    <a:pt x="894944" y="58366"/>
                  </a:cubicBezTo>
                  <a:cubicBezTo>
                    <a:pt x="900457" y="63266"/>
                    <a:pt x="919302" y="121712"/>
                    <a:pt x="924127" y="136187"/>
                  </a:cubicBezTo>
                  <a:cubicBezTo>
                    <a:pt x="920851" y="141102"/>
                    <a:pt x="889191" y="183047"/>
                    <a:pt x="894944" y="194553"/>
                  </a:cubicBezTo>
                  <a:cubicBezTo>
                    <a:pt x="899530" y="203724"/>
                    <a:pt x="913889" y="203711"/>
                    <a:pt x="924127" y="204280"/>
                  </a:cubicBezTo>
                  <a:cubicBezTo>
                    <a:pt x="1031016" y="210218"/>
                    <a:pt x="1138136" y="210765"/>
                    <a:pt x="1245140" y="214008"/>
                  </a:cubicBezTo>
                  <a:lnTo>
                    <a:pt x="1274323" y="223736"/>
                  </a:ln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F6469E9-E82E-F02B-CA5F-571612AC3132}"/>
                </a:ext>
              </a:extLst>
            </p:cNvPr>
            <p:cNvSpPr/>
            <p:nvPr/>
          </p:nvSpPr>
          <p:spPr>
            <a:xfrm>
              <a:off x="8715983" y="2675106"/>
              <a:ext cx="1254868" cy="19456"/>
            </a:xfrm>
            <a:custGeom>
              <a:avLst/>
              <a:gdLst>
                <a:gd name="connsiteX0" fmla="*/ 0 w 1254868"/>
                <a:gd name="connsiteY0" fmla="*/ 19456 h 19456"/>
                <a:gd name="connsiteX1" fmla="*/ 817123 w 1254868"/>
                <a:gd name="connsiteY1" fmla="*/ 9728 h 19456"/>
                <a:gd name="connsiteX2" fmla="*/ 1254868 w 1254868"/>
                <a:gd name="connsiteY2" fmla="*/ 0 h 1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4868" h="19456">
                  <a:moveTo>
                    <a:pt x="0" y="19456"/>
                  </a:moveTo>
                  <a:lnTo>
                    <a:pt x="817123" y="9728"/>
                  </a:lnTo>
                  <a:cubicBezTo>
                    <a:pt x="963056" y="7430"/>
                    <a:pt x="1108917" y="0"/>
                    <a:pt x="1254868" y="0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867FD14E-5835-A83F-0856-E1C8A7E61EA1}"/>
                </a:ext>
              </a:extLst>
            </p:cNvPr>
            <p:cNvSpPr/>
            <p:nvPr/>
          </p:nvSpPr>
          <p:spPr>
            <a:xfrm>
              <a:off x="7898860" y="2597285"/>
              <a:ext cx="797668" cy="97381"/>
            </a:xfrm>
            <a:custGeom>
              <a:avLst/>
              <a:gdLst>
                <a:gd name="connsiteX0" fmla="*/ 0 w 797668"/>
                <a:gd name="connsiteY0" fmla="*/ 0 h 97381"/>
                <a:gd name="connsiteX1" fmla="*/ 68093 w 797668"/>
                <a:gd name="connsiteY1" fmla="*/ 9728 h 97381"/>
                <a:gd name="connsiteX2" fmla="*/ 175097 w 797668"/>
                <a:gd name="connsiteY2" fmla="*/ 19455 h 97381"/>
                <a:gd name="connsiteX3" fmla="*/ 272374 w 797668"/>
                <a:gd name="connsiteY3" fmla="*/ 38911 h 97381"/>
                <a:gd name="connsiteX4" fmla="*/ 437744 w 797668"/>
                <a:gd name="connsiteY4" fmla="*/ 48638 h 97381"/>
                <a:gd name="connsiteX5" fmla="*/ 476655 w 797668"/>
                <a:gd name="connsiteY5" fmla="*/ 58366 h 97381"/>
                <a:gd name="connsiteX6" fmla="*/ 554476 w 797668"/>
                <a:gd name="connsiteY6" fmla="*/ 87549 h 97381"/>
                <a:gd name="connsiteX7" fmla="*/ 797668 w 797668"/>
                <a:gd name="connsiteY7" fmla="*/ 97277 h 9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7668" h="97381">
                  <a:moveTo>
                    <a:pt x="0" y="0"/>
                  </a:moveTo>
                  <a:cubicBezTo>
                    <a:pt x="22698" y="3243"/>
                    <a:pt x="45305" y="7196"/>
                    <a:pt x="68093" y="9728"/>
                  </a:cubicBezTo>
                  <a:cubicBezTo>
                    <a:pt x="103689" y="13683"/>
                    <a:pt x="139596" y="14722"/>
                    <a:pt x="175097" y="19455"/>
                  </a:cubicBezTo>
                  <a:cubicBezTo>
                    <a:pt x="295806" y="35549"/>
                    <a:pt x="108375" y="24650"/>
                    <a:pt x="272374" y="38911"/>
                  </a:cubicBezTo>
                  <a:cubicBezTo>
                    <a:pt x="327385" y="43694"/>
                    <a:pt x="382621" y="45396"/>
                    <a:pt x="437744" y="48638"/>
                  </a:cubicBezTo>
                  <a:cubicBezTo>
                    <a:pt x="450714" y="51881"/>
                    <a:pt x="464137" y="53672"/>
                    <a:pt x="476655" y="58366"/>
                  </a:cubicBezTo>
                  <a:cubicBezTo>
                    <a:pt x="519298" y="74357"/>
                    <a:pt x="509081" y="83009"/>
                    <a:pt x="554476" y="87549"/>
                  </a:cubicBezTo>
                  <a:cubicBezTo>
                    <a:pt x="669956" y="99097"/>
                    <a:pt x="697036" y="97277"/>
                    <a:pt x="797668" y="97277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201A68A7-D897-5052-F0ED-52E0D30A6047}"/>
                </a:ext>
              </a:extLst>
            </p:cNvPr>
            <p:cNvSpPr/>
            <p:nvPr/>
          </p:nvSpPr>
          <p:spPr>
            <a:xfrm>
              <a:off x="8350661" y="3813244"/>
              <a:ext cx="1493730" cy="136187"/>
            </a:xfrm>
            <a:custGeom>
              <a:avLst/>
              <a:gdLst>
                <a:gd name="connsiteX0" fmla="*/ 1493730 w 1493730"/>
                <a:gd name="connsiteY0" fmla="*/ 136187 h 136187"/>
                <a:gd name="connsiteX1" fmla="*/ 1308905 w 1493730"/>
                <a:gd name="connsiteY1" fmla="*/ 126459 h 136187"/>
                <a:gd name="connsiteX2" fmla="*/ 1240811 w 1493730"/>
                <a:gd name="connsiteY2" fmla="*/ 116732 h 136187"/>
                <a:gd name="connsiteX3" fmla="*/ 978165 w 1493730"/>
                <a:gd name="connsiteY3" fmla="*/ 97277 h 136187"/>
                <a:gd name="connsiteX4" fmla="*/ 822522 w 1493730"/>
                <a:gd name="connsiteY4" fmla="*/ 68094 h 136187"/>
                <a:gd name="connsiteX5" fmla="*/ 764156 w 1493730"/>
                <a:gd name="connsiteY5" fmla="*/ 38911 h 136187"/>
                <a:gd name="connsiteX6" fmla="*/ 725245 w 1493730"/>
                <a:gd name="connsiteY6" fmla="*/ 19455 h 136187"/>
                <a:gd name="connsiteX7" fmla="*/ 589058 w 1493730"/>
                <a:gd name="connsiteY7" fmla="*/ 9728 h 136187"/>
                <a:gd name="connsiteX8" fmla="*/ 375050 w 1493730"/>
                <a:gd name="connsiteY8" fmla="*/ 0 h 136187"/>
                <a:gd name="connsiteX9" fmla="*/ 83220 w 1493730"/>
                <a:gd name="connsiteY9" fmla="*/ 9728 h 136187"/>
                <a:gd name="connsiteX10" fmla="*/ 15126 w 1493730"/>
                <a:gd name="connsiteY10" fmla="*/ 19455 h 13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3730" h="136187">
                  <a:moveTo>
                    <a:pt x="1493730" y="136187"/>
                  </a:moveTo>
                  <a:cubicBezTo>
                    <a:pt x="1432122" y="132944"/>
                    <a:pt x="1370417" y="131191"/>
                    <a:pt x="1308905" y="126459"/>
                  </a:cubicBezTo>
                  <a:cubicBezTo>
                    <a:pt x="1286044" y="124700"/>
                    <a:pt x="1263653" y="118718"/>
                    <a:pt x="1240811" y="116732"/>
                  </a:cubicBezTo>
                  <a:cubicBezTo>
                    <a:pt x="1151307" y="108949"/>
                    <a:pt x="1066741" y="108830"/>
                    <a:pt x="978165" y="97277"/>
                  </a:cubicBezTo>
                  <a:cubicBezTo>
                    <a:pt x="887627" y="85468"/>
                    <a:pt x="886356" y="84051"/>
                    <a:pt x="822522" y="68094"/>
                  </a:cubicBezTo>
                  <a:cubicBezTo>
                    <a:pt x="766437" y="30703"/>
                    <a:pt x="820542" y="63076"/>
                    <a:pt x="764156" y="38911"/>
                  </a:cubicBezTo>
                  <a:cubicBezTo>
                    <a:pt x="750827" y="33199"/>
                    <a:pt x="739549" y="21839"/>
                    <a:pt x="725245" y="19455"/>
                  </a:cubicBezTo>
                  <a:cubicBezTo>
                    <a:pt x="680353" y="11973"/>
                    <a:pt x="634499" y="12252"/>
                    <a:pt x="589058" y="9728"/>
                  </a:cubicBezTo>
                  <a:cubicBezTo>
                    <a:pt x="517758" y="5767"/>
                    <a:pt x="446386" y="3243"/>
                    <a:pt x="375050" y="0"/>
                  </a:cubicBezTo>
                  <a:cubicBezTo>
                    <a:pt x="277773" y="3243"/>
                    <a:pt x="180392" y="4175"/>
                    <a:pt x="83220" y="9728"/>
                  </a:cubicBezTo>
                  <a:cubicBezTo>
                    <a:pt x="-109262" y="20727"/>
                    <a:pt x="105044" y="19455"/>
                    <a:pt x="15126" y="1945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F4C85972-B9CA-CCDE-BA93-0A443C99847A}"/>
                </a:ext>
              </a:extLst>
            </p:cNvPr>
            <p:cNvSpPr/>
            <p:nvPr/>
          </p:nvSpPr>
          <p:spPr>
            <a:xfrm>
              <a:off x="9851009" y="3318235"/>
              <a:ext cx="37709" cy="575035"/>
            </a:xfrm>
            <a:custGeom>
              <a:avLst/>
              <a:gdLst>
                <a:gd name="connsiteX0" fmla="*/ 37709 w 37709"/>
                <a:gd name="connsiteY0" fmla="*/ 0 h 575035"/>
                <a:gd name="connsiteX1" fmla="*/ 28282 w 37709"/>
                <a:gd name="connsiteY1" fmla="*/ 122549 h 575035"/>
                <a:gd name="connsiteX2" fmla="*/ 18855 w 37709"/>
                <a:gd name="connsiteY2" fmla="*/ 160256 h 575035"/>
                <a:gd name="connsiteX3" fmla="*/ 9428 w 37709"/>
                <a:gd name="connsiteY3" fmla="*/ 311085 h 575035"/>
                <a:gd name="connsiteX4" fmla="*/ 1 w 37709"/>
                <a:gd name="connsiteY4" fmla="*/ 575035 h 57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09" h="575035">
                  <a:moveTo>
                    <a:pt x="37709" y="0"/>
                  </a:moveTo>
                  <a:cubicBezTo>
                    <a:pt x="34567" y="40850"/>
                    <a:pt x="33069" y="81859"/>
                    <a:pt x="28282" y="122549"/>
                  </a:cubicBezTo>
                  <a:cubicBezTo>
                    <a:pt x="26768" y="135416"/>
                    <a:pt x="20144" y="147364"/>
                    <a:pt x="18855" y="160256"/>
                  </a:cubicBezTo>
                  <a:cubicBezTo>
                    <a:pt x="13842" y="210380"/>
                    <a:pt x="11882" y="260770"/>
                    <a:pt x="9428" y="311085"/>
                  </a:cubicBezTo>
                  <a:cubicBezTo>
                    <a:pt x="-376" y="512058"/>
                    <a:pt x="1" y="473425"/>
                    <a:pt x="1" y="57503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31FE5848-56B4-5ECC-BBE2-9FDACC28F619}"/>
              </a:ext>
            </a:extLst>
          </p:cNvPr>
          <p:cNvGrpSpPr/>
          <p:nvPr/>
        </p:nvGrpSpPr>
        <p:grpSpPr>
          <a:xfrm>
            <a:off x="6460191" y="1329179"/>
            <a:ext cx="5108556" cy="3326576"/>
            <a:chOff x="6460191" y="1329179"/>
            <a:chExt cx="5108556" cy="3326576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F8B4B975-301F-026A-796C-170337C69183}"/>
                </a:ext>
              </a:extLst>
            </p:cNvPr>
            <p:cNvGrpSpPr/>
            <p:nvPr/>
          </p:nvGrpSpPr>
          <p:grpSpPr>
            <a:xfrm>
              <a:off x="6460191" y="1595336"/>
              <a:ext cx="5108556" cy="3060419"/>
              <a:chOff x="6460191" y="1595336"/>
              <a:chExt cx="5108556" cy="3060419"/>
            </a:xfrm>
          </p:grpSpPr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E35C3E08-075E-A863-2DB3-045E1DDF0F01}"/>
                  </a:ext>
                </a:extLst>
              </p:cNvPr>
              <p:cNvSpPr/>
              <p:nvPr/>
            </p:nvSpPr>
            <p:spPr>
              <a:xfrm>
                <a:off x="9717932" y="3142034"/>
                <a:ext cx="165370" cy="749030"/>
              </a:xfrm>
              <a:custGeom>
                <a:avLst/>
                <a:gdLst>
                  <a:gd name="connsiteX0" fmla="*/ 0 w 165370"/>
                  <a:gd name="connsiteY0" fmla="*/ 0 h 749030"/>
                  <a:gd name="connsiteX1" fmla="*/ 165370 w 165370"/>
                  <a:gd name="connsiteY1" fmla="*/ 0 h 749030"/>
                  <a:gd name="connsiteX2" fmla="*/ 136187 w 165370"/>
                  <a:gd name="connsiteY2" fmla="*/ 710119 h 749030"/>
                  <a:gd name="connsiteX3" fmla="*/ 136187 w 165370"/>
                  <a:gd name="connsiteY3" fmla="*/ 749030 h 749030"/>
                  <a:gd name="connsiteX4" fmla="*/ 19455 w 165370"/>
                  <a:gd name="connsiteY4" fmla="*/ 749030 h 749030"/>
                  <a:gd name="connsiteX5" fmla="*/ 0 w 165370"/>
                  <a:gd name="connsiteY5" fmla="*/ 0 h 749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370" h="749030">
                    <a:moveTo>
                      <a:pt x="0" y="0"/>
                    </a:moveTo>
                    <a:lnTo>
                      <a:pt x="165370" y="0"/>
                    </a:lnTo>
                    <a:lnTo>
                      <a:pt x="136187" y="710119"/>
                    </a:lnTo>
                    <a:lnTo>
                      <a:pt x="136187" y="749030"/>
                    </a:lnTo>
                    <a:lnTo>
                      <a:pt x="19455" y="749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70000"/>
                </a:srgb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B71AC898-278C-9D42-BB0C-31EA11998A21}"/>
                  </a:ext>
                </a:extLst>
              </p:cNvPr>
              <p:cNvSpPr txBox="1"/>
              <p:nvPr/>
            </p:nvSpPr>
            <p:spPr>
              <a:xfrm>
                <a:off x="10447507" y="4132535"/>
                <a:ext cx="1121240" cy="523220"/>
              </a:xfrm>
              <a:prstGeom prst="rect">
                <a:avLst/>
              </a:prstGeom>
              <a:solidFill>
                <a:srgbClr val="FF0000">
                  <a:alpha val="70000"/>
                </a:srgbClr>
              </a:solidFill>
              <a:ln w="19050"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2pPr marL="201168" lvl="1" defTabSz="914400"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defRPr sz="2000" b="1">
                    <a:solidFill>
                      <a:schemeClr val="bg2">
                        <a:lumMod val="75000"/>
                      </a:schemeClr>
                    </a:solidFill>
                  </a:defRPr>
                </a:lvl2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Zone d’infiltration</a:t>
                </a:r>
              </a:p>
            </p:txBody>
          </p:sp>
          <p:cxnSp>
            <p:nvCxnSpPr>
              <p:cNvPr id="44" name="Connecteur droit avec flèche 43">
                <a:extLst>
                  <a:ext uri="{FF2B5EF4-FFF2-40B4-BE49-F238E27FC236}">
                    <a16:creationId xmlns:a16="http://schemas.microsoft.com/office/drawing/2014/main" id="{8A52971D-39B1-3EFA-E7C1-FCD23A4C55DB}"/>
                  </a:ext>
                </a:extLst>
              </p:cNvPr>
              <p:cNvCxnSpPr>
                <a:stCxn id="42" idx="1"/>
                <a:endCxn id="41" idx="2"/>
              </p:cNvCxnSpPr>
              <p:nvPr/>
            </p:nvCxnSpPr>
            <p:spPr>
              <a:xfrm flipH="1" flipV="1">
                <a:off x="9854119" y="3852153"/>
                <a:ext cx="593388" cy="541992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45DF1D53-1598-0915-A3F2-5A2A73D60109}"/>
                  </a:ext>
                </a:extLst>
              </p:cNvPr>
              <p:cNvSpPr/>
              <p:nvPr/>
            </p:nvSpPr>
            <p:spPr>
              <a:xfrm>
                <a:off x="7072009" y="1595336"/>
                <a:ext cx="418289" cy="233464"/>
              </a:xfrm>
              <a:custGeom>
                <a:avLst/>
                <a:gdLst>
                  <a:gd name="connsiteX0" fmla="*/ 19455 w 418289"/>
                  <a:gd name="connsiteY0" fmla="*/ 0 h 233464"/>
                  <a:gd name="connsiteX1" fmla="*/ 19455 w 418289"/>
                  <a:gd name="connsiteY1" fmla="*/ 126460 h 233464"/>
                  <a:gd name="connsiteX2" fmla="*/ 0 w 418289"/>
                  <a:gd name="connsiteY2" fmla="*/ 233464 h 233464"/>
                  <a:gd name="connsiteX3" fmla="*/ 408561 w 418289"/>
                  <a:gd name="connsiteY3" fmla="*/ 223736 h 233464"/>
                  <a:gd name="connsiteX4" fmla="*/ 418289 w 418289"/>
                  <a:gd name="connsiteY4" fmla="*/ 87549 h 233464"/>
                  <a:gd name="connsiteX5" fmla="*/ 243191 w 418289"/>
                  <a:gd name="connsiteY5" fmla="*/ 9728 h 233464"/>
                  <a:gd name="connsiteX6" fmla="*/ 19455 w 418289"/>
                  <a:gd name="connsiteY6" fmla="*/ 0 h 23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8289" h="233464">
                    <a:moveTo>
                      <a:pt x="19455" y="0"/>
                    </a:moveTo>
                    <a:lnTo>
                      <a:pt x="19455" y="126460"/>
                    </a:lnTo>
                    <a:lnTo>
                      <a:pt x="0" y="233464"/>
                    </a:lnTo>
                    <a:lnTo>
                      <a:pt x="408561" y="223736"/>
                    </a:lnTo>
                    <a:lnTo>
                      <a:pt x="418289" y="87549"/>
                    </a:lnTo>
                    <a:lnTo>
                      <a:pt x="243191" y="9728"/>
                    </a:lnTo>
                    <a:lnTo>
                      <a:pt x="19455" y="0"/>
                    </a:lnTo>
                    <a:close/>
                  </a:path>
                </a:pathLst>
              </a:custGeom>
              <a:solidFill>
                <a:srgbClr val="FF0000">
                  <a:alpha val="70000"/>
                </a:srgb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D4C35C63-B23E-7852-9A94-3A836696AF93}"/>
                  </a:ext>
                </a:extLst>
              </p:cNvPr>
              <p:cNvSpPr txBox="1"/>
              <p:nvPr/>
            </p:nvSpPr>
            <p:spPr>
              <a:xfrm>
                <a:off x="6460191" y="2165913"/>
                <a:ext cx="1121240" cy="523220"/>
              </a:xfrm>
              <a:prstGeom prst="rect">
                <a:avLst/>
              </a:prstGeom>
              <a:solidFill>
                <a:srgbClr val="FF0000">
                  <a:alpha val="70000"/>
                </a:srgbClr>
              </a:solidFill>
              <a:ln w="19050"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2pPr marL="201168" lvl="1" defTabSz="914400"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defRPr sz="2000" b="1">
                    <a:solidFill>
                      <a:schemeClr val="bg2">
                        <a:lumMod val="75000"/>
                      </a:schemeClr>
                    </a:solidFill>
                  </a:defRPr>
                </a:lvl2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Zone d’infiltration</a:t>
                </a:r>
              </a:p>
            </p:txBody>
          </p: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FA2BBDE1-BDA9-E830-3DE4-46B8672D637A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7020811" y="1795640"/>
                <a:ext cx="223522" cy="370273"/>
              </a:xfrm>
              <a:prstGeom prst="straightConnector1">
                <a:avLst/>
              </a:prstGeom>
              <a:ln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3C11A1B5-462B-3963-B022-53E79B0193AE}"/>
                </a:ext>
              </a:extLst>
            </p:cNvPr>
            <p:cNvSpPr/>
            <p:nvPr/>
          </p:nvSpPr>
          <p:spPr>
            <a:xfrm>
              <a:off x="9992412" y="1329179"/>
              <a:ext cx="169683" cy="197963"/>
            </a:xfrm>
            <a:custGeom>
              <a:avLst/>
              <a:gdLst>
                <a:gd name="connsiteX0" fmla="*/ 131976 w 169683"/>
                <a:gd name="connsiteY0" fmla="*/ 0 h 197963"/>
                <a:gd name="connsiteX1" fmla="*/ 169683 w 169683"/>
                <a:gd name="connsiteY1" fmla="*/ 150829 h 197963"/>
                <a:gd name="connsiteX2" fmla="*/ 150829 w 169683"/>
                <a:gd name="connsiteY2" fmla="*/ 197963 h 197963"/>
                <a:gd name="connsiteX3" fmla="*/ 0 w 169683"/>
                <a:gd name="connsiteY3" fmla="*/ 113122 h 197963"/>
                <a:gd name="connsiteX4" fmla="*/ 131976 w 169683"/>
                <a:gd name="connsiteY4" fmla="*/ 0 h 19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83" h="197963">
                  <a:moveTo>
                    <a:pt x="131976" y="0"/>
                  </a:moveTo>
                  <a:lnTo>
                    <a:pt x="169683" y="150829"/>
                  </a:lnTo>
                  <a:lnTo>
                    <a:pt x="150829" y="197963"/>
                  </a:lnTo>
                  <a:lnTo>
                    <a:pt x="0" y="113122"/>
                  </a:lnTo>
                  <a:lnTo>
                    <a:pt x="131976" y="0"/>
                  </a:lnTo>
                  <a:close/>
                </a:path>
              </a:pathLst>
            </a:custGeom>
            <a:solidFill>
              <a:srgbClr val="FF0000">
                <a:alpha val="70000"/>
              </a:srgb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3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1C19D4-B5DC-8F60-ACD9-A10BCEA94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57467"/>
            <a:ext cx="10364451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Aménagement foncier agricole et forestier environnemental (AFAFE)</a:t>
            </a:r>
            <a:endParaRPr lang="fr-FR" cap="none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DC4CF7BC-A54D-53E8-8041-8DD4D6769B90}"/>
              </a:ext>
            </a:extLst>
          </p:cNvPr>
          <p:cNvSpPr txBox="1">
            <a:spLocks/>
          </p:cNvSpPr>
          <p:nvPr/>
        </p:nvSpPr>
        <p:spPr>
          <a:xfrm>
            <a:off x="412323" y="1853644"/>
            <a:ext cx="8794653" cy="428206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en-US"/>
            </a:defPPr>
            <a:lvl1pPr marL="9144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b="1">
                <a:solidFill>
                  <a:schemeClr val="bg2">
                    <a:lumMod val="75000"/>
                  </a:schemeClr>
                </a:solidFill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La Département 35 est maitre d’ouvrage de ce projet, Eau du Pays de Saint-Malo est un partenaire financier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Coût estimé pour les deux projets de Mireloup et Landal : 5,9 M€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98B7D3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 réaménagement du foncier vise notamment à :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Réaliser des échanges et rapprocher le parcellaire agricoles des sièges d’exploitation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Favoriser les modifications de pratiques en secteur sensible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Sécuriser les secteurs sensibles pour la protection de la ressource en eau via les réserves foncières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Réaliser des travaux connexes améliorant l’exploitation des parcelles (accès, voirie, structuration parcellaire…)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98B7D3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- Réaliser des travaux connexes améliorant la qualité de l’eau (haies, talus, bandes enherbées, zones tampons, déconnexion drains et fossés, reméandrage…)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51C3E60-AEC2-FD1E-45D9-7E2291EE72E0}"/>
              </a:ext>
            </a:extLst>
          </p:cNvPr>
          <p:cNvGrpSpPr/>
          <p:nvPr/>
        </p:nvGrpSpPr>
        <p:grpSpPr>
          <a:xfrm>
            <a:off x="8541969" y="2293434"/>
            <a:ext cx="3650031" cy="2312774"/>
            <a:chOff x="4084980" y="4608470"/>
            <a:chExt cx="3087892" cy="1733157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15C7AED-6044-3D2C-5A7A-B3C38A777A05}"/>
                </a:ext>
              </a:extLst>
            </p:cNvPr>
            <p:cNvGrpSpPr/>
            <p:nvPr/>
          </p:nvGrpSpPr>
          <p:grpSpPr>
            <a:xfrm>
              <a:off x="4084980" y="4608470"/>
              <a:ext cx="3087892" cy="1733157"/>
              <a:chOff x="66786" y="169025"/>
              <a:chExt cx="5078963" cy="2887757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A3746793-8780-480C-B868-6E42077EAE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7" t="-14" r="1768" b="5912"/>
              <a:stretch/>
            </p:blipFill>
            <p:spPr bwMode="auto">
              <a:xfrm>
                <a:off x="163822" y="197531"/>
                <a:ext cx="4701606" cy="285925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1A1F53B4-AD17-01A5-2E7A-FA121A8300F1}"/>
                  </a:ext>
                </a:extLst>
              </p:cNvPr>
              <p:cNvGrpSpPr/>
              <p:nvPr/>
            </p:nvGrpSpPr>
            <p:grpSpPr>
              <a:xfrm>
                <a:off x="66786" y="169025"/>
                <a:ext cx="5078963" cy="1315733"/>
                <a:chOff x="-123714" y="169025"/>
                <a:chExt cx="5078963" cy="1315733"/>
              </a:xfrm>
            </p:grpSpPr>
            <p:grpSp>
              <p:nvGrpSpPr>
                <p:cNvPr id="10" name="Groupe 9">
                  <a:extLst>
                    <a:ext uri="{FF2B5EF4-FFF2-40B4-BE49-F238E27FC236}">
                      <a16:creationId xmlns:a16="http://schemas.microsoft.com/office/drawing/2014/main" id="{8373D8BB-8066-E38B-5049-3ADB9F371982}"/>
                    </a:ext>
                  </a:extLst>
                </p:cNvPr>
                <p:cNvGrpSpPr/>
                <p:nvPr/>
              </p:nvGrpSpPr>
              <p:grpSpPr>
                <a:xfrm>
                  <a:off x="438148" y="485773"/>
                  <a:ext cx="903815" cy="465586"/>
                  <a:chOff x="-2" y="-2"/>
                  <a:chExt cx="903815" cy="465586"/>
                </a:xfrm>
              </p:grpSpPr>
              <p:sp>
                <p:nvSpPr>
                  <p:cNvPr id="16" name="Ellipse 15">
                    <a:extLst>
                      <a:ext uri="{FF2B5EF4-FFF2-40B4-BE49-F238E27FC236}">
                        <a16:creationId xmlns:a16="http://schemas.microsoft.com/office/drawing/2014/main" id="{F0F92404-BF15-24C5-E12D-0B4A9ED8626C}"/>
                      </a:ext>
                    </a:extLst>
                  </p:cNvPr>
                  <p:cNvSpPr/>
                  <p:nvPr/>
                </p:nvSpPr>
                <p:spPr>
                  <a:xfrm>
                    <a:off x="704849" y="-2"/>
                    <a:ext cx="198964" cy="1893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shade val="30000"/>
                          <a:satMod val="115000"/>
                        </a:srgbClr>
                      </a:gs>
                      <a:gs pos="50000">
                        <a:srgbClr val="FFFF00">
                          <a:shade val="67500"/>
                          <a:satMod val="115000"/>
                        </a:srgbClr>
                      </a:gs>
                      <a:gs pos="100000">
                        <a:srgbClr val="FFFF00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ln>
                    <a:solidFill>
                      <a:srgbClr val="FFFF00"/>
                    </a:solidFill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Ellipse 16">
                    <a:extLst>
                      <a:ext uri="{FF2B5EF4-FFF2-40B4-BE49-F238E27FC236}">
                        <a16:creationId xmlns:a16="http://schemas.microsoft.com/office/drawing/2014/main" id="{6EE68970-52B2-2063-C4B4-25009025B306}"/>
                      </a:ext>
                    </a:extLst>
                  </p:cNvPr>
                  <p:cNvSpPr/>
                  <p:nvPr/>
                </p:nvSpPr>
                <p:spPr>
                  <a:xfrm>
                    <a:off x="-2" y="276224"/>
                    <a:ext cx="198964" cy="18936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00">
                          <a:shade val="30000"/>
                          <a:satMod val="115000"/>
                        </a:srgbClr>
                      </a:gs>
                      <a:gs pos="50000">
                        <a:srgbClr val="FFFF00">
                          <a:shade val="67500"/>
                          <a:satMod val="115000"/>
                        </a:srgbClr>
                      </a:gs>
                      <a:gs pos="100000">
                        <a:srgbClr val="FFFF00">
                          <a:shade val="100000"/>
                          <a:satMod val="115000"/>
                        </a:srgb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 panose="020B0602020104020603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18" name="Connecteur droit 17">
                    <a:extLst>
                      <a:ext uri="{FF2B5EF4-FFF2-40B4-BE49-F238E27FC236}">
                        <a16:creationId xmlns:a16="http://schemas.microsoft.com/office/drawing/2014/main" id="{F84E5B5C-8E2E-14D3-0316-EFC0032391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7988" y="95250"/>
                    <a:ext cx="427812" cy="180974"/>
                  </a:xfrm>
                  <a:prstGeom prst="line">
                    <a:avLst/>
                  </a:prstGeom>
                  <a:ln w="28575">
                    <a:solidFill>
                      <a:srgbClr val="FFFF00"/>
                    </a:solidFill>
                    <a:prstDash val="sysDash"/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Ellipse 10">
                  <a:extLst>
                    <a:ext uri="{FF2B5EF4-FFF2-40B4-BE49-F238E27FC236}">
                      <a16:creationId xmlns:a16="http://schemas.microsoft.com/office/drawing/2014/main" id="{5BAF7586-DAFF-119A-213A-D1C6DE2CAF3A}"/>
                    </a:ext>
                  </a:extLst>
                </p:cNvPr>
                <p:cNvSpPr/>
                <p:nvPr/>
              </p:nvSpPr>
              <p:spPr>
                <a:xfrm>
                  <a:off x="3914773" y="1295397"/>
                  <a:ext cx="198964" cy="18936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shade val="30000"/>
                        <a:satMod val="115000"/>
                      </a:srgbClr>
                    </a:gs>
                    <a:gs pos="50000">
                      <a:srgbClr val="FFFF00">
                        <a:shade val="67500"/>
                        <a:satMod val="115000"/>
                      </a:srgbClr>
                    </a:gs>
                    <a:gs pos="100000">
                      <a:srgbClr val="FFFF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n>
                  <a:solidFill>
                    <a:srgbClr val="FFFF00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w Cen MT" panose="020B0602020104020603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" name="Groupe 11">
                  <a:extLst>
                    <a:ext uri="{FF2B5EF4-FFF2-40B4-BE49-F238E27FC236}">
                      <a16:creationId xmlns:a16="http://schemas.microsoft.com/office/drawing/2014/main" id="{5F73DD59-FED0-A763-357B-78A8CDAC92D4}"/>
                    </a:ext>
                  </a:extLst>
                </p:cNvPr>
                <p:cNvGrpSpPr/>
                <p:nvPr/>
              </p:nvGrpSpPr>
              <p:grpSpPr>
                <a:xfrm>
                  <a:off x="-123714" y="169025"/>
                  <a:ext cx="5078963" cy="1160351"/>
                  <a:chOff x="-123714" y="169025"/>
                  <a:chExt cx="5078963" cy="1160351"/>
                </a:xfrm>
              </p:grpSpPr>
              <p:sp>
                <p:nvSpPr>
                  <p:cNvPr id="13" name="Zone de texte 58">
                    <a:extLst>
                      <a:ext uri="{FF2B5EF4-FFF2-40B4-BE49-F238E27FC236}">
                        <a16:creationId xmlns:a16="http://schemas.microsoft.com/office/drawing/2014/main" id="{9FE9BC50-9400-F426-C841-51B38FC6C9E0}"/>
                      </a:ext>
                    </a:extLst>
                  </p:cNvPr>
                  <p:cNvSpPr txBox="1"/>
                  <p:nvPr/>
                </p:nvSpPr>
                <p:spPr>
                  <a:xfrm>
                    <a:off x="-123714" y="491990"/>
                    <a:ext cx="941674" cy="306180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non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just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9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rPr>
                      <a:t>Mireloup</a:t>
                    </a:r>
                    <a:endParaRPr kumimoji="0" lang="fr-FR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+mn-cs"/>
                    </a:endParaRPr>
                  </a:p>
                </p:txBody>
              </p:sp>
              <p:sp>
                <p:nvSpPr>
                  <p:cNvPr id="14" name="Zone de texte 59">
                    <a:extLst>
                      <a:ext uri="{FF2B5EF4-FFF2-40B4-BE49-F238E27FC236}">
                        <a16:creationId xmlns:a16="http://schemas.microsoft.com/office/drawing/2014/main" id="{87808586-BDE6-85EA-9696-82C3EF976719}"/>
                      </a:ext>
                    </a:extLst>
                  </p:cNvPr>
                  <p:cNvSpPr txBox="1"/>
                  <p:nvPr/>
                </p:nvSpPr>
                <p:spPr>
                  <a:xfrm>
                    <a:off x="738157" y="169025"/>
                    <a:ext cx="941677" cy="306181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non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9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rPr>
                      <a:t>Beaufort</a:t>
                    </a:r>
                    <a:endParaRPr kumimoji="0" lang="fr-FR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+mn-cs"/>
                    </a:endParaRPr>
                  </a:p>
                </p:txBody>
              </p:sp>
              <p:sp>
                <p:nvSpPr>
                  <p:cNvPr id="15" name="Zone de texte 57">
                    <a:extLst>
                      <a:ext uri="{FF2B5EF4-FFF2-40B4-BE49-F238E27FC236}">
                        <a16:creationId xmlns:a16="http://schemas.microsoft.com/office/drawing/2014/main" id="{7F6EDAC9-2748-4D75-B1A8-204346A90C22}"/>
                      </a:ext>
                    </a:extLst>
                  </p:cNvPr>
                  <p:cNvSpPr txBox="1"/>
                  <p:nvPr/>
                </p:nvSpPr>
                <p:spPr>
                  <a:xfrm>
                    <a:off x="3965961" y="856678"/>
                    <a:ext cx="989288" cy="472698"/>
                  </a:xfrm>
                  <a:prstGeom prst="rect">
                    <a:avLst/>
                  </a:prstGeom>
                  <a:noFill/>
                  <a:ln w="6350">
                    <a:noFill/>
                  </a:ln>
                </p:spPr>
                <p:txBody>
                  <a:bodyPr rot="0" spcFirstLastPara="0" vert="horz" wrap="none" lIns="68580" tIns="34290" rIns="6858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just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9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rPr>
                      <a:t>Landal</a:t>
                    </a:r>
                    <a:endParaRPr kumimoji="0" lang="fr-FR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4B551F-B191-5176-2AED-31F93DEB8DBD}"/>
                </a:ext>
              </a:extLst>
            </p:cNvPr>
            <p:cNvSpPr/>
            <p:nvPr/>
          </p:nvSpPr>
          <p:spPr>
            <a:xfrm>
              <a:off x="5963055" y="4910050"/>
              <a:ext cx="909085" cy="167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19" name="Picture 12" descr="S:\Ouette_15\logo\logo partenaires\ille et vilaine.png">
            <a:extLst>
              <a:ext uri="{FF2B5EF4-FFF2-40B4-BE49-F238E27FC236}">
                <a16:creationId xmlns:a16="http://schemas.microsoft.com/office/drawing/2014/main" id="{211F3590-ABD3-AB0F-BC95-D8A50E15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338" y="5985489"/>
            <a:ext cx="112052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671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E0EAE63-F2E2-7E50-0FB7-15AA3AE31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062" y="1621038"/>
            <a:ext cx="3462020" cy="2333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F01491D7-3EF4-882B-4F2F-1A2F1CAC5F08}"/>
              </a:ext>
            </a:extLst>
          </p:cNvPr>
          <p:cNvGrpSpPr/>
          <p:nvPr/>
        </p:nvGrpSpPr>
        <p:grpSpPr>
          <a:xfrm>
            <a:off x="9389" y="1952023"/>
            <a:ext cx="10715985" cy="4561529"/>
            <a:chOff x="9389" y="1520701"/>
            <a:chExt cx="10715985" cy="4561529"/>
          </a:xfrm>
        </p:grpSpPr>
        <p:sp>
          <p:nvSpPr>
            <p:cNvPr id="8" name="Espace réservé du texte 13">
              <a:extLst>
                <a:ext uri="{FF2B5EF4-FFF2-40B4-BE49-F238E27FC236}">
                  <a16:creationId xmlns:a16="http://schemas.microsoft.com/office/drawing/2014/main" id="{53C45FDE-2753-6E8D-09B1-EDC7667BACC5}"/>
                </a:ext>
              </a:extLst>
            </p:cNvPr>
            <p:cNvSpPr txBox="1">
              <a:spLocks/>
            </p:cNvSpPr>
            <p:nvPr/>
          </p:nvSpPr>
          <p:spPr>
            <a:xfrm>
              <a:off x="1198563" y="2044034"/>
              <a:ext cx="5677693" cy="401011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1" i="0" u="sng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Délibération des communes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1" i="0" u="sng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Arrêté préfectoral de prescriptions environnementales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1" i="0" u="sng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Ouverture de l’opération par le CD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fr-FR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1" i="0" u="sng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Opération d’aménagement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Char char="-"/>
                <a:tabLst/>
                <a:defRPr/>
              </a:pPr>
              <a:r>
                <a:rPr kumimoji="0" lang="fr-FR" sz="14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Classement des sols, consultations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Char char="-"/>
                <a:tabLst/>
                <a:defRPr/>
              </a:pPr>
              <a:r>
                <a:rPr kumimoji="0" lang="fr-FR" sz="14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Avant-projet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Char char="-"/>
                <a:tabLst/>
                <a:defRPr/>
              </a:pPr>
              <a:r>
                <a:rPr kumimoji="0" lang="fr-FR" sz="14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Projet et étude d’impact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Char char="-"/>
                <a:tabLst/>
                <a:defRPr/>
              </a:pPr>
              <a:r>
                <a:rPr kumimoji="0" lang="fr-FR" sz="1400" b="0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Enquête publique 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fr-FR" sz="1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1" i="0" u="sng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Arrêté préfectoral sur le programme de travaux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1" i="0" u="sng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Clôture de l’opération par le CD et nouveau plan parcellaire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1" i="0" u="sng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Travaux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2C8EB94-765F-370A-D101-13943ED46A69}"/>
                </a:ext>
              </a:extLst>
            </p:cNvPr>
            <p:cNvSpPr txBox="1"/>
            <p:nvPr/>
          </p:nvSpPr>
          <p:spPr>
            <a:xfrm>
              <a:off x="9389" y="2113111"/>
              <a:ext cx="1106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8A8D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Prévisionnel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EB2F7C62-F914-F2A2-4725-DD6E448A18EC}"/>
                </a:ext>
              </a:extLst>
            </p:cNvPr>
            <p:cNvCxnSpPr>
              <a:cxnSpLocks/>
            </p:cNvCxnSpPr>
            <p:nvPr/>
          </p:nvCxnSpPr>
          <p:spPr>
            <a:xfrm>
              <a:off x="1106227" y="2132856"/>
              <a:ext cx="9389" cy="3312368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space réservé du texte 13">
              <a:extLst>
                <a:ext uri="{FF2B5EF4-FFF2-40B4-BE49-F238E27FC236}">
                  <a16:creationId xmlns:a16="http://schemas.microsoft.com/office/drawing/2014/main" id="{DB8589EB-01F3-2F1F-F046-5CE2AD6FA9F3}"/>
                </a:ext>
              </a:extLst>
            </p:cNvPr>
            <p:cNvSpPr txBox="1">
              <a:spLocks/>
            </p:cNvSpPr>
            <p:nvPr/>
          </p:nvSpPr>
          <p:spPr>
            <a:xfrm>
              <a:off x="6640300" y="3298633"/>
              <a:ext cx="4085074" cy="2783597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None/>
                <a:defRPr sz="12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274FA4"/>
                </a:buClr>
                <a:buSzPct val="100000"/>
                <a:buFont typeface="Calibri" panose="020F0502020204030204" pitchFamily="34" charset="0"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A8D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Wingdings" panose="05000000000000000000" pitchFamily="2" charset="2"/>
                </a:rPr>
                <a:t> 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A8D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Marchés géomètres et impact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274FA4"/>
                </a:buClr>
                <a:buSzPct val="100000"/>
                <a:buFont typeface="Calibri" panose="020F0502020204030204" pitchFamily="34" charset="0"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A8D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Financements CD35, Eau du Pays de Saint-Malo et subventions (AELB, Région, SMG eau 35)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274FA4"/>
                </a:buClr>
                <a:buSzPct val="100000"/>
                <a:buFont typeface="Calibri" panose="020F0502020204030204" pitchFamily="34" charset="0"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A8D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Volet Contrat de bassin versant 2022-2024 et Accord de Territoire 2025-2029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274FA4"/>
                </a:buClr>
                <a:buSzPct val="100000"/>
                <a:buFont typeface="Calibri" panose="020F0502020204030204" pitchFamily="34" charset="0"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8A8D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274FA4"/>
                </a:buClr>
                <a:buSzPct val="100000"/>
                <a:buFont typeface="Calibri" panose="020F0502020204030204" pitchFamily="34" charset="0"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8A8D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274FA4"/>
                </a:buClr>
                <a:buSzPct val="100000"/>
                <a:buFont typeface="Calibri" panose="020F0502020204030204" pitchFamily="34" charset="0"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A8D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Wingdings" panose="05000000000000000000" pitchFamily="2" charset="2"/>
                </a:rPr>
                <a:t> 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A8D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Travaux 2027-2028</a:t>
              </a:r>
              <a:endPara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8A8D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274FA4"/>
                </a:buClr>
                <a:buSzPct val="100000"/>
                <a:buFont typeface="Calibri" panose="020F0502020204030204" pitchFamily="34" charset="0"/>
                <a:buNone/>
                <a:tabLst/>
                <a:defRPr/>
              </a:pPr>
              <a:endPara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8A8D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3" name="Espace réservé du texte 12">
              <a:extLst>
                <a:ext uri="{FF2B5EF4-FFF2-40B4-BE49-F238E27FC236}">
                  <a16:creationId xmlns:a16="http://schemas.microsoft.com/office/drawing/2014/main" id="{6DAA83EB-FFC2-C0A3-CC21-73627371AD25}"/>
                </a:ext>
              </a:extLst>
            </p:cNvPr>
            <p:cNvSpPr txBox="1">
              <a:spLocks/>
            </p:cNvSpPr>
            <p:nvPr/>
          </p:nvSpPr>
          <p:spPr>
            <a:xfrm>
              <a:off x="913774" y="1520701"/>
              <a:ext cx="8229600" cy="424732"/>
            </a:xfrm>
            <a:prstGeom prst="rect">
              <a:avLst/>
            </a:prstGeom>
          </p:spPr>
          <p:txBody>
            <a:bodyPr vert="horz" lIns="0" tIns="45720" rIns="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None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274FA4"/>
                </a:buClr>
                <a:buSzPct val="100000"/>
                <a:buFont typeface="Calibri" panose="020F0502020204030204" pitchFamily="34" charset="0"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A8D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2</a:t>
              </a:r>
              <a:r>
                <a:rPr kumimoji="0" lang="fr-FR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48A8D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e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8A8D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 phase : phase opérationnelle (5 ans) - 2021-2026</a:t>
              </a: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B92BD968-635A-2B3C-8518-4D074AB08F7B}"/>
                </a:ext>
              </a:extLst>
            </p:cNvPr>
            <p:cNvCxnSpPr>
              <a:cxnSpLocks/>
            </p:cNvCxnSpPr>
            <p:nvPr/>
          </p:nvCxnSpPr>
          <p:spPr>
            <a:xfrm>
              <a:off x="525937" y="4100324"/>
              <a:ext cx="672626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450B4AA9-17D3-052D-D00A-5547D47123B9}"/>
              </a:ext>
            </a:extLst>
          </p:cNvPr>
          <p:cNvSpPr txBox="1">
            <a:spLocks/>
          </p:cNvSpPr>
          <p:nvPr/>
        </p:nvSpPr>
        <p:spPr>
          <a:xfrm>
            <a:off x="913774" y="1512147"/>
            <a:ext cx="8229600" cy="424732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274FA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274FA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srgbClr val="274FA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274FA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phase : phase d’étude préalable (3 ans) – 2019-2021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D113D3BB-AD4C-21E2-C8F5-09E67DEC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68423"/>
            <a:ext cx="10364451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Aménagement foncier agricole et forestier environnemental (AFAFE) – </a:t>
            </a:r>
            <a:r>
              <a:rPr lang="fr-FR" cap="none" dirty="0">
                <a:solidFill>
                  <a:schemeClr val="bg2">
                    <a:lumMod val="75000"/>
                  </a:schemeClr>
                </a:solidFill>
              </a:rPr>
              <a:t>Mireloup et Landal</a:t>
            </a:r>
          </a:p>
        </p:txBody>
      </p:sp>
    </p:spTree>
    <p:extLst>
      <p:ext uri="{BB962C8B-B14F-4D97-AF65-F5344CB8AC3E}">
        <p14:creationId xmlns:p14="http://schemas.microsoft.com/office/powerpoint/2010/main" val="925374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 12"/>
          <p:cNvSpPr/>
          <p:nvPr/>
        </p:nvSpPr>
        <p:spPr>
          <a:xfrm>
            <a:off x="242289" y="98398"/>
            <a:ext cx="11227743" cy="9561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459" name="Image 20"/>
          <p:cNvPicPr/>
          <p:nvPr/>
        </p:nvPicPr>
        <p:blipFill>
          <a:blip r:embed="rId3"/>
          <a:stretch/>
        </p:blipFill>
        <p:spPr>
          <a:xfrm>
            <a:off x="30256" y="48328"/>
            <a:ext cx="1237368" cy="1079758"/>
          </a:xfrm>
          <a:prstGeom prst="rect">
            <a:avLst/>
          </a:prstGeom>
          <a:ln w="0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DD691F-35F3-4C5E-8318-B36222D63300}"/>
              </a:ext>
            </a:extLst>
          </p:cNvPr>
          <p:cNvSpPr txBox="1"/>
          <p:nvPr/>
        </p:nvSpPr>
        <p:spPr>
          <a:xfrm>
            <a:off x="1371600" y="273036"/>
            <a:ext cx="107901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</a:lstStyle>
          <a:p>
            <a:r>
              <a:rPr lang="fr-FR" sz="4400" dirty="0"/>
              <a:t>VI. Les outils et temps forts du réseau des animateurs de captage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36642E7-EF29-4DC6-A9F9-4F01EFB26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8C7B-E5E5-4246-B6F6-50B761CB9E5E}" type="datetime1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AC8104B-1691-4B8B-AF52-482FD46A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9" name="ZoneTexte 42">
            <a:extLst>
              <a:ext uri="{FF2B5EF4-FFF2-40B4-BE49-F238E27FC236}">
                <a16:creationId xmlns:a16="http://schemas.microsoft.com/office/drawing/2014/main" id="{36497D0A-1801-4A5B-ABDB-E84FB013FA0A}"/>
              </a:ext>
            </a:extLst>
          </p:cNvPr>
          <p:cNvSpPr/>
          <p:nvPr/>
        </p:nvSpPr>
        <p:spPr>
          <a:xfrm>
            <a:off x="547836" y="2072908"/>
            <a:ext cx="10790144" cy="45228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800" b="1" u="sng" strike="noStrike" spc="-1" dirty="0">
                <a:solidFill>
                  <a:srgbClr val="008D52"/>
                </a:solidFill>
                <a:uFillTx/>
                <a:latin typeface="Arial"/>
                <a:ea typeface="DejaVu Sans"/>
              </a:rPr>
              <a:t>Au niveau national</a:t>
            </a:r>
            <a:r>
              <a:rPr lang="fr-FR" sz="1800" b="1" strike="noStrike" spc="-1" dirty="0">
                <a:solidFill>
                  <a:srgbClr val="008D52"/>
                </a:solidFill>
                <a:latin typeface="Arial"/>
                <a:ea typeface="DejaVu Sans"/>
              </a:rPr>
              <a:t> </a:t>
            </a:r>
            <a:r>
              <a:rPr lang="fr-FR" sz="1800" b="1" strike="noStrike" spc="-1" dirty="0">
                <a:solidFill>
                  <a:srgbClr val="008D52"/>
                </a:solidFill>
                <a:latin typeface="Arial"/>
                <a:ea typeface="Microsoft YaHei"/>
              </a:rPr>
              <a:t>: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L’OFB (Office Français de la Biodiversité) et son centre de ressources captages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Lien vers le </a:t>
            </a:r>
            <a:r>
              <a:rPr lang="fr-FR" sz="1800" b="1" u="sng" strike="noStrike" spc="-1" dirty="0">
                <a:solidFill>
                  <a:srgbClr val="CCCCFF"/>
                </a:solidFill>
                <a:uFillTx/>
                <a:latin typeface="Arial"/>
                <a:ea typeface="Microsoft YaHei"/>
                <a:hlinkClick r:id="rId4"/>
              </a:rPr>
              <a:t>portail technique de l’OFB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Centralisation des AAC sur ce site ainsi que de nombreuses références bibliographiques.</a:t>
            </a:r>
          </a:p>
          <a:p>
            <a:pPr>
              <a:lnSpc>
                <a:spcPct val="100000"/>
              </a:lnSpc>
              <a:buNone/>
            </a:pPr>
            <a:r>
              <a:rPr lang="fr-FR" spc="-1" dirty="0">
                <a:solidFill>
                  <a:srgbClr val="000000"/>
                </a:solidFill>
                <a:latin typeface="Arial"/>
                <a:ea typeface="Microsoft YaHei"/>
              </a:rPr>
              <a:t>Des webinaires, des rencontres nationales…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</p:txBody>
      </p:sp>
      <p:pic>
        <p:nvPicPr>
          <p:cNvPr id="10" name="Image 21">
            <a:extLst>
              <a:ext uri="{FF2B5EF4-FFF2-40B4-BE49-F238E27FC236}">
                <a16:creationId xmlns:a16="http://schemas.microsoft.com/office/drawing/2014/main" id="{05FB1C60-EE71-4BF4-A226-E55BB84EC36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28807" y="3011971"/>
            <a:ext cx="5127120" cy="2387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14257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age 279"/>
          <p:cNvPicPr/>
          <p:nvPr/>
        </p:nvPicPr>
        <p:blipFill>
          <a:blip r:embed="rId2"/>
          <a:stretch/>
        </p:blipFill>
        <p:spPr>
          <a:xfrm>
            <a:off x="29820" y="47893"/>
            <a:ext cx="1237368" cy="1079758"/>
          </a:xfrm>
          <a:prstGeom prst="rect">
            <a:avLst/>
          </a:prstGeom>
          <a:ln w="0">
            <a:noFill/>
          </a:ln>
        </p:spPr>
      </p:pic>
      <p:sp>
        <p:nvSpPr>
          <p:cNvPr id="505" name="Rectangle 280"/>
          <p:cNvSpPr/>
          <p:nvPr/>
        </p:nvSpPr>
        <p:spPr>
          <a:xfrm>
            <a:off x="427328" y="1004436"/>
            <a:ext cx="11323528" cy="3764786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167" tIns="65743" rIns="120167" bIns="65743" anchor="t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fr-FR" sz="2419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fr-FR" sz="2419" spc="-1">
              <a:latin typeface="Arial"/>
            </a:endParaRPr>
          </a:p>
        </p:txBody>
      </p:sp>
      <p:sp>
        <p:nvSpPr>
          <p:cNvPr id="507" name="ZoneTexte 282"/>
          <p:cNvSpPr/>
          <p:nvPr/>
        </p:nvSpPr>
        <p:spPr>
          <a:xfrm>
            <a:off x="1306373" y="1523852"/>
            <a:ext cx="10227660" cy="414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08" name="ZoneTexte 11"/>
          <p:cNvSpPr/>
          <p:nvPr/>
        </p:nvSpPr>
        <p:spPr>
          <a:xfrm>
            <a:off x="1314646" y="1523852"/>
            <a:ext cx="10227660" cy="414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09" name="ZoneTexte 14"/>
          <p:cNvSpPr/>
          <p:nvPr/>
        </p:nvSpPr>
        <p:spPr>
          <a:xfrm>
            <a:off x="1271107" y="1523853"/>
            <a:ext cx="6092796" cy="27901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fr-FR" sz="2177" b="1" u="sng" spc="-1" dirty="0">
              <a:solidFill>
                <a:srgbClr val="008D52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buNone/>
            </a:pPr>
            <a:r>
              <a:rPr lang="fr-FR" sz="2177" b="1" u="sng" spc="-1" dirty="0">
                <a:solidFill>
                  <a:srgbClr val="008D52"/>
                </a:solidFill>
                <a:latin typeface="Arial"/>
                <a:ea typeface="DejaVu Sans"/>
              </a:rPr>
              <a:t>Au niveau régional</a:t>
            </a:r>
            <a:r>
              <a:rPr lang="fr-FR" sz="2177" b="1" spc="-1" dirty="0">
                <a:solidFill>
                  <a:srgbClr val="008D52"/>
                </a:solidFill>
                <a:latin typeface="Arial"/>
                <a:ea typeface="DejaVu Sans"/>
              </a:rPr>
              <a:t> </a:t>
            </a:r>
            <a:r>
              <a:rPr lang="fr-FR" sz="2177" b="1" spc="-1" dirty="0">
                <a:solidFill>
                  <a:srgbClr val="008D52"/>
                </a:solidFill>
                <a:latin typeface="Arial"/>
                <a:ea typeface="Microsoft YaHei"/>
              </a:rPr>
              <a:t>:</a:t>
            </a:r>
            <a:endParaRPr lang="fr-FR" sz="2177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177" spc="-1" dirty="0">
              <a:latin typeface="Arial"/>
            </a:endParaRPr>
          </a:p>
          <a:p>
            <a:pPr marL="345695" indent="-345695">
              <a:buClr>
                <a:srgbClr val="000000"/>
              </a:buClr>
              <a:buFont typeface="StarSymbol"/>
              <a:buChar char="-"/>
            </a:pP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Des rencontres annuelles</a:t>
            </a:r>
            <a:endParaRPr lang="fr-FR" sz="2177" spc="-1" dirty="0">
              <a:latin typeface="Arial"/>
            </a:endParaRPr>
          </a:p>
          <a:p>
            <a:pPr marL="345695" indent="-345695">
              <a:buClr>
                <a:srgbClr val="000000"/>
              </a:buClr>
              <a:buFont typeface="StarSymbol"/>
              <a:buChar char="-"/>
            </a:pP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Des formations </a:t>
            </a:r>
            <a:endParaRPr lang="fr-FR" sz="2177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177" spc="-1" dirty="0">
              <a:latin typeface="Arial"/>
            </a:endParaRPr>
          </a:p>
          <a:p>
            <a:pPr marL="345695" indent="-345695">
              <a:buClr>
                <a:srgbClr val="000000"/>
              </a:buClr>
              <a:buFont typeface="Wingdings" charset="2"/>
              <a:buChar char=""/>
            </a:pP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En salle </a:t>
            </a:r>
            <a:endParaRPr lang="fr-FR" sz="2177" spc="-1" dirty="0">
              <a:latin typeface="Arial"/>
            </a:endParaRPr>
          </a:p>
          <a:p>
            <a:pPr marL="345695" indent="-345695">
              <a:buClr>
                <a:srgbClr val="000000"/>
              </a:buClr>
              <a:buFont typeface="Wingdings" charset="2"/>
              <a:buChar char=""/>
            </a:pP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De Terrain </a:t>
            </a:r>
            <a:endParaRPr lang="fr-FR" sz="2177" spc="-1" dirty="0">
              <a:latin typeface="Arial"/>
            </a:endParaRPr>
          </a:p>
        </p:txBody>
      </p:sp>
      <p:pic>
        <p:nvPicPr>
          <p:cNvPr id="510" name="Image 5"/>
          <p:cNvPicPr/>
          <p:nvPr/>
        </p:nvPicPr>
        <p:blipFill>
          <a:blip r:embed="rId3"/>
          <a:stretch/>
        </p:blipFill>
        <p:spPr>
          <a:xfrm>
            <a:off x="4538132" y="3112538"/>
            <a:ext cx="3696865" cy="2771669"/>
          </a:xfrm>
          <a:prstGeom prst="rect">
            <a:avLst/>
          </a:prstGeom>
          <a:ln w="0">
            <a:noFill/>
          </a:ln>
        </p:spPr>
      </p:pic>
      <p:pic>
        <p:nvPicPr>
          <p:cNvPr id="511" name="Image 13"/>
          <p:cNvPicPr/>
          <p:nvPr/>
        </p:nvPicPr>
        <p:blipFill>
          <a:blip r:embed="rId4"/>
          <a:stretch/>
        </p:blipFill>
        <p:spPr>
          <a:xfrm>
            <a:off x="427328" y="4205397"/>
            <a:ext cx="3529677" cy="1998423"/>
          </a:xfrm>
          <a:prstGeom prst="rect">
            <a:avLst/>
          </a:prstGeom>
          <a:ln w="0">
            <a:noFill/>
          </a:ln>
        </p:spPr>
      </p:pic>
      <p:pic>
        <p:nvPicPr>
          <p:cNvPr id="512" name="Image 16"/>
          <p:cNvPicPr/>
          <p:nvPr/>
        </p:nvPicPr>
        <p:blipFill>
          <a:blip r:embed="rId5"/>
          <a:stretch/>
        </p:blipFill>
        <p:spPr>
          <a:xfrm>
            <a:off x="8444475" y="1109452"/>
            <a:ext cx="3532725" cy="2648455"/>
          </a:xfrm>
          <a:prstGeom prst="rect">
            <a:avLst/>
          </a:prstGeom>
          <a:ln w="0"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A773475-68DA-41FE-851E-ED72F5F97969}"/>
              </a:ext>
            </a:extLst>
          </p:cNvPr>
          <p:cNvSpPr txBox="1"/>
          <p:nvPr/>
        </p:nvSpPr>
        <p:spPr>
          <a:xfrm>
            <a:off x="1771472" y="293341"/>
            <a:ext cx="957784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/>
              <a:t>VI. Les outils et temps forts du réseau des animateurs de captage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3991C19-16E3-41A5-B6FC-42BD7ACB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92795-B27E-49B4-AFAB-41FBD06A73E0}" type="datetime1">
              <a:rPr lang="fr-FR" smtClean="0"/>
              <a:t>17/12/2025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48347D-0B55-42D8-8113-7B1C2A5A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1440328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A618298-F94E-413E-9696-4C0CE287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82" y="39601"/>
            <a:ext cx="10130118" cy="1224423"/>
          </a:xfrm>
        </p:spPr>
        <p:txBody>
          <a:bodyPr/>
          <a:lstStyle/>
          <a:p>
            <a:r>
              <a:rPr lang="fr-FR" b="1" dirty="0"/>
              <a:t>Introduction</a:t>
            </a:r>
            <a:r>
              <a:rPr lang="fr-FR" dirty="0"/>
              <a:t> : </a:t>
            </a:r>
            <a:r>
              <a:rPr lang="fr-FR" b="1" dirty="0"/>
              <a:t>contexte Breton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987E2-6872-4BC1-BDA4-B9D97261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D115-1163-4CBD-A232-0D0BAF66BEDC}" type="datetime1">
              <a:rPr lang="fr-FR" smtClean="0"/>
              <a:t>17/12/2025</a:t>
            </a:fld>
            <a:endParaRPr lang="fr-FR"/>
          </a:p>
        </p:txBody>
      </p:sp>
      <p:pic>
        <p:nvPicPr>
          <p:cNvPr id="6" name="Image 275">
            <a:extLst>
              <a:ext uri="{FF2B5EF4-FFF2-40B4-BE49-F238E27FC236}">
                <a16:creationId xmlns:a16="http://schemas.microsoft.com/office/drawing/2014/main" id="{0B514A01-7A98-4242-B437-126A8AB57E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80" y="39600"/>
            <a:ext cx="1023120" cy="892800"/>
          </a:xfrm>
          <a:prstGeom prst="rect">
            <a:avLst/>
          </a:prstGeom>
          <a:ln w="0">
            <a:noFill/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A100D8-2A98-48D3-8E0D-603AB3845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fr-FR" b="1" dirty="0"/>
              <a:t>Des bouleversements de l’agriculture française </a:t>
            </a:r>
            <a:r>
              <a:rPr lang="fr-FR" dirty="0"/>
              <a:t>: 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Un développement agricole intensif et multifactoriel après la seconde guerre mondiale</a:t>
            </a:r>
          </a:p>
          <a:p>
            <a:pPr>
              <a:buFontTx/>
              <a:buChar char="-"/>
            </a:pPr>
            <a:r>
              <a:rPr lang="fr-FR" dirty="0"/>
              <a:t>Mécanisation</a:t>
            </a:r>
          </a:p>
          <a:p>
            <a:pPr>
              <a:buFontTx/>
              <a:buChar char="-"/>
            </a:pPr>
            <a:r>
              <a:rPr lang="fr-FR" dirty="0"/>
              <a:t>Développement de semences avec des variétés hybrides à rendement plus important</a:t>
            </a:r>
          </a:p>
          <a:p>
            <a:pPr>
              <a:buFontTx/>
              <a:buChar char="-"/>
            </a:pPr>
            <a:r>
              <a:rPr lang="fr-FR" dirty="0"/>
              <a:t>La mise en œuvre de l’irrigation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Un exode rural d’ampleur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Des lois d’orientation agricole successives (logique de plus en plus productiviste)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Le remembrement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B02CED1-C0C3-47CA-8095-F41E84935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823011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Image 279"/>
          <p:cNvPicPr/>
          <p:nvPr/>
        </p:nvPicPr>
        <p:blipFill>
          <a:blip r:embed="rId2"/>
          <a:stretch/>
        </p:blipFill>
        <p:spPr>
          <a:xfrm>
            <a:off x="29820" y="47893"/>
            <a:ext cx="1237368" cy="1079758"/>
          </a:xfrm>
          <a:prstGeom prst="rect">
            <a:avLst/>
          </a:prstGeom>
          <a:ln w="0">
            <a:noFill/>
          </a:ln>
        </p:spPr>
      </p:pic>
      <p:sp>
        <p:nvSpPr>
          <p:cNvPr id="514" name="Rectangle 280"/>
          <p:cNvSpPr/>
          <p:nvPr/>
        </p:nvSpPr>
        <p:spPr>
          <a:xfrm>
            <a:off x="427328" y="1004436"/>
            <a:ext cx="11323528" cy="3764786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167" tIns="65743" rIns="120167" bIns="65743" anchor="t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fr-FR" sz="2419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fr-FR" sz="2419" spc="-1">
              <a:latin typeface="Arial"/>
            </a:endParaRPr>
          </a:p>
        </p:txBody>
      </p:sp>
      <p:sp>
        <p:nvSpPr>
          <p:cNvPr id="515" name="ZoneTexte 281"/>
          <p:cNvSpPr/>
          <p:nvPr/>
        </p:nvSpPr>
        <p:spPr>
          <a:xfrm>
            <a:off x="1314645" y="217693"/>
            <a:ext cx="10872468" cy="5398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endParaRPr lang="fr-FR" sz="1451" spc="-1" dirty="0">
              <a:latin typeface="Arial"/>
            </a:endParaRPr>
          </a:p>
        </p:txBody>
      </p:sp>
      <p:sp>
        <p:nvSpPr>
          <p:cNvPr id="516" name="ZoneTexte 282"/>
          <p:cNvSpPr/>
          <p:nvPr/>
        </p:nvSpPr>
        <p:spPr>
          <a:xfrm>
            <a:off x="1306373" y="1523852"/>
            <a:ext cx="10227660" cy="414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17" name="Rectangle 4"/>
          <p:cNvSpPr/>
          <p:nvPr/>
        </p:nvSpPr>
        <p:spPr>
          <a:xfrm>
            <a:off x="726447" y="1447319"/>
            <a:ext cx="10706585" cy="51353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fr-FR" sz="2177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La  DREAL a commandé à l’OEB un </a:t>
            </a:r>
            <a:r>
              <a:rPr lang="fr-FR" sz="2177" b="1" spc="-1" dirty="0" err="1">
                <a:solidFill>
                  <a:srgbClr val="000000"/>
                </a:solidFill>
                <a:latin typeface="Arial"/>
                <a:ea typeface="DejaVu Sans"/>
              </a:rPr>
              <a:t>visualiseur</a:t>
            </a: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 propre aux captages dont voici l’accès </a:t>
            </a:r>
            <a:r>
              <a:rPr lang="fr-FR" sz="2177" b="1" u="sng" spc="-1" dirty="0">
                <a:solidFill>
                  <a:srgbClr val="CCCCFF"/>
                </a:solidFill>
                <a:latin typeface="Arial"/>
                <a:ea typeface="DejaVu Sans"/>
                <a:hlinkClick r:id="rId3"/>
              </a:rPr>
              <a:t>ici</a:t>
            </a:r>
            <a:endParaRPr lang="fr-FR" sz="2177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177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On retrouve sur ce tableau de bord :</a:t>
            </a:r>
            <a:endParaRPr lang="fr-FR" sz="2177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177" spc="-1" dirty="0">
              <a:latin typeface="Arial"/>
            </a:endParaRPr>
          </a:p>
          <a:p>
            <a:pPr marL="261230" indent="-552938">
              <a:buClr>
                <a:srgbClr val="000000"/>
              </a:buClr>
              <a:buFont typeface="Arial"/>
              <a:buChar char="•"/>
            </a:pP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Le référentiel des</a:t>
            </a: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 captages d'eau potable</a:t>
            </a: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 actifs et abandonnés en Bretagne</a:t>
            </a:r>
            <a:endParaRPr lang="fr-FR" sz="2177" spc="-1" dirty="0">
              <a:latin typeface="Arial"/>
            </a:endParaRPr>
          </a:p>
          <a:p>
            <a:pPr marL="261230" indent="-552938">
              <a:buClr>
                <a:srgbClr val="000000"/>
              </a:buClr>
              <a:buFont typeface="Arial"/>
              <a:buChar char="•"/>
            </a:pP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La synthèse des indicateurs d’avancement des démarches de protection par</a:t>
            </a: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 captage prioritaire </a:t>
            </a: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du SDAGE Loire-Bretagne</a:t>
            </a:r>
            <a:endParaRPr lang="fr-FR" sz="2177" spc="-1" dirty="0">
              <a:latin typeface="Arial"/>
            </a:endParaRPr>
          </a:p>
          <a:p>
            <a:pPr marL="261230" indent="-552938">
              <a:buClr>
                <a:srgbClr val="000000"/>
              </a:buClr>
              <a:buFont typeface="Arial"/>
              <a:buChar char="•"/>
            </a:pP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La qualité de l'eau brute vis-à-vis des </a:t>
            </a: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nitrates</a:t>
            </a:r>
            <a:endParaRPr lang="fr-FR" sz="2177" spc="-1" dirty="0">
              <a:latin typeface="Arial"/>
            </a:endParaRPr>
          </a:p>
          <a:p>
            <a:pPr marL="261230" indent="-552938">
              <a:buClr>
                <a:srgbClr val="000000"/>
              </a:buClr>
              <a:buFont typeface="Arial"/>
              <a:buChar char="•"/>
            </a:pP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La qualité de l'eau brute vis-à-vis des </a:t>
            </a: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pesticides</a:t>
            </a:r>
            <a:endParaRPr lang="fr-FR" sz="2177" spc="-1" dirty="0">
              <a:latin typeface="Arial"/>
            </a:endParaRPr>
          </a:p>
          <a:p>
            <a:pPr marL="261230" indent="-552938">
              <a:buClr>
                <a:srgbClr val="000000"/>
              </a:buClr>
              <a:buFont typeface="Arial"/>
              <a:buChar char="•"/>
            </a:pP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Le </a:t>
            </a:r>
            <a:r>
              <a:rPr lang="fr-FR" sz="2177" b="1" spc="-1" dirty="0">
                <a:solidFill>
                  <a:srgbClr val="000000"/>
                </a:solidFill>
                <a:latin typeface="Arial"/>
                <a:ea typeface="DejaVu Sans"/>
              </a:rPr>
              <a:t>contexte agricole</a:t>
            </a: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 et démarches agroenvironnementales à l'échelle de l'aire d'alimentation du captage</a:t>
            </a:r>
            <a:endParaRPr lang="fr-FR" sz="2177" spc="-1" dirty="0">
              <a:latin typeface="Arial"/>
            </a:endParaRPr>
          </a:p>
          <a:p>
            <a:pPr marL="261230" indent="-552938">
              <a:buClr>
                <a:srgbClr val="000000"/>
              </a:buClr>
              <a:buFont typeface="Arial"/>
              <a:buChar char="•"/>
            </a:pP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Les MAEC et PSE engagés par les agriculteurs sur chaque AAC</a:t>
            </a:r>
            <a:endParaRPr lang="fr-FR" sz="2177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2177" spc="-1" dirty="0">
              <a:latin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3C9AF9-1BED-4E1E-BC7A-D8E0486CDD35}"/>
              </a:ext>
            </a:extLst>
          </p:cNvPr>
          <p:cNvSpPr txBox="1"/>
          <p:nvPr/>
        </p:nvSpPr>
        <p:spPr>
          <a:xfrm>
            <a:off x="1771472" y="293341"/>
            <a:ext cx="98087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/>
              <a:t>VI. Les outils et temps forts du réseau des animateurs de captage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83E97C-39BF-4E20-8306-4ED324CA5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46A60-223E-4A49-8836-44A94BF8B236}" type="datetime1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1862D4-9ED9-4C5A-8801-0AA8FD37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Image 279"/>
          <p:cNvPicPr/>
          <p:nvPr/>
        </p:nvPicPr>
        <p:blipFill>
          <a:blip r:embed="rId2"/>
          <a:stretch/>
        </p:blipFill>
        <p:spPr>
          <a:xfrm>
            <a:off x="29820" y="47893"/>
            <a:ext cx="1237368" cy="1079758"/>
          </a:xfrm>
          <a:prstGeom prst="rect">
            <a:avLst/>
          </a:prstGeom>
          <a:ln w="0">
            <a:noFill/>
          </a:ln>
        </p:spPr>
      </p:pic>
      <p:sp>
        <p:nvSpPr>
          <p:cNvPr id="529" name="Rectangle 280"/>
          <p:cNvSpPr/>
          <p:nvPr/>
        </p:nvSpPr>
        <p:spPr>
          <a:xfrm>
            <a:off x="427328" y="1004436"/>
            <a:ext cx="11323528" cy="3764786"/>
          </a:xfrm>
          <a:prstGeom prst="rect">
            <a:avLst/>
          </a:prstGeom>
          <a:noFill/>
          <a:ln w="19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167" tIns="65743" rIns="120167" bIns="65743" anchor="t">
            <a:noAutofit/>
          </a:bodyPr>
          <a:lstStyle/>
          <a:p>
            <a:pPr algn="ctr">
              <a:lnSpc>
                <a:spcPct val="90000"/>
              </a:lnSpc>
              <a:tabLst>
                <a:tab pos="0" algn="l"/>
              </a:tabLst>
            </a:pPr>
            <a:r>
              <a:rPr lang="fr-FR" sz="2419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fr-FR" sz="2419" spc="-1">
              <a:latin typeface="Arial"/>
            </a:endParaRPr>
          </a:p>
        </p:txBody>
      </p:sp>
      <p:sp>
        <p:nvSpPr>
          <p:cNvPr id="531" name="ZoneTexte 282"/>
          <p:cNvSpPr/>
          <p:nvPr/>
        </p:nvSpPr>
        <p:spPr>
          <a:xfrm>
            <a:off x="1306373" y="1523852"/>
            <a:ext cx="10227660" cy="414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32" name="ZoneTexte 3"/>
          <p:cNvSpPr/>
          <p:nvPr/>
        </p:nvSpPr>
        <p:spPr>
          <a:xfrm>
            <a:off x="1306372" y="1583533"/>
            <a:ext cx="9801417" cy="1114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177" spc="-1" dirty="0">
                <a:solidFill>
                  <a:srgbClr val="000000"/>
                </a:solidFill>
                <a:latin typeface="Arial"/>
                <a:ea typeface="Microsoft YaHei"/>
              </a:rPr>
              <a:t>Une collaboration avec l’ATBVB (Association des Techniciens de Bassin Versant) pour l’organisation de webinaires à destination des animateurs de captage en Bretagne.</a:t>
            </a:r>
            <a:endParaRPr lang="fr-FR" sz="2177" spc="-1" dirty="0">
              <a:latin typeface="Arial"/>
            </a:endParaRPr>
          </a:p>
        </p:txBody>
      </p:sp>
      <p:pic>
        <p:nvPicPr>
          <p:cNvPr id="533" name="Image 8"/>
          <p:cNvPicPr/>
          <p:nvPr/>
        </p:nvPicPr>
        <p:blipFill>
          <a:blip r:embed="rId3"/>
          <a:stretch/>
        </p:blipFill>
        <p:spPr>
          <a:xfrm>
            <a:off x="2349558" y="2698525"/>
            <a:ext cx="6896520" cy="2495634"/>
          </a:xfrm>
          <a:prstGeom prst="rect">
            <a:avLst/>
          </a:prstGeom>
          <a:ln w="0">
            <a:noFill/>
          </a:ln>
        </p:spPr>
      </p:pic>
      <p:sp>
        <p:nvSpPr>
          <p:cNvPr id="534" name="ZoneTexte 11"/>
          <p:cNvSpPr/>
          <p:nvPr/>
        </p:nvSpPr>
        <p:spPr>
          <a:xfrm>
            <a:off x="1366891" y="5335557"/>
            <a:ext cx="10167142" cy="11149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Replay et diaporamas accessibles sur le site de la DREAL  rubriques  : </a:t>
            </a:r>
            <a:r>
              <a:rPr lang="fr-FR" sz="2177" u="sng" spc="-1" dirty="0">
                <a:solidFill>
                  <a:srgbClr val="CCCCFF"/>
                </a:solidFill>
                <a:latin typeface="Arial"/>
                <a:ea typeface="DejaVu Sans"/>
                <a:hlinkClick r:id="rId4"/>
              </a:rPr>
              <a:t>les RDV des animateurs de captage</a:t>
            </a:r>
            <a:endParaRPr lang="fr-FR" sz="2177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177" spc="-1" dirty="0">
                <a:solidFill>
                  <a:srgbClr val="000000"/>
                </a:solidFill>
                <a:latin typeface="Arial"/>
                <a:ea typeface="DejaVu Sans"/>
              </a:rPr>
              <a:t>Et sur la </a:t>
            </a:r>
            <a:r>
              <a:rPr lang="fr-FR" sz="2177" u="sng" spc="-1" dirty="0">
                <a:solidFill>
                  <a:srgbClr val="CCCCFF"/>
                </a:solidFill>
                <a:latin typeface="Arial"/>
                <a:ea typeface="DejaVu Sans"/>
                <a:hlinkClick r:id="rId5"/>
              </a:rPr>
              <a:t>chaine </a:t>
            </a:r>
            <a:r>
              <a:rPr lang="fr-FR" sz="2177" u="sng" spc="-1" dirty="0" err="1">
                <a:solidFill>
                  <a:srgbClr val="CCCCFF"/>
                </a:solidFill>
                <a:latin typeface="Arial"/>
                <a:ea typeface="DejaVu Sans"/>
                <a:hlinkClick r:id="rId5"/>
              </a:rPr>
              <a:t>youtube</a:t>
            </a:r>
            <a:r>
              <a:rPr lang="fr-FR" sz="2177" u="sng" spc="-1" dirty="0">
                <a:solidFill>
                  <a:srgbClr val="CCCCFF"/>
                </a:solidFill>
                <a:latin typeface="Arial"/>
                <a:ea typeface="DejaVu Sans"/>
                <a:hlinkClick r:id="rId5"/>
              </a:rPr>
              <a:t> de l’ATBVB</a:t>
            </a:r>
            <a:endParaRPr lang="fr-FR" sz="2177" spc="-1" dirty="0">
              <a:latin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32D922F-B462-4E05-8A9D-57E72664CAA0}"/>
              </a:ext>
            </a:extLst>
          </p:cNvPr>
          <p:cNvSpPr txBox="1"/>
          <p:nvPr/>
        </p:nvSpPr>
        <p:spPr>
          <a:xfrm>
            <a:off x="1306374" y="187782"/>
            <a:ext cx="104444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dirty="0"/>
              <a:t>VI. Les outils et temps forts du réseau des animateurs de captage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1094860-7412-41B1-A228-B0057C05B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938A-8FAB-42E3-804E-527D69C92A13}" type="datetime1">
              <a:rPr lang="fr-FR" smtClean="0"/>
              <a:t>17/12/2025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CB4CB6-1594-4C12-A1BA-DF8D7E4A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A618298-F94E-413E-9696-4C0CE287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82" y="39601"/>
            <a:ext cx="10130118" cy="1224423"/>
          </a:xfrm>
        </p:spPr>
        <p:txBody>
          <a:bodyPr/>
          <a:lstStyle/>
          <a:p>
            <a:r>
              <a:rPr lang="fr-FR" b="1" dirty="0"/>
              <a:t>Introduction : contexte Breton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987E2-6872-4BC1-BDA4-B9D97261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5EB1-0F69-4DFD-AE05-CAD027E67F61}" type="datetime1">
              <a:rPr lang="fr-FR" smtClean="0"/>
              <a:t>17/12/2025</a:t>
            </a:fld>
            <a:endParaRPr lang="fr-FR"/>
          </a:p>
        </p:txBody>
      </p:sp>
      <p:pic>
        <p:nvPicPr>
          <p:cNvPr id="6" name="Image 275">
            <a:extLst>
              <a:ext uri="{FF2B5EF4-FFF2-40B4-BE49-F238E27FC236}">
                <a16:creationId xmlns:a16="http://schemas.microsoft.com/office/drawing/2014/main" id="{0B514A01-7A98-4242-B437-126A8AB57E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80" y="39600"/>
            <a:ext cx="1023120" cy="892800"/>
          </a:xfrm>
          <a:prstGeom prst="rect">
            <a:avLst/>
          </a:prstGeom>
          <a:ln w="0">
            <a:noFill/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A100D8-2A98-48D3-8E0D-603AB3845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6165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1838D2-5183-4963-81DB-781C10B2ACF8}"/>
              </a:ext>
            </a:extLst>
          </p:cNvPr>
          <p:cNvSpPr txBox="1"/>
          <p:nvPr/>
        </p:nvSpPr>
        <p:spPr>
          <a:xfrm>
            <a:off x="537882" y="1684081"/>
            <a:ext cx="976256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…</a:t>
            </a:r>
            <a:r>
              <a:rPr lang="fr-FR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ayant permis à la France de devenir la 1ère puissance agricole au sein de l’Europe à la fin du XXème siècle mais,</a:t>
            </a:r>
            <a:endParaRPr lang="fr-FR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fr-FR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….au prix de conséquences majeures </a:t>
            </a: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 :</a:t>
            </a:r>
            <a:endParaRPr lang="fr-FR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600" b="0" strike="noStrike" spc="-1" dirty="0">
              <a:latin typeface="Arial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effondrement du nombre des exploitations agricoles et agrandissement notable de celles restantes, phénomène conforté et accentué par la PAC (aides à l’hectare et à la taille du cheptel)</a:t>
            </a:r>
            <a:endParaRPr lang="fr-FR" sz="1600" b="0" strike="noStrike" spc="-1" dirty="0">
              <a:latin typeface="Arial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spécialisations « régionales » des productions de la « ferme France » avec l’abandon du système de production « polyculture-élevage » permis par la ….</a:t>
            </a:r>
            <a:endParaRPr lang="fr-FR" sz="1600" b="0" strike="noStrike" spc="-1" dirty="0">
              <a:latin typeface="Arial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… simplification des itinéraires techniques via la pétrochimie (pétrole + pesticides et nitrates de synthèse + semences) et la mécanisation</a:t>
            </a:r>
            <a:endParaRPr lang="fr-FR" sz="1600" b="0" strike="noStrike" spc="-1" dirty="0">
              <a:latin typeface="Arial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destruction des équilibres naturels (écosystèmes) établis lentement depuis des siècles</a:t>
            </a:r>
            <a:endParaRPr lang="fr-FR" sz="1600" b="0" strike="noStrike" spc="-1" dirty="0">
              <a:latin typeface="Arial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dégradation massive des milieux aquatiques et des sols</a:t>
            </a:r>
            <a:endParaRPr lang="fr-FR" sz="16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lang="fr-FR" sz="1600" b="0" strike="noStrike" spc="-1" dirty="0">
              <a:latin typeface="Arial"/>
            </a:endParaRPr>
          </a:p>
          <a:p>
            <a:pPr marL="216000" lvl="1" algn="just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=&gt; impacts combinés notables sur la </a:t>
            </a:r>
            <a:r>
              <a:rPr lang="fr-FR" sz="2000" b="1" strike="noStrike" spc="-1" dirty="0">
                <a:solidFill>
                  <a:srgbClr val="649F49"/>
                </a:solidFill>
                <a:latin typeface="Arial"/>
                <a:ea typeface="DejaVu Sans"/>
              </a:rPr>
              <a:t>biodiversité</a:t>
            </a: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ainsi que la </a:t>
            </a:r>
            <a:r>
              <a:rPr lang="fr-FR" sz="2100" b="1" strike="noStrike" spc="-1" dirty="0">
                <a:solidFill>
                  <a:srgbClr val="649F49"/>
                </a:solidFill>
                <a:latin typeface="Arial"/>
                <a:ea typeface="DejaVu Sans"/>
              </a:rPr>
              <a:t>qualité et la quantité des ressources en eau</a:t>
            </a:r>
            <a:endParaRPr lang="fr-FR" sz="2100" b="0" strike="noStrike" spc="-1" dirty="0">
              <a:latin typeface="Arial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2ACA4EA1-7C5A-48C4-8239-A117877B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277544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A618298-F94E-413E-9696-4C0CE287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682" y="39601"/>
            <a:ext cx="10130118" cy="1224423"/>
          </a:xfrm>
        </p:spPr>
        <p:txBody>
          <a:bodyPr/>
          <a:lstStyle/>
          <a:p>
            <a:r>
              <a:rPr lang="fr-FR" b="1" dirty="0"/>
              <a:t>Introduction : contexte Breton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987E2-6872-4BC1-BDA4-B9D97261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3473-4A06-420D-AAE2-9EBDB43EB96C}" type="datetime1">
              <a:rPr lang="fr-FR" smtClean="0"/>
              <a:t>17/12/2025</a:t>
            </a:fld>
            <a:endParaRPr lang="fr-FR"/>
          </a:p>
        </p:txBody>
      </p:sp>
      <p:pic>
        <p:nvPicPr>
          <p:cNvPr id="6" name="Image 275">
            <a:extLst>
              <a:ext uri="{FF2B5EF4-FFF2-40B4-BE49-F238E27FC236}">
                <a16:creationId xmlns:a16="http://schemas.microsoft.com/office/drawing/2014/main" id="{0B514A01-7A98-4242-B437-126A8AB57E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80" y="39600"/>
            <a:ext cx="1023120" cy="892800"/>
          </a:xfrm>
          <a:prstGeom prst="rect">
            <a:avLst/>
          </a:prstGeom>
          <a:ln w="0">
            <a:noFill/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A100D8-2A98-48D3-8E0D-603AB3845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fr-FR" b="1" dirty="0"/>
              <a:t>Des conséquences sur l’état des masses d’eau</a:t>
            </a:r>
          </a:p>
          <a:p>
            <a:pPr marL="0" indent="0">
              <a:buNone/>
            </a:pPr>
            <a:r>
              <a:rPr lang="fr-FR" dirty="0"/>
              <a:t>&gt; ME souterraine					&gt; ME superficielle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E5C24D-E064-4EFE-A79A-9B4B75700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3" y="2604585"/>
            <a:ext cx="4858428" cy="3181794"/>
          </a:xfrm>
          <a:prstGeom prst="rect">
            <a:avLst/>
          </a:prstGeom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E5EFAF56-D158-46C8-B3E2-AB7DAFC93C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096000" y="2477754"/>
            <a:ext cx="5589494" cy="3696885"/>
          </a:xfrm>
          <a:prstGeom prst="rect">
            <a:avLst/>
          </a:prstGeom>
          <a:ln w="0">
            <a:noFill/>
          </a:ln>
        </p:spPr>
      </p:pic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4F6AFEAB-C486-4BCB-A4E8-1FAAE1C8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2209538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5446BF-BFE1-42DE-B5BE-7FC611C4E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35" y="79538"/>
            <a:ext cx="10515600" cy="1325563"/>
          </a:xfrm>
        </p:spPr>
        <p:txBody>
          <a:bodyPr/>
          <a:lstStyle/>
          <a:p>
            <a:r>
              <a:rPr lang="fr-FR" dirty="0"/>
              <a:t>Une politique nationale de protection des captages :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6DC6DF-024B-4D5D-A9D6-FA53E3DF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F336-5129-406B-AD38-084280A97710}" type="datetime1">
              <a:rPr lang="fr-FR" smtClean="0"/>
              <a:t>17/12/2025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23586-300D-491D-99A7-5E1287D29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6946132-0782-4A3F-9606-C57F14E25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47" y="1021976"/>
            <a:ext cx="10515600" cy="53343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portée par Ministères Transition écologique, Santé  et Agriculture</a:t>
            </a:r>
            <a:endParaRPr lang="fr-FR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annoncée le 28 mars 2025</a:t>
            </a:r>
            <a:endParaRPr lang="fr-FR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1B1B1B"/>
                </a:solidFill>
                <a:latin typeface="Arial"/>
                <a:ea typeface="Microsoft YaHei"/>
              </a:rPr>
              <a:t>s’inscrit dans :</a:t>
            </a:r>
            <a:endParaRPr lang="fr-FR" sz="1800" b="0" strike="noStrike" spc="-1" dirty="0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1B1B1B"/>
                </a:solidFill>
                <a:latin typeface="Arial"/>
                <a:ea typeface="Microsoft YaHei"/>
              </a:rPr>
              <a:t>Transposition de la Directive EDCH dont PGSSE d’ici juillet 2027</a:t>
            </a:r>
            <a:endParaRPr lang="fr-FR" sz="1800" b="0" strike="noStrike" spc="-1" dirty="0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1B1B1B"/>
                </a:solidFill>
                <a:latin typeface="Arial"/>
                <a:ea typeface="Microsoft YaHei"/>
              </a:rPr>
              <a:t>Plan Eau de 2023 et Instruction de 2024, dont la mesure 28 : en cas de dépassement des normes sanitaires =&gt; mise en place de mesures permettant de juguler le risque</a:t>
            </a:r>
            <a:endParaRPr lang="fr-FR" sz="1800" b="0" strike="noStrike" spc="-1" dirty="0">
              <a:latin typeface="Arial"/>
            </a:endParaRPr>
          </a:p>
          <a:p>
            <a:pPr marL="432000" lvl="1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 dirty="0">
                <a:solidFill>
                  <a:srgbClr val="1B1B1B"/>
                </a:solidFill>
                <a:latin typeface="Arial"/>
                <a:ea typeface="Microsoft YaHei"/>
              </a:rPr>
              <a:t>Stratégie Ecophyto 2030 : réduction de 50 % de l’utilisation des pesticides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1800" b="0" u="sng" strike="noStrike" spc="-1" dirty="0">
                <a:solidFill>
                  <a:srgbClr val="0065AF"/>
                </a:solidFill>
                <a:uFillTx/>
                <a:latin typeface="Arial"/>
                <a:ea typeface="Microsoft YaHei"/>
              </a:rPr>
              <a:t>Constat</a:t>
            </a:r>
            <a:r>
              <a:rPr lang="fr-FR" sz="1800" b="0" strike="noStrike" spc="-1" dirty="0">
                <a:solidFill>
                  <a:srgbClr val="0065AF"/>
                </a:solidFill>
                <a:latin typeface="Arial"/>
                <a:ea typeface="Microsoft YaHei"/>
              </a:rPr>
              <a:t> :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400" b="1" strike="noStrike" spc="-1" dirty="0">
                <a:solidFill>
                  <a:srgbClr val="0065AF"/>
                </a:solidFill>
                <a:latin typeface="Arial"/>
                <a:ea typeface="Microsoft YaHei"/>
              </a:rPr>
              <a:t>32 900 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captages en France (96 % en ESO)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4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14 300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fermés entre 1984 et 2024, dont 4 600 pour pollutions pesticides et nitrates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4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+ 50</a:t>
            </a:r>
            <a:r>
              <a:rPr lang="fr-FR" sz="1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non utilisables en 2022 pour cause de forte baisse des nappes et/ou surcroît de pollution engendré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fr-FR" sz="1800" b="0" strike="noStrike" spc="-1" dirty="0">
              <a:latin typeface="Arial"/>
            </a:endParaRPr>
          </a:p>
        </p:txBody>
      </p:sp>
      <p:pic>
        <p:nvPicPr>
          <p:cNvPr id="7" name="Image 24">
            <a:extLst>
              <a:ext uri="{FF2B5EF4-FFF2-40B4-BE49-F238E27FC236}">
                <a16:creationId xmlns:a16="http://schemas.microsoft.com/office/drawing/2014/main" id="{135667B7-5E94-43CA-8817-F9573669B4C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097242" y="793376"/>
            <a:ext cx="2256558" cy="212463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12182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A618298-F94E-413E-9696-4C0CE287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35" y="71016"/>
            <a:ext cx="10157012" cy="1220041"/>
          </a:xfrm>
        </p:spPr>
        <p:txBody>
          <a:bodyPr/>
          <a:lstStyle/>
          <a:p>
            <a:r>
              <a:rPr lang="fr-FR" dirty="0"/>
              <a:t>I- Historique de la protection des captages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987E2-6872-4BC1-BDA4-B9D97261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3C40-5A4A-4ED5-B0AA-40DDFF288A0D}" type="datetime1">
              <a:rPr lang="fr-FR" smtClean="0"/>
              <a:t>17/12/2025</a:t>
            </a:fld>
            <a:endParaRPr lang="fr-FR"/>
          </a:p>
        </p:txBody>
      </p:sp>
      <p:pic>
        <p:nvPicPr>
          <p:cNvPr id="6" name="Image 275">
            <a:extLst>
              <a:ext uri="{FF2B5EF4-FFF2-40B4-BE49-F238E27FC236}">
                <a16:creationId xmlns:a16="http://schemas.microsoft.com/office/drawing/2014/main" id="{0B514A01-7A98-4242-B437-126A8AB57E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80" y="39600"/>
            <a:ext cx="1023120" cy="892800"/>
          </a:xfrm>
          <a:prstGeom prst="rect">
            <a:avLst/>
          </a:prstGeom>
          <a:ln w="0">
            <a:noFill/>
          </a:ln>
        </p:spPr>
      </p:pic>
      <p:pic>
        <p:nvPicPr>
          <p:cNvPr id="9" name="Image 3">
            <a:extLst>
              <a:ext uri="{FF2B5EF4-FFF2-40B4-BE49-F238E27FC236}">
                <a16:creationId xmlns:a16="http://schemas.microsoft.com/office/drawing/2014/main" id="{646DC625-EF6B-4673-B286-49DA03C6910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/>
        </p:blipFill>
        <p:spPr>
          <a:xfrm>
            <a:off x="4168587" y="932400"/>
            <a:ext cx="5015753" cy="5522188"/>
          </a:xfrm>
          <a:prstGeom prst="rect">
            <a:avLst/>
          </a:prstGeom>
          <a:ln w="0">
            <a:noFill/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4FFC461-6D26-4610-A854-36ED5510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1999475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A618298-F94E-413E-9696-4C0CE287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35" y="71016"/>
            <a:ext cx="10157012" cy="1220041"/>
          </a:xfrm>
        </p:spPr>
        <p:txBody>
          <a:bodyPr/>
          <a:lstStyle/>
          <a:p>
            <a:r>
              <a:rPr lang="fr-FR" dirty="0"/>
              <a:t>II- Des éléments de définition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987E2-6872-4BC1-BDA4-B9D97261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5BB64-15E2-43A2-B373-07548378DFDF}" type="datetime1">
              <a:rPr lang="fr-FR" smtClean="0"/>
              <a:t>17/12/2025</a:t>
            </a:fld>
            <a:endParaRPr lang="fr-FR"/>
          </a:p>
        </p:txBody>
      </p:sp>
      <p:pic>
        <p:nvPicPr>
          <p:cNvPr id="6" name="Image 275">
            <a:extLst>
              <a:ext uri="{FF2B5EF4-FFF2-40B4-BE49-F238E27FC236}">
                <a16:creationId xmlns:a16="http://schemas.microsoft.com/office/drawing/2014/main" id="{0B514A01-7A98-4242-B437-126A8AB57E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80" y="39600"/>
            <a:ext cx="1023120" cy="89280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88B288B5-8D19-4EB5-90F4-89F58163DEE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/>
        </p:blipFill>
        <p:spPr>
          <a:xfrm>
            <a:off x="6373906" y="853800"/>
            <a:ext cx="5392581" cy="230505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58">
            <a:extLst>
              <a:ext uri="{FF2B5EF4-FFF2-40B4-BE49-F238E27FC236}">
                <a16:creationId xmlns:a16="http://schemas.microsoft.com/office/drawing/2014/main" id="{4F9FD74E-B427-49C5-87D3-47771F74C1E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47600" y="3082053"/>
            <a:ext cx="6364800" cy="2915640"/>
          </a:xfrm>
          <a:prstGeom prst="rect">
            <a:avLst/>
          </a:prstGeom>
          <a:ln w="0"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015002A-D3DA-4E12-88DE-9C7CA8C39B4D}"/>
              </a:ext>
            </a:extLst>
          </p:cNvPr>
          <p:cNvSpPr txBox="1"/>
          <p:nvPr/>
        </p:nvSpPr>
        <p:spPr>
          <a:xfrm>
            <a:off x="454959" y="2357649"/>
            <a:ext cx="3509682" cy="376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critères retenus 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76082F-3502-44BB-8186-00E9BAB42D1F}"/>
              </a:ext>
            </a:extLst>
          </p:cNvPr>
          <p:cNvSpPr/>
          <p:nvPr/>
        </p:nvSpPr>
        <p:spPr>
          <a:xfrm>
            <a:off x="8166847" y="4894311"/>
            <a:ext cx="3599640" cy="1271520"/>
          </a:xfrm>
          <a:prstGeom prst="rect">
            <a:avLst/>
          </a:prstGeom>
          <a:noFill/>
          <a:ln w="19080">
            <a:solidFill>
              <a:srgbClr val="E59A2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4360" rIns="99360" bIns="54360" anchor="t">
            <a:noAutofit/>
          </a:bodyPr>
          <a:lstStyle/>
          <a:p>
            <a:pPr algn="just">
              <a:lnSpc>
                <a:spcPct val="93000"/>
              </a:lnSpc>
              <a:spcBef>
                <a:spcPts val="283"/>
              </a:spcBef>
              <a:buNone/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fr-FR" sz="1600" b="1" strike="noStrike" spc="-1" dirty="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Calibri"/>
              </a:rPr>
              <a:t>/!\</a:t>
            </a:r>
            <a:r>
              <a:rPr lang="fr-FR" sz="1600" b="0" strike="noStrike" spc="-1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Calibri"/>
              </a:rPr>
              <a:t> </a:t>
            </a:r>
            <a:r>
              <a:rPr lang="fr-FR" sz="1400" b="0" strike="noStrike" spc="-1" dirty="0">
                <a:solidFill>
                  <a:srgbClr val="FF8000"/>
                </a:solidFill>
                <a:highlight>
                  <a:srgbClr val="FFFFFF"/>
                </a:highlight>
                <a:latin typeface="Arial"/>
                <a:ea typeface="Calibri"/>
              </a:rPr>
              <a:t>Evolution notable prévue par la transposition de la nouvelle Directive EDCH de décembre 2022 =&gt; nouvelle désignation des points de prélèvement sensibles élargissant sensiblement la liste des pollutions prises en considération</a:t>
            </a:r>
            <a:r>
              <a:rPr lang="fr-FR" sz="1600" b="0" strike="noStrike" spc="-1" dirty="0">
                <a:solidFill>
                  <a:srgbClr val="FF8000"/>
                </a:solidFill>
                <a:highlight>
                  <a:srgbClr val="FFFFFF"/>
                </a:highlight>
                <a:latin typeface="Arial"/>
                <a:ea typeface="Calibri"/>
              </a:rPr>
              <a:t>.</a:t>
            </a:r>
            <a:endParaRPr lang="fr-FR" sz="1600" b="0" strike="noStrike" spc="-1" dirty="0">
              <a:latin typeface="Arial"/>
            </a:endParaRP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BF1BBF02-DD53-4F47-8282-E3F1C7200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282920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EA618298-F94E-413E-9696-4C0CE287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35" y="71016"/>
            <a:ext cx="10157012" cy="1220041"/>
          </a:xfrm>
        </p:spPr>
        <p:txBody>
          <a:bodyPr/>
          <a:lstStyle/>
          <a:p>
            <a:r>
              <a:rPr lang="fr-FR" dirty="0"/>
              <a:t>II- Des éléments de définition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4987E2-6872-4BC1-BDA4-B9D97261B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4286F-3217-46D8-BEEA-B6F0C9316914}" type="datetime1">
              <a:rPr lang="fr-FR" smtClean="0"/>
              <a:t>17/12/2025</a:t>
            </a:fld>
            <a:endParaRPr lang="fr-FR"/>
          </a:p>
        </p:txBody>
      </p:sp>
      <p:pic>
        <p:nvPicPr>
          <p:cNvPr id="6" name="Image 275">
            <a:extLst>
              <a:ext uri="{FF2B5EF4-FFF2-40B4-BE49-F238E27FC236}">
                <a16:creationId xmlns:a16="http://schemas.microsoft.com/office/drawing/2014/main" id="{0B514A01-7A98-4242-B437-126A8AB57E7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480" y="39600"/>
            <a:ext cx="1023120" cy="892800"/>
          </a:xfrm>
          <a:prstGeom prst="rect">
            <a:avLst/>
          </a:prstGeom>
          <a:ln w="0">
            <a:noFill/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662193-C924-4B8D-88A7-7EF9DB5EC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706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fr-FR" sz="28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en Bretagne, nous disposons de :</a:t>
            </a:r>
          </a:p>
          <a:p>
            <a:pPr marL="0" indent="0">
              <a:buNone/>
            </a:pPr>
            <a:endParaRPr lang="fr-FR" sz="2800" b="1" strike="noStrike" spc="-1" dirty="0">
              <a:solidFill>
                <a:srgbClr val="000000"/>
              </a:solidFill>
              <a:latin typeface="Arial"/>
              <a:ea typeface="Microsoft YaHei"/>
            </a:endParaRPr>
          </a:p>
          <a:p>
            <a:pPr>
              <a:lnSpc>
                <a:spcPct val="100000"/>
              </a:lnSpc>
              <a:buNone/>
            </a:pPr>
            <a:r>
              <a:rPr lang="fr-FR" sz="28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101</a:t>
            </a: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lang="fr-FR" sz="28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prises d’eau</a:t>
            </a: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superficielles et </a:t>
            </a:r>
            <a:r>
              <a:rPr lang="fr-FR" sz="28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640 points de prélèvemen</a:t>
            </a: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t d’eau souterraine actifs en 2023 pour la production d'eau potable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* </a:t>
            </a:r>
            <a:r>
              <a:rPr lang="fr-FR" sz="32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56 </a:t>
            </a: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Captages prioritaires (+ limitrophes : 2 en PDL et 2 en Normandie)</a:t>
            </a:r>
            <a:endParaRPr lang="fr-FR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* </a:t>
            </a:r>
            <a:r>
              <a:rPr lang="fr-FR" sz="32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173</a:t>
            </a: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captages sensibles (SDAGE 2022/2027</a:t>
            </a:r>
            <a:r>
              <a:rPr lang="fr-FR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lang="fr-FR" sz="3600" b="0" strike="noStrike" spc="-1" dirty="0">
              <a:latin typeface="Arial"/>
            </a:endParaRPr>
          </a:p>
          <a:p>
            <a:pPr marL="0" indent="0">
              <a:lnSpc>
                <a:spcPct val="100000"/>
              </a:lnSpc>
              <a:buClr>
                <a:srgbClr val="000000"/>
              </a:buClr>
              <a:buNone/>
            </a:pP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Entre 1970 et 2023, 447 ont été abandonnés (dont 135 depuis 2010) tous motifs confondus (vétusté, problèmes techniques, débits insuffisants, pollution etc.).</a:t>
            </a:r>
            <a:endParaRPr lang="fr-FR" sz="2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8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Source : ADES BRGM</a:t>
            </a:r>
            <a:endParaRPr lang="fr-FR" sz="2800" b="0" strike="noStrike" spc="-1" dirty="0">
              <a:latin typeface="Arial"/>
            </a:endParaRPr>
          </a:p>
          <a:p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FE01F18-55E2-4C60-B312-EB6BF18A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Direction Régionale de l'Aménagement et du Logement</a:t>
            </a:r>
          </a:p>
        </p:txBody>
      </p:sp>
    </p:spTree>
    <p:extLst>
      <p:ext uri="{BB962C8B-B14F-4D97-AF65-F5344CB8AC3E}">
        <p14:creationId xmlns:p14="http://schemas.microsoft.com/office/powerpoint/2010/main" val="38638797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onds dans l’eau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2512</Words>
  <Application>Microsoft Office PowerPoint</Application>
  <PresentationFormat>Grand écran</PresentationFormat>
  <Paragraphs>347</Paragraphs>
  <Slides>31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42" baseType="lpstr">
      <vt:lpstr>Aptos</vt:lpstr>
      <vt:lpstr>Arial</vt:lpstr>
      <vt:lpstr>Avenir Next LT Pro</vt:lpstr>
      <vt:lpstr>Calibri</vt:lpstr>
      <vt:lpstr>Calibri Light</vt:lpstr>
      <vt:lpstr>StarSymbol</vt:lpstr>
      <vt:lpstr>Times New Roman</vt:lpstr>
      <vt:lpstr>Tw Cen MT</vt:lpstr>
      <vt:lpstr>Wingdings</vt:lpstr>
      <vt:lpstr>Thème Office</vt:lpstr>
      <vt:lpstr>Ronds dans l’eau</vt:lpstr>
      <vt:lpstr> La protection des Aires d’Alimentation de Captage </vt:lpstr>
      <vt:lpstr>Sommaire</vt:lpstr>
      <vt:lpstr>Introduction : contexte Breton</vt:lpstr>
      <vt:lpstr>Introduction : contexte Breton</vt:lpstr>
      <vt:lpstr>Introduction : contexte Breton</vt:lpstr>
      <vt:lpstr>Une politique nationale de protection des captages : </vt:lpstr>
      <vt:lpstr>I- Historique de la protection des captages</vt:lpstr>
      <vt:lpstr>II- Des éléments de définition</vt:lpstr>
      <vt:lpstr>II- Des éléments de définition</vt:lpstr>
      <vt:lpstr>II- Des éléments de définition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 retenues et 3 usines pour produire près 8 Mm3 d’eau potable 1 Mm3 d’eau potable importé des Côtes d’Armor 42 communes desservies et 160 000 habitants 150 km² d’aire d’alimentation de captage</vt:lpstr>
      <vt:lpstr>Enjeux et actions sur les Aires d’alimentation des captages</vt:lpstr>
      <vt:lpstr>chronologie</vt:lpstr>
      <vt:lpstr>OBJECTIFS généraux du plan d’action</vt:lpstr>
      <vt:lpstr>AXES du plan d’action</vt:lpstr>
      <vt:lpstr>Paiements pour Services Environnementaux (PSE)</vt:lpstr>
      <vt:lpstr>Paiements pour Services Environnementaux (PSE) Mesures proposées</vt:lpstr>
      <vt:lpstr>Acquisitions de parcelles sensibles</vt:lpstr>
      <vt:lpstr>Présentation PowerPoint</vt:lpstr>
      <vt:lpstr>Présentation PowerPoint</vt:lpstr>
      <vt:lpstr>Aménagement foncier agricole et forestier environnemental (AFAFE)</vt:lpstr>
      <vt:lpstr>Aménagement foncier agricole et forestier environnemental (AFAFE) – Mireloup et Landal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protection des Aires d’Alimentation de Captage</dc:title>
  <dc:creator>GUGUEN Sophie</dc:creator>
  <cp:lastModifiedBy>GUGUEN Sophie</cp:lastModifiedBy>
  <cp:revision>16</cp:revision>
  <dcterms:created xsi:type="dcterms:W3CDTF">2025-12-02T09:28:12Z</dcterms:created>
  <dcterms:modified xsi:type="dcterms:W3CDTF">2025-12-17T19:02:17Z</dcterms:modified>
</cp:coreProperties>
</file>